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9" r:id="rId12"/>
    <p:sldId id="270" r:id="rId13"/>
    <p:sldId id="264" r:id="rId14"/>
    <p:sldId id="271" r:id="rId15"/>
    <p:sldId id="272" r:id="rId16"/>
    <p:sldId id="265" r:id="rId17"/>
    <p:sldId id="266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5.5.15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182DF0B-F364-4BE9-AF68-BBA3BDE8B2C7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sp>
        <p:nvSpPr>
          <p:cNvPr id="38" name="TextShape 1"/>
          <p:cNvSpPr txBox="1"/>
          <p:nvPr/>
        </p:nvSpPr>
        <p:spPr>
          <a:xfrm>
            <a:off x="1259640" y="1628640"/>
            <a:ext cx="7272360" cy="288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5400" b="1" i="1" dirty="0">
                <a:solidFill>
                  <a:srgbClr val="002060"/>
                </a:solidFill>
                <a:latin typeface="Calibri"/>
              </a:rPr>
              <a:t>
</a:t>
            </a:r>
            <a:r>
              <a:rPr lang="ru-RU" sz="5400" b="1" i="1" dirty="0">
                <a:solidFill>
                  <a:srgbClr val="FF0000"/>
                </a:solidFill>
                <a:latin typeface="Calibri"/>
              </a:rPr>
              <a:t>«ПОКЛОНИМСЯ ВЕЛИКИМ 
ТЕМ ГОДАМ…»</a:t>
            </a:r>
            <a:r>
              <a:rPr lang="ru-RU" sz="5400" b="1" i="1" dirty="0">
                <a:solidFill>
                  <a:srgbClr val="002060"/>
                </a:solid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sp>
        <p:nvSpPr>
          <p:cNvPr id="57" name="TextShape 1"/>
          <p:cNvSpPr txBox="1"/>
          <p:nvPr/>
        </p:nvSpPr>
        <p:spPr>
          <a:xfrm>
            <a:off x="611640" y="620640"/>
            <a:ext cx="8532000" cy="216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i="1">
                <a:solidFill>
                  <a:srgbClr val="002060"/>
                </a:solidFill>
                <a:latin typeface="Comic Sans MS"/>
              </a:rPr>
              <a:t>Из воспоминаний Загидулиной Клавдии Александровны, жительницы Красноборского  района, воевавшей медицинской сестрой  на Карельском фронте</a:t>
            </a: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1043640" y="2493000"/>
            <a:ext cx="7776360" cy="27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>
                <a:solidFill>
                  <a:srgbClr val="0070C0"/>
                </a:solidFill>
                <a:latin typeface="Comic Sans MS"/>
              </a:rPr>
              <a:t>«….Снаряды до нас долетали, и пули. Но меня почему-то не задело, наверное, потому что ростиком маленькая.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>
                <a:solidFill>
                  <a:srgbClr val="0070C0"/>
                </a:solidFill>
                <a:latin typeface="Comic Sans MS"/>
              </a:rPr>
              <a:t>   А тогда было ой как не до смеха. Прямо с передовой привозили раненых красноармейцев: у кого вся голова в крови, у кого руку по плечо оторвало, у кого из солдатиков вместо ног - кровавые обрубки. Ужас. Но надо было работать, делать своё дело».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-4320"/>
            <a:ext cx="9143640" cy="6862320"/>
          </a:xfrm>
          <a:prstGeom prst="rect">
            <a:avLst/>
          </a:prstGeom>
        </p:spPr>
      </p:pic>
      <p:sp>
        <p:nvSpPr>
          <p:cNvPr id="57" name="TextShape 1"/>
          <p:cNvSpPr txBox="1"/>
          <p:nvPr/>
        </p:nvSpPr>
        <p:spPr>
          <a:xfrm>
            <a:off x="611640" y="620640"/>
            <a:ext cx="8532000" cy="216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1043640" y="2493000"/>
            <a:ext cx="7776360" cy="27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dirty="0" smtClean="0">
                <a:solidFill>
                  <a:srgbClr val="0070C0"/>
                </a:solidFill>
                <a:latin typeface="Comic Sans MS"/>
              </a:rPr>
              <a:t>  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000109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pc="-1" dirty="0" smtClean="0">
                <a:solidFill>
                  <a:srgbClr val="7030A0"/>
                </a:solidFill>
                <a:latin typeface="Comic Sans MS"/>
              </a:rPr>
              <a:t>Фомина Нина</a:t>
            </a:r>
            <a:endParaRPr lang="ru-RU" sz="3600" spc="-1" dirty="0" smtClean="0"/>
          </a:p>
          <a:p>
            <a:pPr algn="ctr">
              <a:lnSpc>
                <a:spcPct val="100000"/>
              </a:lnSpc>
            </a:pPr>
            <a:r>
              <a:rPr lang="ru-RU" sz="3600" b="1" i="1" spc="-1" dirty="0" smtClean="0">
                <a:solidFill>
                  <a:srgbClr val="7030A0"/>
                </a:solidFill>
                <a:latin typeface="Comic Sans MS"/>
              </a:rPr>
              <a:t>  Васильевна</a:t>
            </a:r>
            <a:endParaRPr lang="ru-RU" sz="3600" spc="-1" dirty="0"/>
          </a:p>
        </p:txBody>
      </p:sp>
      <p:pic>
        <p:nvPicPr>
          <p:cNvPr id="6" name="Рисунок 6" descr="nnY3raIRXys.jpg"/>
          <p:cNvPicPr/>
          <p:nvPr/>
        </p:nvPicPr>
        <p:blipFill>
          <a:blip r:embed="rId3"/>
          <a:stretch/>
        </p:blipFill>
        <p:spPr>
          <a:xfrm>
            <a:off x="1142976" y="1500174"/>
            <a:ext cx="2784960" cy="401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9058" y="2413338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</a:rPr>
              <a:t>Родилась Нина вместе со своей сестрой-двойняшкой Валентиной в многодетной семье </a:t>
            </a:r>
            <a:r>
              <a:rPr lang="ru-RU" sz="2000" b="1" spc="-1" dirty="0" err="1" smtClean="0">
                <a:solidFill>
                  <a:srgbClr val="002060"/>
                </a:solidFill>
              </a:rPr>
              <a:t>Овешниковых</a:t>
            </a:r>
            <a:r>
              <a:rPr lang="ru-RU" sz="2000" b="1" spc="-1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spc="-1" dirty="0" smtClean="0"/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</a:rPr>
              <a:t>После окончания семилетней школы отучилась в медицинском техникуме в Великом Устюге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-4320"/>
            <a:ext cx="9143640" cy="6862320"/>
          </a:xfrm>
          <a:prstGeom prst="rect">
            <a:avLst/>
          </a:prstGeom>
        </p:spPr>
      </p:pic>
      <p:sp>
        <p:nvSpPr>
          <p:cNvPr id="57" name="TextShape 1"/>
          <p:cNvSpPr txBox="1"/>
          <p:nvPr/>
        </p:nvSpPr>
        <p:spPr>
          <a:xfrm>
            <a:off x="611640" y="620640"/>
            <a:ext cx="8532000" cy="216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1043640" y="2493000"/>
            <a:ext cx="7776360" cy="27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dirty="0" smtClean="0">
                <a:solidFill>
                  <a:srgbClr val="0070C0"/>
                </a:solidFill>
                <a:latin typeface="Comic Sans MS"/>
              </a:rPr>
              <a:t>   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071546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</a:rPr>
              <a:t>С 18 лет работала в </a:t>
            </a:r>
            <a:r>
              <a:rPr lang="ru-RU" sz="2000" b="1" spc="-1" dirty="0" err="1" smtClean="0">
                <a:solidFill>
                  <a:srgbClr val="002060"/>
                </a:solidFill>
              </a:rPr>
              <a:t>Красноборской</a:t>
            </a:r>
            <a:r>
              <a:rPr lang="ru-RU" sz="2000" b="1" spc="-1" dirty="0" smtClean="0">
                <a:solidFill>
                  <a:srgbClr val="002060"/>
                </a:solidFill>
              </a:rPr>
              <a:t> больнице медицинской сестрой туберкулёзного и инфекционного отделений. </a:t>
            </a:r>
            <a:endParaRPr lang="ru-RU" sz="2000" spc="-1" dirty="0" smtClean="0"/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</a:rPr>
              <a:t>Нину Васильевну из-за маленького роста и веса не пустили на передовую, она ковала победу в тылу. </a:t>
            </a:r>
            <a:endParaRPr lang="ru-RU" sz="2000" spc="-1" dirty="0" smtClean="0"/>
          </a:p>
          <a:p>
            <a:pPr algn="ctr">
              <a:lnSpc>
                <a:spcPct val="100000"/>
              </a:lnSpc>
            </a:pPr>
            <a:endParaRPr lang="ru-RU" sz="2000" spc="-1" dirty="0" smtClean="0"/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</a:rPr>
              <a:t>Вспоминает, что перед войной врачей в Красноборске практически не было, поэтому основная нагрузка легла на фельдшеров, акушерок и медицинских сестёр.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spc="-1" dirty="0" smtClean="0">
                <a:solidFill>
                  <a:srgbClr val="002060"/>
                </a:solidFill>
              </a:rPr>
              <a:t>После войны Нина Фомина работала со многими известными врачами, почти четыре десятилетия отдав здравоохранению.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680"/>
            <a:ext cx="9143640" cy="6862320"/>
          </a:xfrm>
          <a:prstGeom prst="rect">
            <a:avLst/>
          </a:prstGeom>
        </p:spPr>
      </p:pic>
      <p:sp>
        <p:nvSpPr>
          <p:cNvPr id="60" name="CustomShape 1"/>
          <p:cNvSpPr/>
          <p:nvPr/>
        </p:nvSpPr>
        <p:spPr>
          <a:xfrm>
            <a:off x="683640" y="1340640"/>
            <a:ext cx="4824000" cy="3749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i="1">
                <a:solidFill>
                  <a:srgbClr val="7030A0"/>
                </a:solidFill>
                <a:latin typeface="Comic Sans MS"/>
              </a:rPr>
              <a:t>Когда разрывались снаряды 
В окопах и блиндажах, 
"Сестрица!"-взывали солдаты, 
Кровавые раны зажав. 
Умело ты их бинтовала, 
Тащила из боя в санбат, 
Спасла юных жизней немало 
Не ради высоких наград. 
Пусть годы идут вереницей, 
Все дальше кровавый закат, 
Но ты остаешься сестрицей 
Для всех нас - бывалых солдат.</a:t>
            </a:r>
            <a:endParaRPr/>
          </a:p>
        </p:txBody>
      </p:sp>
      <p:pic>
        <p:nvPicPr>
          <p:cNvPr id="61" name="Содержимо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000" y="1412640"/>
            <a:ext cx="2698560" cy="38880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-4320"/>
            <a:ext cx="9143640" cy="6862320"/>
          </a:xfrm>
          <a:prstGeom prst="rect">
            <a:avLst/>
          </a:prstGeom>
        </p:spPr>
      </p:pic>
      <p:sp>
        <p:nvSpPr>
          <p:cNvPr id="57" name="TextShape 1"/>
          <p:cNvSpPr txBox="1"/>
          <p:nvPr/>
        </p:nvSpPr>
        <p:spPr>
          <a:xfrm>
            <a:off x="611640" y="620640"/>
            <a:ext cx="8532000" cy="216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1043640" y="2493000"/>
            <a:ext cx="7776360" cy="27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dirty="0" smtClean="0">
                <a:solidFill>
                  <a:srgbClr val="0070C0"/>
                </a:solidFill>
                <a:latin typeface="Comic Sans MS"/>
              </a:rPr>
              <a:t>  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000109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3600" spc="-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413338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07154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pc="-1" dirty="0" err="1" smtClean="0">
                <a:solidFill>
                  <a:srgbClr val="7030A0"/>
                </a:solidFill>
                <a:latin typeface="Comic Sans MS"/>
              </a:rPr>
              <a:t>Бажукова</a:t>
            </a:r>
            <a:endParaRPr lang="ru-RU" sz="3200" spc="-1" dirty="0" smtClean="0"/>
          </a:p>
          <a:p>
            <a:pPr algn="ctr">
              <a:lnSpc>
                <a:spcPct val="100000"/>
              </a:lnSpc>
            </a:pPr>
            <a:r>
              <a:rPr lang="ru-RU" sz="3200" b="1" i="1" spc="-1" dirty="0" smtClean="0">
                <a:solidFill>
                  <a:srgbClr val="7030A0"/>
                </a:solidFill>
                <a:latin typeface="Comic Sans MS"/>
              </a:rPr>
              <a:t> Лидия Васильевна</a:t>
            </a:r>
            <a:endParaRPr lang="ru-RU" sz="3200" spc="-1" dirty="0"/>
          </a:p>
        </p:txBody>
      </p:sp>
      <p:pic>
        <p:nvPicPr>
          <p:cNvPr id="10" name="Рисунок 5" descr="F99OOLZXE3I.jpg"/>
          <p:cNvPicPr/>
          <p:nvPr/>
        </p:nvPicPr>
        <p:blipFill>
          <a:blip r:embed="rId3"/>
          <a:srcRect l="32813" t="32418" r="42187" b="25385"/>
          <a:stretch/>
        </p:blipFill>
        <p:spPr>
          <a:xfrm>
            <a:off x="1357290" y="2143116"/>
            <a:ext cx="249927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29058" y="2136339"/>
            <a:ext cx="4643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Comic Sans MS"/>
              </a:rPr>
              <a:t>Лидия Васильевна родилась в 1930 году. </a:t>
            </a:r>
            <a:endParaRPr lang="ru-RU" sz="2000" spc="-1" dirty="0" smtClean="0"/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Comic Sans MS"/>
              </a:rPr>
              <a:t>Когда началась война Лидии Васильевне было 11 лет, она закончила 7 классов школы и выучилась на медицинского работника. </a:t>
            </a:r>
            <a:endParaRPr lang="ru-RU" sz="2000" spc="-1" dirty="0" smtClean="0"/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2060"/>
                </a:solidFill>
                <a:latin typeface="Comic Sans MS"/>
              </a:rPr>
              <a:t>Лидия Васильевна вспоминает эти тяжелые годы со слезами на глазах</a:t>
            </a:r>
            <a:r>
              <a:rPr lang="ru-RU" b="1" spc="-1" dirty="0" smtClean="0">
                <a:solidFill>
                  <a:srgbClr val="002060"/>
                </a:solidFill>
                <a:latin typeface="Comic Sans MS"/>
              </a:rPr>
              <a:t>.</a:t>
            </a:r>
            <a:endParaRPr lang="ru-RU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3640" cy="6862320"/>
          </a:xfrm>
          <a:prstGeom prst="rect">
            <a:avLst/>
          </a:prstGeom>
        </p:spPr>
      </p:pic>
      <p:sp>
        <p:nvSpPr>
          <p:cNvPr id="57" name="TextShape 1"/>
          <p:cNvSpPr txBox="1"/>
          <p:nvPr/>
        </p:nvSpPr>
        <p:spPr>
          <a:xfrm>
            <a:off x="611640" y="620640"/>
            <a:ext cx="8532000" cy="216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1043640" y="2493000"/>
            <a:ext cx="7776360" cy="27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dirty="0" smtClean="0">
                <a:solidFill>
                  <a:srgbClr val="0070C0"/>
                </a:solidFill>
                <a:latin typeface="Comic Sans MS"/>
              </a:rPr>
              <a:t>  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000109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3600" spc="-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413338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000" dirty="0"/>
          </a:p>
        </p:txBody>
      </p:sp>
      <p:pic>
        <p:nvPicPr>
          <p:cNvPr id="12" name="Рисунок 7" descr="DSCN0674.JPG"/>
          <p:cNvPicPr/>
          <p:nvPr/>
        </p:nvPicPr>
        <p:blipFill>
          <a:blip r:embed="rId3" cstate="print"/>
          <a:srcRect l="35416" t="10418" r="28126" b="52082"/>
          <a:stretch/>
        </p:blipFill>
        <p:spPr>
          <a:xfrm>
            <a:off x="1285920" y="2214720"/>
            <a:ext cx="2076480" cy="213588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4" descr="img087.jpg"/>
          <p:cNvPicPr/>
          <p:nvPr/>
        </p:nvPicPr>
        <p:blipFill>
          <a:blip r:embed="rId4" cstate="print"/>
          <a:srcRect l="16113" r="22005" b="69790"/>
          <a:stretch/>
        </p:blipFill>
        <p:spPr>
          <a:xfrm>
            <a:off x="3376080" y="3399120"/>
            <a:ext cx="2759040" cy="190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1" descr="fFqSMjTOkKSlcVzqtVoMH51kf7QNztjwjhhsZi-ejjZ5YOiIIxAkgQD7hJMsO2J1d9wBU_4F.jpg"/>
          <p:cNvPicPr/>
          <p:nvPr/>
        </p:nvPicPr>
        <p:blipFill>
          <a:blip r:embed="rId5"/>
          <a:srcRect l="33590" t="17714" r="30465" b="9376"/>
          <a:stretch/>
        </p:blipFill>
        <p:spPr>
          <a:xfrm>
            <a:off x="6143760" y="2327400"/>
            <a:ext cx="1923840" cy="292788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357291" y="178592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i="1" spc="-1" dirty="0" smtClean="0">
                <a:solidFill>
                  <a:srgbClr val="002060"/>
                </a:solidFill>
                <a:latin typeface="Comic Sans MS"/>
                <a:ea typeface="Calibri"/>
              </a:rPr>
              <a:t>Трубачева Т.С.</a:t>
            </a:r>
            <a:endParaRPr lang="ru-RU" spc="-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867" y="3000372"/>
            <a:ext cx="2357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pc="-1" dirty="0" err="1" smtClean="0">
                <a:solidFill>
                  <a:srgbClr val="002060"/>
                </a:solidFill>
                <a:latin typeface="Comic Sans MS"/>
                <a:ea typeface="Calibri"/>
              </a:rPr>
              <a:t>Дружининская</a:t>
            </a:r>
            <a:r>
              <a:rPr lang="ru-RU" b="1" i="1" spc="-1" dirty="0" smtClean="0">
                <a:solidFill>
                  <a:srgbClr val="002060"/>
                </a:solidFill>
                <a:latin typeface="Comic Sans MS"/>
                <a:ea typeface="Calibri"/>
              </a:rPr>
              <a:t> К.И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928802"/>
            <a:ext cx="2000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i="1" spc="-1" dirty="0" smtClean="0">
                <a:solidFill>
                  <a:srgbClr val="002060"/>
                </a:solidFill>
                <a:latin typeface="Comic Sans MS"/>
                <a:ea typeface="Calibri"/>
              </a:rPr>
              <a:t>Паршина З.В.</a:t>
            </a:r>
            <a:endParaRPr lang="ru-RU" spc="-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57148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C00000"/>
                </a:solidFill>
                <a:latin typeface="Comic Sans MS"/>
              </a:rPr>
              <a:t>В великом и неоплатном долгу все мы перед медицинскими работниками, трудившимися в годы ВОВ. </a:t>
            </a:r>
            <a:endParaRPr lang="ru-RU" sz="2000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sp>
        <p:nvSpPr>
          <p:cNvPr id="63" name="TextShape 1"/>
          <p:cNvSpPr txBox="1"/>
          <p:nvPr/>
        </p:nvSpPr>
        <p:spPr>
          <a:xfrm>
            <a:off x="899640" y="620640"/>
            <a:ext cx="7920360" cy="3528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C00000"/>
                </a:solidFill>
                <a:latin typeface="Comic Sans MS"/>
              </a:rPr>
              <a:t>В великом и неоплатном долгу все мы перед медицинскими работниками, трудившимися в годы ВОВ. Низко склоняем голову перед их мужеством, бесконечной добротой. </a:t>
            </a:r>
            <a:r>
              <a:rPr lang="ru-RU" sz="2000" b="1">
                <a:solidFill>
                  <a:srgbClr val="C00000"/>
                </a:solidFill>
                <a:latin typeface="Comic Sans MS"/>
              </a:rPr>
              <a:t>
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4479480" y="43920"/>
            <a:ext cx="184320" cy="369000"/>
          </a:xfrm>
          <a:prstGeom prst="rect">
            <a:avLst/>
          </a:prstGeom>
        </p:spPr>
      </p:sp>
      <p:sp>
        <p:nvSpPr>
          <p:cNvPr id="65" name="CustomShape 3"/>
          <p:cNvSpPr/>
          <p:nvPr/>
        </p:nvSpPr>
        <p:spPr>
          <a:xfrm>
            <a:off x="1619640" y="2500306"/>
            <a:ext cx="6984360" cy="398005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 Маслова 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В.М.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Comic Sans MS"/>
                <a:ea typeface="Calibri"/>
              </a:rPr>
              <a:t>Бажукова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Л.В.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/>
                <a:ea typeface="Calibri"/>
              </a:rPr>
              <a:t>Дружининская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К.И.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Comic Sans MS"/>
                <a:ea typeface="Calibri"/>
              </a:rPr>
              <a:t>Куделина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Ф.Н.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  Трубачева 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Т.С.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Кузьмичёва 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А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</a:t>
            </a:r>
            <a:endParaRPr/>
          </a:p>
        </p:txBody>
      </p:sp>
      <p:sp>
        <p:nvSpPr>
          <p:cNvPr id="66" name="TextShape 4"/>
          <p:cNvSpPr txBox="1"/>
          <p:nvPr/>
        </p:nvSpPr>
        <p:spPr>
          <a:xfrm>
            <a:off x="-288000" y="2736000"/>
            <a:ext cx="5628960" cy="2514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Копылов В.И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                   Беляков А.Г.    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Суханова Н.П.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Чупракова Л.В.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 err="1">
                <a:solidFill>
                  <a:srgbClr val="002060"/>
                </a:solidFill>
                <a:latin typeface="Comic Sans MS"/>
                <a:ea typeface="Calibri"/>
              </a:rPr>
              <a:t>Парщина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 З.В.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Шестакова 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А.Е</a:t>
            </a: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sz="2400" b="1" i="1" dirty="0" err="1" smtClean="0">
                <a:solidFill>
                  <a:srgbClr val="002060"/>
                </a:solidFill>
                <a:latin typeface="Comic Sans MS"/>
                <a:ea typeface="Calibri"/>
              </a:rPr>
              <a:t>З</a:t>
            </a:r>
            <a:r>
              <a:rPr lang="ru-RU" b="1" i="1" dirty="0" err="1" smtClean="0">
                <a:solidFill>
                  <a:srgbClr val="002060"/>
                </a:solidFill>
                <a:latin typeface="Comic Sans MS"/>
                <a:ea typeface="Calibri"/>
              </a:rPr>
              <a:t>агидулина</a:t>
            </a: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mic Sans MS"/>
                <a:ea typeface="Calibri"/>
              </a:rPr>
              <a:t>К.А..</a:t>
            </a:r>
            <a:endParaRPr/>
          </a:p>
        </p:txBody>
      </p:sp>
      <p:sp>
        <p:nvSpPr>
          <p:cNvPr id="67" name="TextShape 5"/>
          <p:cNvSpPr txBox="1"/>
          <p:nvPr/>
        </p:nvSpPr>
        <p:spPr>
          <a:xfrm>
            <a:off x="3811680" y="4463280"/>
            <a:ext cx="1543320" cy="410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714620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Comic Sans MS"/>
                <a:ea typeface="Calibri"/>
              </a:rPr>
              <a:t>Фомина Н.В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pic>
        <p:nvPicPr>
          <p:cNvPr id="69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71604" y="404640"/>
            <a:ext cx="6929486" cy="496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-171400"/>
            <a:ext cx="9143640" cy="7150352"/>
          </a:xfrm>
          <a:prstGeom prst="rect">
            <a:avLst/>
          </a:prstGeom>
        </p:spPr>
      </p:pic>
      <p:sp>
        <p:nvSpPr>
          <p:cNvPr id="40" name="TextShape 1"/>
          <p:cNvSpPr txBox="1"/>
          <p:nvPr/>
        </p:nvSpPr>
        <p:spPr>
          <a:xfrm>
            <a:off x="1187624" y="1340768"/>
            <a:ext cx="7128376" cy="136787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dirty="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 b="1" i="1" dirty="0">
                <a:solidFill>
                  <a:srgbClr val="002060"/>
                </a:solidFill>
                <a:latin typeface="Comic Sans MS"/>
              </a:rPr>
              <a:t>«Подвиг милосердия»
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86000" y="2348880"/>
            <a:ext cx="5166000" cy="3076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C00000"/>
                </a:solidFill>
                <a:latin typeface="Comic Sans MS"/>
              </a:rPr>
              <a:t>Примите низкие поклоны
От раненых,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C00000"/>
                </a:solidFill>
                <a:latin typeface="Comic Sans MS"/>
              </a:rPr>
              <a:t>что Вы спасали,
От Родины непокорённой, 
От всех, кого Вы исцеляли.
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sp>
        <p:nvSpPr>
          <p:cNvPr id="43" name="TextShape 1"/>
          <p:cNvSpPr txBox="1"/>
          <p:nvPr/>
        </p:nvSpPr>
        <p:spPr>
          <a:xfrm>
            <a:off x="1115640" y="1196640"/>
            <a:ext cx="7704360" cy="158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 dirty="0">
                <a:solidFill>
                  <a:srgbClr val="002060"/>
                </a:solidFill>
                <a:latin typeface="Calibri"/>
              </a:rPr>
              <a:t>Павел </a:t>
            </a:r>
            <a:r>
              <a:rPr lang="ru-RU" sz="3600" b="1" i="1" dirty="0" err="1">
                <a:solidFill>
                  <a:srgbClr val="002060"/>
                </a:solidFill>
                <a:latin typeface="Calibri"/>
              </a:rPr>
              <a:t>Филлипович</a:t>
            </a:r>
            <a:r>
              <a:rPr lang="ru-RU" sz="3600" b="1" i="1" dirty="0">
                <a:solidFill>
                  <a:srgbClr val="002060"/>
                </a:solidFill>
                <a:latin typeface="Calibri"/>
              </a:rPr>
              <a:t> Клочков</a:t>
            </a:r>
            <a:r>
              <a:rPr lang="ru-RU" sz="3200" b="1" i="1" dirty="0">
                <a:solidFill>
                  <a:srgbClr val="002060"/>
                </a:solidFill>
                <a:latin typeface="Calibri"/>
              </a:rPr>
              <a:t>
</a:t>
            </a:r>
            <a:endParaRPr dirty="0"/>
          </a:p>
        </p:txBody>
      </p:sp>
      <p:pic>
        <p:nvPicPr>
          <p:cNvPr id="44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916832"/>
            <a:ext cx="2376000" cy="318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635632" y="1997839"/>
            <a:ext cx="5040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Родился в 1899 году в Ленском районе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alibri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/>
                <a:ea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В 1929 году работал заведующим хозяйства курорта «</a:t>
            </a:r>
            <a:r>
              <a:rPr lang="ru-RU" sz="2000" dirty="0" err="1">
                <a:solidFill>
                  <a:srgbClr val="002060"/>
                </a:solidFill>
                <a:latin typeface="Comic Sans MS"/>
                <a:ea typeface="Calibri"/>
              </a:rPr>
              <a:t>Солониха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», а затем до август 1931 был инструктором </a:t>
            </a:r>
            <a:r>
              <a:rPr lang="ru-RU" sz="2000" dirty="0" err="1">
                <a:solidFill>
                  <a:srgbClr val="002060"/>
                </a:solidFill>
                <a:latin typeface="Comic Sans MS"/>
                <a:ea typeface="Calibri"/>
              </a:rPr>
              <a:t>Райздравотдела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.
В 1937 году после окончания Архангельского мединститута вернулся в Красноборск и приступил к работе заведующего и лечащего врача </a:t>
            </a:r>
            <a:r>
              <a:rPr lang="ru-RU" sz="2000" dirty="0" err="1">
                <a:solidFill>
                  <a:srgbClr val="002060"/>
                </a:solidFill>
                <a:latin typeface="Comic Sans MS"/>
                <a:ea typeface="Calibri"/>
              </a:rPr>
              <a:t>Березонаволоцкой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 больницы</a:t>
            </a:r>
            <a:r>
              <a:rPr lang="ru-RU" dirty="0">
                <a:solidFill>
                  <a:srgbClr val="002060"/>
                </a:solidFill>
                <a:latin typeface="Comic Sans MS"/>
                <a:ea typeface="Calibri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sp>
        <p:nvSpPr>
          <p:cNvPr id="46" name="TextShape 1"/>
          <p:cNvSpPr txBox="1"/>
          <p:nvPr/>
        </p:nvSpPr>
        <p:spPr>
          <a:xfrm>
            <a:off x="1043608" y="188640"/>
            <a:ext cx="7848392" cy="4896544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
</a:t>
            </a:r>
            <a:r>
              <a:rPr lang="ru-RU" dirty="0">
                <a:solidFill>
                  <a:srgbClr val="002060"/>
                </a:solidFill>
                <a:latin typeface="Comic Sans MS"/>
                <a:ea typeface="Calibri"/>
              </a:rPr>
              <a:t>
В начале 1941 года закончил курсы по циклу хирургии в Москве, был мобилизован в армию,  и попал в плен.
3 года находился в фашистских лагерях, где работал по специальности в госпитале для русских военнопленных.
 В 1944 году был освобождён из плена, ранен, оказался на фронте и служил полковым хирургом в составе 167 полка  I Украинского фронта. 
В 1945 году  был уволен в запас и награждён медалью
 «За Победу над Германией».
  В 1959 году награждён орденом Красной звезды за вынос раненых при форсировании реки Вислы в 1945 году. </a:t>
            </a:r>
            <a:endParaRPr lang="ru-RU" dirty="0" smtClean="0">
              <a:solidFill>
                <a:srgbClr val="002060"/>
              </a:solidFill>
              <a:latin typeface="Comic Sans MS"/>
              <a:ea typeface="Calibri"/>
            </a:endParaRP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2060"/>
                </a:solidFill>
                <a:latin typeface="Comic Sans MS"/>
                <a:ea typeface="Calibri"/>
              </a:rPr>
              <a:t>Через </a:t>
            </a:r>
            <a:r>
              <a:rPr lang="ru-RU" dirty="0">
                <a:solidFill>
                  <a:srgbClr val="002060"/>
                </a:solidFill>
                <a:latin typeface="Comic Sans MS"/>
                <a:ea typeface="Calibri"/>
              </a:rPr>
              <a:t>2 месяца после демобилизации он уже вновь работал в </a:t>
            </a:r>
            <a:r>
              <a:rPr lang="ru-RU" dirty="0" err="1">
                <a:solidFill>
                  <a:srgbClr val="002060"/>
                </a:solidFill>
                <a:latin typeface="Comic Sans MS"/>
                <a:ea typeface="Calibri"/>
              </a:rPr>
              <a:t>Березонаволоке</a:t>
            </a:r>
            <a:r>
              <a:rPr lang="ru-RU" dirty="0">
                <a:solidFill>
                  <a:srgbClr val="002060"/>
                </a:solidFill>
                <a:latin typeface="Comic Sans MS"/>
                <a:ea typeface="Calibri"/>
              </a:rPr>
              <a:t> и 
был врачом общей практики.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>
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680"/>
            <a:ext cx="9143640" cy="6862320"/>
          </a:xfrm>
          <a:prstGeom prst="rect">
            <a:avLst/>
          </a:prstGeom>
        </p:spPr>
      </p:pic>
      <p:sp>
        <p:nvSpPr>
          <p:cNvPr id="48" name="TextShape 1"/>
          <p:cNvSpPr txBox="1"/>
          <p:nvPr/>
        </p:nvSpPr>
        <p:spPr>
          <a:xfrm>
            <a:off x="1187640" y="1196640"/>
            <a:ext cx="7200360" cy="86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>
                <a:solidFill>
                  <a:srgbClr val="7030A0"/>
                </a:solidFill>
                <a:latin typeface="Comic Sans MS"/>
              </a:rPr>
              <a:t>Копылов Василий Изосимович</a:t>
            </a:r>
            <a:endParaRPr/>
          </a:p>
        </p:txBody>
      </p:sp>
      <p:pic>
        <p:nvPicPr>
          <p:cNvPr id="49" name="Рисунок 6"/>
          <p:cNvPicPr/>
          <p:nvPr/>
        </p:nvPicPr>
        <p:blipFill rotWithShape="1">
          <a:blip r:embed="rId3" cstate="print"/>
          <a:srcRect l="14382" t="63623" r="7445" b="-2305"/>
          <a:stretch/>
        </p:blipFill>
        <p:spPr>
          <a:xfrm rot="10800000">
            <a:off x="4067944" y="2204864"/>
            <a:ext cx="3896479" cy="303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7"/>
          <p:cNvPicPr/>
          <p:nvPr/>
        </p:nvPicPr>
        <p:blipFill rotWithShape="1">
          <a:blip r:embed="rId4" cstate="print"/>
          <a:srcRect l="43718" t="40794" r="12086" b="14875"/>
          <a:stretch/>
        </p:blipFill>
        <p:spPr>
          <a:xfrm rot="10800000">
            <a:off x="1403648" y="2277000"/>
            <a:ext cx="2160240" cy="296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sp>
        <p:nvSpPr>
          <p:cNvPr id="52" name="TextShape 1"/>
          <p:cNvSpPr txBox="1"/>
          <p:nvPr/>
        </p:nvSpPr>
        <p:spPr>
          <a:xfrm>
            <a:off x="1259640" y="404640"/>
            <a:ext cx="7272360" cy="50403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
Родился в 1925 году в д. </a:t>
            </a:r>
            <a:r>
              <a:rPr lang="ru-RU" sz="2000" dirty="0" err="1">
                <a:solidFill>
                  <a:srgbClr val="002060"/>
                </a:solidFill>
                <a:latin typeface="Comic Sans MS"/>
                <a:ea typeface="Calibri"/>
              </a:rPr>
              <a:t>Шоломя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omic Sans MS"/>
                <a:ea typeface="Calibri"/>
              </a:rPr>
              <a:t>Красноборского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 района</a:t>
            </a:r>
            <a:r>
              <a:rPr lang="ru-RU" sz="2000" dirty="0" smtClean="0">
                <a:solidFill>
                  <a:srgbClr val="002060"/>
                </a:solidFill>
                <a:latin typeface="Comic Sans MS"/>
                <a:ea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Comic Sans MS"/>
                <a:ea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Закончив Великоустюжское медицинское училище, по специальности фельдшер, в 1943 году был призван в Армию, в 1944 году попал в 131 </a:t>
            </a:r>
            <a:r>
              <a:rPr lang="ru-RU" sz="2000" dirty="0" err="1">
                <a:solidFill>
                  <a:srgbClr val="002060"/>
                </a:solidFill>
                <a:latin typeface="Comic Sans MS"/>
                <a:ea typeface="Calibri"/>
              </a:rPr>
              <a:t>Ропшинскую</a:t>
            </a:r>
            <a:r>
              <a:rPr lang="ru-RU" sz="2000" dirty="0">
                <a:solidFill>
                  <a:srgbClr val="002060"/>
                </a:solidFill>
                <a:latin typeface="Comic Sans MS"/>
                <a:ea typeface="Calibri"/>
              </a:rPr>
              <a:t> дивизию в Прибалтике, где и нёс службу.
Был ранен, контужен, получил Орден Отечественной войны и множество медалей. Демобилизовался в 1948 году и уехал в Удмуртию, где закончил начатую до войны учебу.
Вернулся на родину и 10 лет отработал фельдшером на скорой помощи. В 60- х годах переквалифицировался в зубного врача,  протезиста и продолжал свою профессиональную деятельность.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62320"/>
          </a:xfrm>
          <a:prstGeom prst="rect">
            <a:avLst/>
          </a:prstGeom>
        </p:spPr>
      </p:pic>
      <p:sp>
        <p:nvSpPr>
          <p:cNvPr id="54" name="TextShape 1"/>
          <p:cNvSpPr txBox="1"/>
          <p:nvPr/>
        </p:nvSpPr>
        <p:spPr>
          <a:xfrm>
            <a:off x="611640" y="1052640"/>
            <a:ext cx="7920360" cy="201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i="1">
                <a:solidFill>
                  <a:srgbClr val="7030A0"/>
                </a:solidFill>
                <a:latin typeface="Comic Sans MS"/>
              </a:rPr>
              <a:t>«Девушка стала сестрою,  
крест – на её рукаве….»</a:t>
            </a:r>
            <a:r>
              <a:rPr lang="ru-RU" sz="3200">
                <a:solidFill>
                  <a:srgbClr val="C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043640" y="2421000"/>
            <a:ext cx="7488360" cy="3382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B050"/>
                </a:solidFill>
                <a:latin typeface="Comic Sans MS"/>
              </a:rPr>
              <a:t>На нашей огромной планете Земля
Есть место беде и страданьям.
Но всем добродетель несёт медсестра,
С любовью свой долг выполняя.
Тепло материнских, заботливых рук
И нежное, доброе сердце.
Сестра – словно мама, сестра – это друг.
И это призвание – с детства.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392" y="44824"/>
            <a:ext cx="9143640" cy="6862320"/>
          </a:xfrm>
          <a:prstGeom prst="rect">
            <a:avLst/>
          </a:prstGeom>
        </p:spPr>
      </p:pic>
      <p:sp>
        <p:nvSpPr>
          <p:cNvPr id="54" name="TextShape 1"/>
          <p:cNvSpPr txBox="1"/>
          <p:nvPr/>
        </p:nvSpPr>
        <p:spPr>
          <a:xfrm>
            <a:off x="611640" y="1052640"/>
            <a:ext cx="7920360" cy="201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i="1" dirty="0" err="1" smtClean="0">
                <a:solidFill>
                  <a:srgbClr val="7030A0"/>
                </a:solidFill>
                <a:latin typeface="Comic Sans MS"/>
              </a:rPr>
              <a:t>Загидулина</a:t>
            </a:r>
            <a:endParaRPr lang="ru-RU" sz="3200" b="1" i="1" dirty="0" smtClean="0">
              <a:solidFill>
                <a:srgbClr val="7030A0"/>
              </a:solidFill>
              <a:latin typeface="Comic Sans MS"/>
            </a:endParaRPr>
          </a:p>
          <a:p>
            <a:pPr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7030A0"/>
                </a:solidFill>
                <a:latin typeface="Comic Sans MS"/>
              </a:rPr>
              <a:t> Клавдия Александровна</a:t>
            </a:r>
            <a:r>
              <a:rPr lang="ru-RU" sz="3200" dirty="0">
                <a:solidFill>
                  <a:srgbClr val="C00000"/>
                </a:solidFill>
                <a:latin typeface="Calibri"/>
              </a:rPr>
              <a:t>
</a:t>
            </a:r>
            <a:endParaRPr dirty="0"/>
          </a:p>
        </p:txBody>
      </p:sp>
      <p:sp>
        <p:nvSpPr>
          <p:cNvPr id="55" name="CustomShape 2"/>
          <p:cNvSpPr/>
          <p:nvPr/>
        </p:nvSpPr>
        <p:spPr>
          <a:xfrm>
            <a:off x="6012160" y="2421000"/>
            <a:ext cx="2519840" cy="3168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Comic Sans MS"/>
              </a:rPr>
              <a:t>.</a:t>
            </a:r>
            <a:r>
              <a:rPr lang="ru-RU" sz="2400" b="1" dirty="0">
                <a:solidFill>
                  <a:srgbClr val="00B050"/>
                </a:solidFill>
                <a:latin typeface="Comic Sans MS"/>
              </a:rPr>
              <a:t>
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4" r="11519" b="1"/>
          <a:stretch/>
        </p:blipFill>
        <p:spPr>
          <a:xfrm>
            <a:off x="1187624" y="2348880"/>
            <a:ext cx="259906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6" y="2348880"/>
            <a:ext cx="4464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Загидулина</a:t>
            </a:r>
            <a:r>
              <a:rPr lang="ru-RU" sz="16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 Клавдия Александровна (1921- 2020), ветеран Великой Отечественной войны.</a:t>
            </a:r>
          </a:p>
          <a:p>
            <a:pPr algn="ctr">
              <a:spcAft>
                <a:spcPts val="0"/>
              </a:spcAft>
            </a:pPr>
            <a:r>
              <a:rPr lang="ru-RU" sz="16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 Родилась 4 августа 1921 года в </a:t>
            </a:r>
            <a:r>
              <a:rPr lang="ru-RU" sz="16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Березонаволоке</a:t>
            </a:r>
            <a:r>
              <a:rPr lang="ru-RU" sz="16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. Закончила 4 класса </a:t>
            </a:r>
            <a:r>
              <a:rPr lang="ru-RU" sz="16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Березонаволоцкой</a:t>
            </a:r>
            <a:r>
              <a:rPr lang="ru-RU" sz="16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 школы, а затем училась в </a:t>
            </a:r>
            <a:r>
              <a:rPr lang="ru-RU" sz="16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Верхнеуфтюгской</a:t>
            </a:r>
            <a:r>
              <a:rPr lang="ru-RU" sz="16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 семилетней школе. После окончания 7 класса работала санитаркой в </a:t>
            </a:r>
            <a:r>
              <a:rPr lang="ru-RU" sz="16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Березонаволоцкой</a:t>
            </a:r>
            <a:r>
              <a:rPr lang="ru-RU" sz="16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 больнице.</a:t>
            </a:r>
          </a:p>
          <a:p>
            <a:pPr algn="ctr">
              <a:spcAft>
                <a:spcPts val="0"/>
              </a:spcAft>
            </a:pPr>
            <a:r>
              <a:rPr lang="ru-RU" sz="1600" kern="150" dirty="0" smtClean="0">
                <a:effectLst/>
                <a:latin typeface="Liberation Serif"/>
                <a:ea typeface="Droid Sans Fallback"/>
                <a:cs typeface="Droid Sans Devanagari"/>
              </a:rPr>
              <a:t> </a:t>
            </a:r>
            <a:endParaRPr lang="ru-RU" sz="1600" kern="150" dirty="0">
              <a:effectLst/>
              <a:latin typeface="Liberation Serif"/>
              <a:ea typeface="Droid Sans Fallback"/>
              <a:cs typeface="Droid Sans Devanaga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6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392" y="44824"/>
            <a:ext cx="9143640" cy="6862320"/>
          </a:xfrm>
          <a:prstGeom prst="rect">
            <a:avLst/>
          </a:prstGeom>
        </p:spPr>
      </p:pic>
      <p:sp>
        <p:nvSpPr>
          <p:cNvPr id="54" name="TextShape 1"/>
          <p:cNvSpPr txBox="1"/>
          <p:nvPr/>
        </p:nvSpPr>
        <p:spPr>
          <a:xfrm>
            <a:off x="899592" y="1052640"/>
            <a:ext cx="7920880" cy="4392584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"/>
              </a:rPr>
              <a:t>
</a:t>
            </a: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 Окончила медицинскую школу в г. Архангельске, после чего вернулась в </a:t>
            </a:r>
            <a:r>
              <a:rPr lang="ru-RU" sz="14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Березонаволок</a:t>
            </a: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, в родную больницу. Но через год перевели ее работать в Красноборск – инструктором по материнству и младенчеству.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В июле 1941 года Клавдия Александровна была мобилизована в армию. Перевели ее в госпиталь на остров </a:t>
            </a:r>
            <a:r>
              <a:rPr lang="ru-RU" sz="14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Ягры</a:t>
            </a: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, а через два года, в 1943 году, Клавдия попала на Карельский фронт, была медицинской сестрой подвижного эвакогоспиталя № 4870. Сразу приступила к работе. Мест в госпитале не хватало, занимали школы, конторы. Освещение - коптилки. Скольких солдат и офицеров она спасла!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И перевязки делала, и переносила раненых на себе. Особенно тяжело было ухаживать за обреченными, со смертельными ранениями.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«Война - это тяжелый и страшный труд», - вспоминает ветеран Великой Отечественной войны Клавдия </a:t>
            </a:r>
            <a:r>
              <a:rPr lang="ru-RU" sz="1400" b="1" kern="150" dirty="0" err="1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Загидулина</a:t>
            </a: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Победу Клавдия Александровна встретила в Карелии. Демобилизовалась в августе 1945 года, после расформирования госпиталя.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400" b="1" kern="150" dirty="0" smtClean="0">
                <a:solidFill>
                  <a:srgbClr val="002060"/>
                </a:solidFill>
                <a:effectLst/>
                <a:latin typeface="Liberation Serif"/>
                <a:ea typeface="Droid Sans Fallback"/>
                <a:cs typeface="Droid Sans Devanagari"/>
              </a:rPr>
              <a:t>Клавдия Александровна награждена орденом Отечественной войны II степени, медалями «За отвагу», «Ветеран труда», юбилейными медалями.</a:t>
            </a:r>
          </a:p>
          <a:p>
            <a:pPr algn="ctr">
              <a:lnSpc>
                <a:spcPct val="100000"/>
              </a:lnSpc>
            </a:pPr>
            <a:endParaRPr b="1" dirty="0">
              <a:solidFill>
                <a:srgbClr val="002060"/>
              </a:solidFill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6012160" y="2421000"/>
            <a:ext cx="2519840" cy="3168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Comic Sans MS"/>
              </a:rPr>
              <a:t>.</a:t>
            </a:r>
            <a:r>
              <a:rPr lang="ru-RU" sz="2400" b="1" dirty="0">
                <a:solidFill>
                  <a:srgbClr val="00B050"/>
                </a:solidFill>
                <a:latin typeface="Comic Sans MS"/>
              </a:rPr>
              <a:t>
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348880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50" dirty="0" smtClean="0">
                <a:effectLst/>
                <a:latin typeface="Liberation Serif"/>
                <a:ea typeface="Droid Sans Fallback"/>
                <a:cs typeface="Droid Sans Devanagari"/>
              </a:rPr>
              <a:t> </a:t>
            </a:r>
            <a:endParaRPr lang="ru-RU" sz="1600" kern="150" dirty="0">
              <a:effectLst/>
              <a:latin typeface="Liberation Serif"/>
              <a:ea typeface="Droid Sans Fallback"/>
              <a:cs typeface="Droid Sans Devanaga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408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</cp:lastModifiedBy>
  <cp:revision>6</cp:revision>
  <dcterms:modified xsi:type="dcterms:W3CDTF">2025-03-12T19:11:34Z</dcterms:modified>
</cp:coreProperties>
</file>