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64.jpg" ContentType="image/jpg"/>
  <Override PartName="/ppt/media/image65.jpg" ContentType="image/jpg"/>
  <Override PartName="/ppt/media/image66.jpg" ContentType="image/jpg"/>
  <Override PartName="/ppt/media/image68.jpg" ContentType="image/jpg"/>
  <Override PartName="/ppt/media/image69.jpg" ContentType="image/jpg"/>
  <Override PartName="/ppt/media/image70.jpg" ContentType="image/jpg"/>
  <Override PartName="/ppt/media/image71.jpg" ContentType="image/jpg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93" r:id="rId10"/>
    <p:sldId id="373" r:id="rId11"/>
    <p:sldId id="391" r:id="rId12"/>
    <p:sldId id="394" r:id="rId13"/>
    <p:sldId id="413" r:id="rId14"/>
    <p:sldId id="409" r:id="rId15"/>
    <p:sldId id="412" r:id="rId16"/>
    <p:sldId id="410" r:id="rId17"/>
    <p:sldId id="377" r:id="rId18"/>
    <p:sldId id="402" r:id="rId19"/>
    <p:sldId id="404" r:id="rId20"/>
    <p:sldId id="374" r:id="rId21"/>
    <p:sldId id="396" r:id="rId22"/>
    <p:sldId id="415" r:id="rId23"/>
    <p:sldId id="414" r:id="rId24"/>
    <p:sldId id="381" r:id="rId25"/>
    <p:sldId id="327" r:id="rId26"/>
  </p:sldIdLst>
  <p:sldSz cx="9906000" cy="6858000" type="A4"/>
  <p:notesSz cx="6797675" cy="9925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93"/>
            <p14:sldId id="373"/>
            <p14:sldId id="391"/>
            <p14:sldId id="394"/>
            <p14:sldId id="413"/>
            <p14:sldId id="409"/>
            <p14:sldId id="412"/>
            <p14:sldId id="410"/>
            <p14:sldId id="377"/>
            <p14:sldId id="402"/>
            <p14:sldId id="404"/>
            <p14:sldId id="374"/>
            <p14:sldId id="396"/>
            <p14:sldId id="415"/>
            <p14:sldId id="414"/>
            <p14:sldId id="381"/>
            <p14:sldId id="32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1F1"/>
    <a:srgbClr val="D1D1D1"/>
    <a:srgbClr val="4756A0"/>
    <a:srgbClr val="B1C1E4"/>
    <a:srgbClr val="B9B9B9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4"/>
    <p:restoredTop sz="94868" autoAdjust="0"/>
  </p:normalViewPr>
  <p:slideViewPr>
    <p:cSldViewPr snapToGrid="0">
      <p:cViewPr>
        <p:scale>
          <a:sx n="100" d="100"/>
          <a:sy n="100" d="100"/>
        </p:scale>
        <p:origin x="-450" y="240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9.0156754660335875E-2"/>
          <c:w val="0.26130368841143758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иные виды деятельности </c:v>
                </c:pt>
                <c:pt idx="1">
                  <c:v>водоснабжение; водоотведение, организация сбора и утилизации отходов, деятельность по ликвидации загрязнений</c:v>
                </c:pt>
                <c:pt idx="2">
                  <c:v>обеспечение электрической энергией, газом и паром; кондиционирование воздуха</c:v>
                </c:pt>
                <c:pt idx="3">
                  <c:v>строительство </c:v>
                </c:pt>
                <c:pt idx="4">
                  <c:v>транспортировка и хранение </c:v>
                </c:pt>
                <c:pt idx="5">
                  <c:v>деятельность в области здравоохранения и социальных услуг</c:v>
                </c:pt>
                <c:pt idx="6">
                  <c:v>торговля оптовая и розничная; ремонт автотранспортных средств и мотоциклов </c:v>
                </c:pt>
                <c:pt idx="7">
                  <c:v>сельское, лесное хозяйство, охота, рыболовство и рыбоводство</c:v>
                </c:pt>
              </c:strCache>
            </c:strRef>
          </c:cat>
          <c:val>
            <c:numRef>
              <c:f>Лист1!$B$2:$B$9</c:f>
              <c:numCache>
                <c:formatCode>0.00%</c:formatCode>
                <c:ptCount val="8"/>
                <c:pt idx="0">
                  <c:v>3.4000000000000002E-2</c:v>
                </c:pt>
                <c:pt idx="1">
                  <c:v>3.5999999999999997E-2</c:v>
                </c:pt>
                <c:pt idx="2">
                  <c:v>4.9000000000000002E-2</c:v>
                </c:pt>
                <c:pt idx="3">
                  <c:v>5.7000000000000002E-2</c:v>
                </c:pt>
                <c:pt idx="4">
                  <c:v>8.2000000000000003E-2</c:v>
                </c:pt>
                <c:pt idx="5">
                  <c:v>0.20399999999999999</c:v>
                </c:pt>
                <c:pt idx="6">
                  <c:v>0.21299999999999999</c:v>
                </c:pt>
                <c:pt idx="7">
                  <c:v>0.32500000000000001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3848576"/>
        <c:axId val="83868288"/>
      </c:barChart>
      <c:catAx>
        <c:axId val="83848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3868288"/>
        <c:crosses val="autoZero"/>
        <c:auto val="1"/>
        <c:lblAlgn val="ctr"/>
        <c:lblOffset val="100"/>
        <c:noMultiLvlLbl val="0"/>
      </c:catAx>
      <c:valAx>
        <c:axId val="83868288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83848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74CC-7149-9EE5-F5E81176CC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малый и микро бизнес</c:v>
                </c:pt>
                <c:pt idx="1">
                  <c:v>средний бизнес</c:v>
                </c:pt>
                <c:pt idx="2">
                  <c:v>крупный бизнес</c:v>
                </c:pt>
              </c:strCache>
            </c:strRef>
          </c:cat>
          <c:val>
            <c:numRef>
              <c:f>Лист1!$B$2:$B$4</c:f>
              <c:numCache>
                <c:formatCode>#,##0\ [$₽-419]</c:formatCode>
                <c:ptCount val="3"/>
                <c:pt idx="0">
                  <c:v>42355</c:v>
                </c:pt>
                <c:pt idx="1">
                  <c:v>60337</c:v>
                </c:pt>
                <c:pt idx="2">
                  <c:v>76709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5805312"/>
        <c:axId val="85813120"/>
      </c:barChart>
      <c:catAx>
        <c:axId val="858053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5813120"/>
        <c:crosses val="autoZero"/>
        <c:auto val="1"/>
        <c:lblAlgn val="ctr"/>
        <c:lblOffset val="100"/>
        <c:noMultiLvlLbl val="0"/>
      </c:catAx>
      <c:valAx>
        <c:axId val="85813120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85805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сельское, лесное хозяйство, охота, рыболовство и рыбоводство</c:v>
                </c:pt>
                <c:pt idx="1">
                  <c:v>обеспечение электрической энергией, газом и паром; кондиционирование воздуха</c:v>
                </c:pt>
                <c:pt idx="2">
                  <c:v>строительство </c:v>
                </c:pt>
                <c:pt idx="3">
                  <c:v>деятельность в области информации и связи</c:v>
                </c:pt>
                <c:pt idx="4">
                  <c:v>деятельность финансовая и страховая </c:v>
                </c:pt>
                <c:pt idx="5">
                  <c:v>государственное управление и обеспечение военной безопасности; социальное обеспечение</c:v>
                </c:pt>
                <c:pt idx="6">
                  <c:v>деятельность в области культуры, спорта, организации досуга и развлечений</c:v>
                </c:pt>
              </c:strCache>
            </c:strRef>
          </c:cat>
          <c:val>
            <c:numRef>
              <c:f>Лист1!$B$2:$B$8</c:f>
              <c:numCache>
                <c:formatCode>#,##0\ [$₽-419]</c:formatCode>
                <c:ptCount val="7"/>
                <c:pt idx="0">
                  <c:v>87543.1</c:v>
                </c:pt>
                <c:pt idx="1">
                  <c:v>65975.399999999994</c:v>
                </c:pt>
                <c:pt idx="2">
                  <c:v>79580.399999999994</c:v>
                </c:pt>
                <c:pt idx="3">
                  <c:v>68109.100000000006</c:v>
                </c:pt>
                <c:pt idx="4">
                  <c:v>63709.5</c:v>
                </c:pt>
                <c:pt idx="5">
                  <c:v>66112</c:v>
                </c:pt>
                <c:pt idx="6">
                  <c:v>57104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86338560"/>
        <c:axId val="86341888"/>
      </c:barChart>
      <c:catAx>
        <c:axId val="863385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6341888"/>
        <c:crosses val="autoZero"/>
        <c:auto val="1"/>
        <c:lblAlgn val="ctr"/>
        <c:lblOffset val="100"/>
        <c:noMultiLvlLbl val="0"/>
      </c:catAx>
      <c:valAx>
        <c:axId val="86341888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86338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293673883382299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5.119187704391383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0.1541279988168295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8.5575111354957004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0B-BB48-8F4E-2B18E56A5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3"/>
                <c:pt idx="2">
                  <c:v>удовлетворенность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2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3"/>
                <c:pt idx="2">
                  <c:v>удовлетворенность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2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2047488"/>
        <c:axId val="122065664"/>
      </c:barChart>
      <c:catAx>
        <c:axId val="1220474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2065664"/>
        <c:crosses val="autoZero"/>
        <c:auto val="1"/>
        <c:lblAlgn val="ctr"/>
        <c:lblOffset val="100"/>
        <c:noMultiLvlLbl val="0"/>
      </c:catAx>
      <c:valAx>
        <c:axId val="12206566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20474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2918700476"/>
          <c:y val="0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5598233929175082"/>
                  <c:y val="-4.3040649741648498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3"/>
                <c:pt idx="2">
                  <c:v>удовлетворенность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2" formatCode="0%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3"/>
                <c:pt idx="2">
                  <c:v>удовлетворенность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2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2749312"/>
        <c:axId val="122750848"/>
      </c:barChart>
      <c:catAx>
        <c:axId val="122749312"/>
        <c:scaling>
          <c:orientation val="minMax"/>
        </c:scaling>
        <c:delete val="0"/>
        <c:axPos val="l"/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2750848"/>
        <c:crosses val="autoZero"/>
        <c:auto val="1"/>
        <c:lblAlgn val="ctr"/>
        <c:lblOffset val="100"/>
        <c:noMultiLvlLbl val="0"/>
      </c:catAx>
      <c:valAx>
        <c:axId val="12275084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2749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05D-724B-B20F-F0C2DB9EBDD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05D-724B-B20F-F0C2DB9EBDDC}"/>
                </c:ext>
              </c:extLst>
            </c:dLbl>
            <c:dLbl>
              <c:idx val="2"/>
              <c:layout>
                <c:manualLayout>
                  <c:x val="0.17254676186282225"/>
                  <c:y val="-3.4397476601617091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05D-724B-B20F-F0C2DB9EBDDC}"/>
                </c:ext>
              </c:extLst>
            </c:dLbl>
            <c:dLbl>
              <c:idx val="3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05D-724B-B20F-F0C2DB9EBDD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05D-724B-B20F-F0C2DB9EB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3"/>
                <c:pt idx="2">
                  <c:v>удовлетворенность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2" formatCode="0%">
                  <c:v>0.66700000000000004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05D-724B-B20F-F0C2DB9EBD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3"/>
                <c:pt idx="2">
                  <c:v>удовлетворенность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2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2897920"/>
        <c:axId val="122899456"/>
      </c:barChart>
      <c:catAx>
        <c:axId val="122897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2899456"/>
        <c:crosses val="autoZero"/>
        <c:auto val="1"/>
        <c:lblAlgn val="ctr"/>
        <c:lblOffset val="100"/>
        <c:noMultiLvlLbl val="0"/>
      </c:catAx>
      <c:valAx>
        <c:axId val="12289945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2897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836876719053429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A7E-5846-BE71-A5093F4F9B4F}"/>
                </c:ext>
              </c:extLst>
            </c:dLbl>
            <c:dLbl>
              <c:idx val="2"/>
              <c:layout>
                <c:manualLayout>
                  <c:x val="0.1452411547707567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5886796947755213"/>
                  <c:y val="4.36847952834180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Лист1!$A$3:$A$5</c:f>
              <c:strCache>
                <c:ptCount val="3"/>
                <c:pt idx="2">
                  <c:v>удовлетворенность</c:v>
                </c:pt>
              </c:strCache>
            </c:strRef>
          </c:cat>
          <c:val>
            <c:numRef>
              <c:f>Лист1!$B$3:$B$5</c:f>
              <c:numCache>
                <c:formatCode>0%</c:formatCode>
                <c:ptCount val="3"/>
                <c:pt idx="2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Лист1!$A$3:$A$5</c:f>
              <c:strCache>
                <c:ptCount val="3"/>
                <c:pt idx="2">
                  <c:v>удовлетворенность</c:v>
                </c:pt>
              </c:strCache>
            </c:strRef>
          </c:cat>
          <c:val>
            <c:numRef>
              <c:f>Лист1!$C$3:$C$5</c:f>
              <c:numCache>
                <c:formatCode>0%</c:formatCode>
                <c:ptCount val="3"/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3001472"/>
        <c:axId val="83124992"/>
      </c:barChart>
      <c:catAx>
        <c:axId val="123001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83124992"/>
        <c:crosses val="autoZero"/>
        <c:auto val="1"/>
        <c:lblAlgn val="ctr"/>
        <c:lblOffset val="100"/>
        <c:noMultiLvlLbl val="0"/>
      </c:catAx>
      <c:valAx>
        <c:axId val="831249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30014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26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212-634C-A62A-12AA39319824}"/>
                </c:ext>
              </c:extLst>
            </c:dLbl>
            <c:dLbl>
              <c:idx val="1"/>
              <c:layout>
                <c:manualLayout>
                  <c:x val="4.60406725334064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12-634C-A62A-12AA39319824}"/>
                </c:ext>
              </c:extLst>
            </c:dLbl>
            <c:dLbl>
              <c:idx val="2"/>
              <c:layout>
                <c:manualLayout>
                  <c:x val="0.17713090433941434"/>
                  <c:y val="-1.7198738301058821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212-634C-A62A-12AA39319824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12-634C-A62A-12AA39319824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212-634C-A62A-12AA39319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3"/>
                <c:pt idx="2">
                  <c:v>удовлетворенность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2" formatCode="0%">
                  <c:v>0.83299999999999996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3"/>
                <c:pt idx="2">
                  <c:v>удовлетворенность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2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09754624"/>
        <c:axId val="119939072"/>
      </c:barChart>
      <c:catAx>
        <c:axId val="109754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19939072"/>
        <c:crosses val="autoZero"/>
        <c:auto val="1"/>
        <c:lblAlgn val="ctr"/>
        <c:lblOffset val="100"/>
        <c:noMultiLvlLbl val="0"/>
      </c:catAx>
      <c:valAx>
        <c:axId val="11993907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09754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57772467712"/>
          <c:y val="3.2524534000185748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419698096317525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8.27138123461424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0.15879433443304625"/>
                  <c:y val="-3.4397476601617091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7.9660123735751265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3"/>
                <c:pt idx="2">
                  <c:v>удовлетворенность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2" formatCode="0%">
                  <c:v>0.66700000000000004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3"/>
                <c:pt idx="2">
                  <c:v>удовлетворенность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2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23234176"/>
        <c:axId val="123235712"/>
      </c:barChart>
      <c:catAx>
        <c:axId val="1232341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23235712"/>
        <c:crosses val="autoZero"/>
        <c:auto val="1"/>
        <c:lblAlgn val="ctr"/>
        <c:lblOffset val="100"/>
        <c:noMultiLvlLbl val="0"/>
      </c:catAx>
      <c:valAx>
        <c:axId val="12323571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12323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t>25.12.2024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39838"/>
            <a:ext cx="48387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2561FA-9976-CAF5-DD77-B92DDE17F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13D878AB-4BD7-15A7-CB63-B319F6CB56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268BAC2-3D8D-FED3-772D-3D3029876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66881B8-A6F6-C951-5903-60E3EE9087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86266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9E5B55-D29D-80FE-F0DE-7D3594B46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00FB5411-F93B-2173-942B-083CE1A1C0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D627847D-F29A-E4E8-FBFD-69FB8A0EA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CD6BE24-4CFA-E703-FC78-9B770F7806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36518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0714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25.12.2024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25.12.2024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25.12.2024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9530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1590" y="1577340"/>
            <a:ext cx="430911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Microsoft Sans Serif"/>
                <a:cs typeface="Microsoft Sans Serif"/>
              </a:defRPr>
            </a:lvl1pPr>
          </a:lstStyle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pc="-10" dirty="0"/>
              <a:t>ИНВЕСТИЦИОННЫЙ</a:t>
            </a:r>
            <a:r>
              <a:rPr spc="-25" dirty="0"/>
              <a:t> </a:t>
            </a:r>
            <a:r>
              <a:rPr spc="-20" dirty="0"/>
              <a:t>ПРОФИЛЬ</a:t>
            </a:r>
            <a:r>
              <a:rPr spc="20" dirty="0"/>
              <a:t> </a:t>
            </a:r>
            <a:r>
              <a:rPr spc="-25" dirty="0"/>
              <a:t>ГОРОДСКОГО</a:t>
            </a:r>
            <a:r>
              <a:rPr spc="30" dirty="0"/>
              <a:t> </a:t>
            </a:r>
            <a:r>
              <a:rPr spc="-20" dirty="0"/>
              <a:t>ОКРУГА</a:t>
            </a:r>
            <a:r>
              <a:rPr spc="25" dirty="0"/>
              <a:t> </a:t>
            </a:r>
            <a:r>
              <a:rPr spc="-20" dirty="0"/>
              <a:t>АРХАНГЕЛЬСКОЙ</a:t>
            </a:r>
            <a:r>
              <a:rPr spc="30" dirty="0"/>
              <a:t> </a:t>
            </a:r>
            <a:r>
              <a:rPr dirty="0"/>
              <a:t>ОБЛАСТИ</a:t>
            </a:r>
            <a:r>
              <a:rPr spc="20" dirty="0"/>
              <a:t> </a:t>
            </a:r>
            <a:r>
              <a:rPr spc="-10" dirty="0"/>
              <a:t>«СЕВЕРОДВИНСК»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6858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256284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25.12.2024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25.12.2024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25.12.2024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25.12.2024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25.12.2024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25.12.2024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25.12.2024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25.12.2024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25.12.2024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13" Type="http://schemas.openxmlformats.org/officeDocument/2006/relationships/image" Target="../media/image37.pn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3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g"/><Relationship Id="rId11" Type="http://schemas.openxmlformats.org/officeDocument/2006/relationships/image" Target="../media/image36.png"/><Relationship Id="rId5" Type="http://schemas.openxmlformats.org/officeDocument/2006/relationships/image" Target="../media/image31.jpg"/><Relationship Id="rId10" Type="http://schemas.openxmlformats.org/officeDocument/2006/relationships/image" Target="../media/image89.svg"/><Relationship Id="rId4" Type="http://schemas.openxmlformats.org/officeDocument/2006/relationships/image" Target="../media/image30.jp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46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47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51.png"/><Relationship Id="rId4" Type="http://schemas.openxmlformats.org/officeDocument/2006/relationships/image" Target="../media/image110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51.png"/><Relationship Id="rId4" Type="http://schemas.openxmlformats.org/officeDocument/2006/relationships/image" Target="../media/image110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svg"/><Relationship Id="rId136" Type="http://schemas.openxmlformats.org/officeDocument/2006/relationships/image" Target="../media/image136.svg"/><Relationship Id="rId5" Type="http://schemas.openxmlformats.org/officeDocument/2006/relationships/image" Target="../media/image54.png"/><Relationship Id="rId173" Type="http://schemas.openxmlformats.org/officeDocument/2006/relationships/image" Target="../media/image57.png"/><Relationship Id="rId4" Type="http://schemas.openxmlformats.org/officeDocument/2006/relationships/image" Target="../media/image127.svg"/><Relationship Id="rId9" Type="http://schemas.openxmlformats.org/officeDocument/2006/relationships/image" Target="../media/image56.png"/><Relationship Id="rId172" Type="http://schemas.openxmlformats.org/officeDocument/2006/relationships/image" Target="../media/image17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6.xml"/><Relationship Id="rId18" Type="http://schemas.openxmlformats.org/officeDocument/2006/relationships/slide" Target="slide22.xml"/><Relationship Id="rId3" Type="http://schemas.openxmlformats.org/officeDocument/2006/relationships/slide" Target="slide4.xml"/><Relationship Id="rId21" Type="http://schemas.openxmlformats.org/officeDocument/2006/relationships/image" Target="../media/image3.jpg"/><Relationship Id="rId7" Type="http://schemas.openxmlformats.org/officeDocument/2006/relationships/slide" Target="slide8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" Type="http://schemas.openxmlformats.org/officeDocument/2006/relationships/slide" Target="slide3.xml"/><Relationship Id="rId16" Type="http://schemas.openxmlformats.org/officeDocument/2006/relationships/slide" Target="slide19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5" Type="http://schemas.openxmlformats.org/officeDocument/2006/relationships/slide" Target="slide6.xml"/><Relationship Id="rId15" Type="http://schemas.openxmlformats.org/officeDocument/2006/relationships/slide" Target="slide18.xml"/><Relationship Id="rId10" Type="http://schemas.openxmlformats.org/officeDocument/2006/relationships/slide" Target="slide13.xml"/><Relationship Id="rId19" Type="http://schemas.openxmlformats.org/officeDocument/2006/relationships/slide" Target="slide24.xml"/><Relationship Id="rId4" Type="http://schemas.openxmlformats.org/officeDocument/2006/relationships/slide" Target="slide5.xml"/><Relationship Id="rId9" Type="http://schemas.openxmlformats.org/officeDocument/2006/relationships/slide" Target="slide10.xml"/><Relationship Id="rId14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6.svg"/><Relationship Id="rId3" Type="http://schemas.openxmlformats.org/officeDocument/2006/relationships/image" Target="../media/image157.svg"/><Relationship Id="rId21" Type="http://schemas.openxmlformats.org/officeDocument/2006/relationships/image" Target="../media/image55.svg"/><Relationship Id="rId2" Type="http://schemas.openxmlformats.org/officeDocument/2006/relationships/image" Target="../media/image58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60.png"/><Relationship Id="rId5" Type="http://schemas.openxmlformats.org/officeDocument/2006/relationships/image" Target="../media/image59.png"/><Relationship Id="rId10" Type="http://schemas.openxmlformats.org/officeDocument/2006/relationships/image" Target="../media/image159.svg"/><Relationship Id="rId19" Type="http://schemas.openxmlformats.org/officeDocument/2006/relationships/image" Target="../media/image61.png"/><Relationship Id="rId4" Type="http://schemas.openxmlformats.org/officeDocument/2006/relationships/image" Target="../media/image14.png"/><Relationship Id="rId14" Type="http://schemas.openxmlformats.org/officeDocument/2006/relationships/image" Target="../media/image162.svg"/><Relationship Id="rId2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svg"/><Relationship Id="rId3" Type="http://schemas.openxmlformats.org/officeDocument/2006/relationships/image" Target="../media/image51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svg"/><Relationship Id="rId5" Type="http://schemas.openxmlformats.org/officeDocument/2006/relationships/image" Target="../media/image50.png"/><Relationship Id="rId4" Type="http://schemas.openxmlformats.org/officeDocument/2006/relationships/image" Target="../media/image11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hyperlink" Target="https://msp29.ru/ru/main_centers/tsentr-podderzhki-eksporta/" TargetMode="External"/><Relationship Id="rId7" Type="http://schemas.openxmlformats.org/officeDocument/2006/relationships/image" Target="../media/image65.jpg"/><Relationship Id="rId2" Type="http://schemas.openxmlformats.org/officeDocument/2006/relationships/hyperlink" Target="http://icarh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11" Type="http://schemas.openxmlformats.org/officeDocument/2006/relationships/image" Target="../media/image69.jpg"/><Relationship Id="rId5" Type="http://schemas.openxmlformats.org/officeDocument/2006/relationships/image" Target="../media/image63.png"/><Relationship Id="rId10" Type="http://schemas.openxmlformats.org/officeDocument/2006/relationships/image" Target="../media/image68.jpg"/><Relationship Id="rId4" Type="http://schemas.openxmlformats.org/officeDocument/2006/relationships/hyperlink" Target="http://ckao.ru/" TargetMode="External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image" Target="../media/image205.svg"/><Relationship Id="rId4" Type="http://schemas.openxmlformats.org/officeDocument/2006/relationships/image" Target="../media/image201.svg"/><Relationship Id="rId9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7.png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image" Target="../media/image2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9" Type="http://schemas.openxmlformats.org/officeDocument/2006/relationships/image" Target="../media/image13.png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8" Type="http://schemas.openxmlformats.org/officeDocument/2006/relationships/image" Target="../media/image57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1.png"/><Relationship Id="rId10" Type="http://schemas.openxmlformats.org/officeDocument/2006/relationships/image" Target="../media/image49.svg"/><Relationship Id="rId19" Type="http://schemas.openxmlformats.org/officeDocument/2006/relationships/image" Target="../media/image23.png"/><Relationship Id="rId4" Type="http://schemas.openxmlformats.org/officeDocument/2006/relationships/image" Target="../media/image43.svg"/><Relationship Id="rId9" Type="http://schemas.openxmlformats.org/officeDocument/2006/relationships/image" Target="../media/image19.png"/><Relationship Id="rId14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26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9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АРХАНГЕЛЬСКАЯ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135" y="1357427"/>
            <a:ext cx="2153464" cy="2694633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7541" y="998887"/>
            <a:ext cx="5992859" cy="3370983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МАТЕРИАЛ</a:t>
            </a:r>
            <a:r>
              <a:rPr lang="ru-RU" sz="800" spc="-2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800" spc="-10" dirty="0">
                <a:latin typeface="Arial" pitchFamily="34" charset="0"/>
                <a:cs typeface="Arial" pitchFamily="34" charset="0"/>
              </a:rPr>
              <a:t>ПОДГОТОВЛЕН</a:t>
            </a:r>
            <a:r>
              <a:rPr lang="ru-RU" sz="800" spc="-2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800" spc="-10" dirty="0">
                <a:latin typeface="Arial" pitchFamily="34" charset="0"/>
                <a:cs typeface="Arial" pitchFamily="34" charset="0"/>
              </a:rPr>
              <a:t>АДМИНИСТРАЦИЕЙ КРАСНОБОРСКА</a:t>
            </a:r>
            <a:r>
              <a:rPr lang="ru-RU" sz="800" spc="-45" dirty="0">
                <a:latin typeface="Arial" pitchFamily="34" charset="0"/>
                <a:cs typeface="Arial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CE88262-BAE3-F081-9C71-6007A2B86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50" y="251827"/>
            <a:ext cx="434709" cy="5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965B5596-9886-1EDD-8689-79E3A0147044}"/>
              </a:ext>
            </a:extLst>
          </p:cNvPr>
          <p:cNvSpPr/>
          <p:nvPr/>
        </p:nvSpPr>
        <p:spPr>
          <a:xfrm>
            <a:off x="627016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:a16="http://schemas.microsoft.com/office/drawing/2014/main" xmlns="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:a16="http://schemas.microsoft.com/office/drawing/2014/main" xmlns="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:a16="http://schemas.microsoft.com/office/drawing/2014/main" xmlns="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:a16="http://schemas.microsoft.com/office/drawing/2014/main" xmlns="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61" name="Рисунок 260">
            <a:extLst>
              <a:ext uri="{FF2B5EF4-FFF2-40B4-BE49-F238E27FC236}">
                <a16:creationId xmlns:a16="http://schemas.microsoft.com/office/drawing/2014/main" xmlns="" id="{2E2EF1B2-4C16-F93B-4EA0-941CFCC79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1" y="1583133"/>
            <a:ext cx="1799522" cy="134964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2" name="Рисунок 261">
            <a:extLst>
              <a:ext uri="{FF2B5EF4-FFF2-40B4-BE49-F238E27FC236}">
                <a16:creationId xmlns:a16="http://schemas.microsoft.com/office/drawing/2014/main" xmlns="" id="{664B4D96-E795-F836-F55B-8ACA2E900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55" y="1653022"/>
            <a:ext cx="1799522" cy="1196752"/>
          </a:xfrm>
          <a:custGeom>
            <a:avLst/>
            <a:gdLst>
              <a:gd name="connsiteX0" fmla="*/ 208645 w 1799522"/>
              <a:gd name="connsiteY0" fmla="*/ 0 h 1452094"/>
              <a:gd name="connsiteX1" fmla="*/ 1799522 w 1799522"/>
              <a:gd name="connsiteY1" fmla="*/ 0 h 1452094"/>
              <a:gd name="connsiteX2" fmla="*/ 1799522 w 1799522"/>
              <a:gd name="connsiteY2" fmla="*/ 1452094 h 1452094"/>
              <a:gd name="connsiteX3" fmla="*/ 138029 w 1799522"/>
              <a:gd name="connsiteY3" fmla="*/ 1452094 h 1452094"/>
              <a:gd name="connsiteX4" fmla="*/ 127431 w 1799522"/>
              <a:gd name="connsiteY4" fmla="*/ 1448804 h 1452094"/>
              <a:gd name="connsiteX5" fmla="*/ 0 w 1799522"/>
              <a:gd name="connsiteY5" fmla="*/ 1256556 h 1452094"/>
              <a:gd name="connsiteX6" fmla="*/ 0 w 1799522"/>
              <a:gd name="connsiteY6" fmla="*/ 208645 h 1452094"/>
              <a:gd name="connsiteX7" fmla="*/ 208645 w 1799522"/>
              <a:gd name="connsiteY7" fmla="*/ 0 h 145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9522" h="1452094">
                <a:moveTo>
                  <a:pt x="208645" y="0"/>
                </a:moveTo>
                <a:lnTo>
                  <a:pt x="1799522" y="0"/>
                </a:lnTo>
                <a:lnTo>
                  <a:pt x="1799522" y="1452094"/>
                </a:lnTo>
                <a:lnTo>
                  <a:pt x="138029" y="1452094"/>
                </a:lnTo>
                <a:lnTo>
                  <a:pt x="127431" y="1448804"/>
                </a:lnTo>
                <a:cubicBezTo>
                  <a:pt x="52545" y="1417130"/>
                  <a:pt x="0" y="1342979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3" name="Рисунок 262">
            <a:extLst>
              <a:ext uri="{FF2B5EF4-FFF2-40B4-BE49-F238E27FC236}">
                <a16:creationId xmlns:a16="http://schemas.microsoft.com/office/drawing/2014/main" xmlns="" id="{8E5C323A-7955-C023-DF85-5C05D281F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0" y="3149406"/>
            <a:ext cx="1799522" cy="1406626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4" name="Рисунок 263">
            <a:extLst>
              <a:ext uri="{FF2B5EF4-FFF2-40B4-BE49-F238E27FC236}">
                <a16:creationId xmlns:a16="http://schemas.microsoft.com/office/drawing/2014/main" xmlns="" id="{BC402141-18A2-D034-5AA6-428F98071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54" y="3253253"/>
            <a:ext cx="1799522" cy="119893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5" name="Рисунок 264">
            <a:extLst>
              <a:ext uri="{FF2B5EF4-FFF2-40B4-BE49-F238E27FC236}">
                <a16:creationId xmlns:a16="http://schemas.microsoft.com/office/drawing/2014/main" xmlns="" id="{871BAFFD-440C-7AB4-5D97-6FB0C69060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0" y="4772670"/>
            <a:ext cx="1799522" cy="134964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6" name="Рисунок 265">
            <a:extLst>
              <a:ext uri="{FF2B5EF4-FFF2-40B4-BE49-F238E27FC236}">
                <a16:creationId xmlns:a16="http://schemas.microsoft.com/office/drawing/2014/main" xmlns="" id="{A6C8A008-E50F-DB0E-EAAB-0A73E4C33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42" y="4772667"/>
            <a:ext cx="1012230" cy="134964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44" name="Рисунок 243" descr="Центр обработки вызовов со сплошной заливкой">
            <a:extLst>
              <a:ext uri="{FF2B5EF4-FFF2-40B4-BE49-F238E27FC236}">
                <a16:creationId xmlns:a16="http://schemas.microsoft.com/office/drawing/2014/main" xmlns="" id="{51B19BD5-3927-9DC1-E411-B1C3999E4F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321526" y="2839281"/>
            <a:ext cx="360000" cy="36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itchFamily="34" charset="0"/>
                <a:cs typeface="Arial" pitchFamily="34" charset="0"/>
              </a:rPr>
              <a:t>Родина художника А.А. Борисова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9718" y="654570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C4AB92F1-CEB6-26D4-2A1E-FF237173ABDF}"/>
              </a:ext>
            </a:extLst>
          </p:cNvPr>
          <p:cNvSpPr/>
          <p:nvPr/>
        </p:nvSpPr>
        <p:spPr>
          <a:xfrm>
            <a:off x="6835241" y="1429319"/>
            <a:ext cx="2968121" cy="1116000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57911A3B-BCB5-2A47-5B07-3112694A3637}"/>
              </a:ext>
            </a:extLst>
          </p:cNvPr>
          <p:cNvSpPr/>
          <p:nvPr/>
        </p:nvSpPr>
        <p:spPr>
          <a:xfrm>
            <a:off x="6835241" y="2738684"/>
            <a:ext cx="2968121" cy="1116000"/>
          </a:xfrm>
          <a:prstGeom prst="roundRect">
            <a:avLst>
              <a:gd name="adj" fmla="val 235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D55725BD-9CEF-A6C4-CE2F-1F1ED6085E54}"/>
              </a:ext>
            </a:extLst>
          </p:cNvPr>
          <p:cNvSpPr/>
          <p:nvPr/>
        </p:nvSpPr>
        <p:spPr>
          <a:xfrm>
            <a:off x="6835241" y="4062535"/>
            <a:ext cx="2968121" cy="2245288"/>
          </a:xfrm>
          <a:prstGeom prst="roundRect">
            <a:avLst>
              <a:gd name="adj" fmla="val 25377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AC190EDA-2C05-15EC-A1DE-437FDD6DF9D3}"/>
              </a:ext>
            </a:extLst>
          </p:cNvPr>
          <p:cNvSpPr txBox="1"/>
          <p:nvPr/>
        </p:nvSpPr>
        <p:spPr>
          <a:xfrm>
            <a:off x="2652016" y="2473697"/>
            <a:ext cx="694107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РОДИНА ХУДОЖНИКА А.А. БОРИСОВА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xmlns="" id="{99D6DE6B-139E-8832-E11F-631D17E87F79}"/>
              </a:ext>
            </a:extLst>
          </p:cNvPr>
          <p:cNvSpPr txBox="1"/>
          <p:nvPr/>
        </p:nvSpPr>
        <p:spPr>
          <a:xfrm>
            <a:off x="5612418" y="2686738"/>
            <a:ext cx="947263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ЦАРСТВО БЕЛОГО ГРИБА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xmlns="" id="{FB1FF055-40B5-BA60-4F7B-23BB5E57A5CD}"/>
              </a:ext>
            </a:extLst>
          </p:cNvPr>
          <p:cNvSpPr txBox="1"/>
          <p:nvPr/>
        </p:nvSpPr>
        <p:spPr>
          <a:xfrm>
            <a:off x="2652015" y="5447790"/>
            <a:ext cx="694107" cy="6463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СЕЛО ЧЕРЕВКОВО – САМАЯ КРАСИВАЯ ДЕРЕВНЯ РОССИИ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xmlns="" id="{F4A7FBB4-FAD5-3479-086F-23409394A391}"/>
              </a:ext>
            </a:extLst>
          </p:cNvPr>
          <p:cNvSpPr txBox="1"/>
          <p:nvPr/>
        </p:nvSpPr>
        <p:spPr>
          <a:xfrm>
            <a:off x="5612417" y="5878675"/>
            <a:ext cx="69410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ГЛЭМПИНГ </a:t>
            </a:r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</a:t>
            </a:r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xmlns="" id="{7F5D904E-0764-D556-8F34-50AF2D1830C7}"/>
              </a:ext>
            </a:extLst>
          </p:cNvPr>
          <p:cNvSpPr txBox="1"/>
          <p:nvPr/>
        </p:nvSpPr>
        <p:spPr>
          <a:xfrm>
            <a:off x="2652015" y="3960741"/>
            <a:ext cx="694107" cy="53860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КРАСНОБОРЬЕ – РОДИНА ТРЕХ НАРОДНЫХ РОСПИСЕЙ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xmlns="" id="{12850D73-BA0F-E934-9B3B-1FF7EEC63AD8}"/>
              </a:ext>
            </a:extLst>
          </p:cNvPr>
          <p:cNvSpPr txBox="1"/>
          <p:nvPr/>
        </p:nvSpPr>
        <p:spPr>
          <a:xfrm>
            <a:off x="5612417" y="3960739"/>
            <a:ext cx="694107" cy="53860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САНАТОРИЙ </a:t>
            </a:r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СОЛОНИХА</a:t>
            </a:r>
            <a:r>
              <a:rPr lang="en-US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СТАРЕЙШАЯ СЕВЕРНАЯ ЗДРАВНИЦА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xmlns="" id="{8F3092DA-AABD-96D8-DAB8-50B4A3BEB105}"/>
              </a:ext>
            </a:extLst>
          </p:cNvPr>
          <p:cNvSpPr txBox="1"/>
          <p:nvPr/>
        </p:nvSpPr>
        <p:spPr>
          <a:xfrm>
            <a:off x="7051059" y="1906955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33072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xmlns="" id="{B405BEA9-0290-005C-0FFF-80B4B01D78C5}"/>
              </a:ext>
            </a:extLst>
          </p:cNvPr>
          <p:cNvSpPr txBox="1"/>
          <p:nvPr/>
        </p:nvSpPr>
        <p:spPr>
          <a:xfrm>
            <a:off x="7051059" y="2284971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посетило музей в 2021 г.</a:t>
            </a:r>
          </a:p>
        </p:txBody>
      </p:sp>
      <p:sp>
        <p:nvSpPr>
          <p:cNvPr id="205" name="Скругленный прямоугольник 204">
            <a:extLst>
              <a:ext uri="{FF2B5EF4-FFF2-40B4-BE49-F238E27FC236}">
                <a16:creationId xmlns:a16="http://schemas.microsoft.com/office/drawing/2014/main" xmlns="" id="{0EE3CC0B-A20D-6AAF-CF54-F2982CA05721}"/>
              </a:ext>
            </a:extLst>
          </p:cNvPr>
          <p:cNvSpPr/>
          <p:nvPr/>
        </p:nvSpPr>
        <p:spPr>
          <a:xfrm>
            <a:off x="7051059" y="1556260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+2391%</a:t>
            </a:r>
            <a:r>
              <a:rPr lang="en-US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:a16="http://schemas.microsoft.com/office/drawing/2014/main" xmlns="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9327035" y="1502704"/>
            <a:ext cx="360000" cy="360000"/>
          </a:xfrm>
          <a:prstGeom prst="rect">
            <a:avLst/>
          </a:prstGeom>
        </p:spPr>
      </p:pic>
      <p:sp>
        <p:nvSpPr>
          <p:cNvPr id="220" name="TextBox 219">
            <a:extLst>
              <a:ext uri="{FF2B5EF4-FFF2-40B4-BE49-F238E27FC236}">
                <a16:creationId xmlns:a16="http://schemas.microsoft.com/office/drawing/2014/main" xmlns="" id="{7E0849A3-C1B7-174D-F8FC-4331E6E8CF51}"/>
              </a:ext>
            </a:extLst>
          </p:cNvPr>
          <p:cNvSpPr txBox="1"/>
          <p:nvPr/>
        </p:nvSpPr>
        <p:spPr>
          <a:xfrm>
            <a:off x="7051059" y="32174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18443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21" name="TextBox 220">
            <a:extLst>
              <a:ext uri="{FF2B5EF4-FFF2-40B4-BE49-F238E27FC236}">
                <a16:creationId xmlns:a16="http://schemas.microsoft.com/office/drawing/2014/main" xmlns="" id="{274B9E21-F2CE-7A7D-DD68-76C0B7F2B2A9}"/>
              </a:ext>
            </a:extLst>
          </p:cNvPr>
          <p:cNvSpPr txBox="1"/>
          <p:nvPr/>
        </p:nvSpPr>
        <p:spPr>
          <a:xfrm>
            <a:off x="7051059" y="3595480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обслужено экскурсиями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FA563426-A606-79B1-A5F7-DD5BE611BA68}"/>
              </a:ext>
            </a:extLst>
          </p:cNvPr>
          <p:cNvSpPr/>
          <p:nvPr/>
        </p:nvSpPr>
        <p:spPr>
          <a:xfrm>
            <a:off x="7051059" y="2866769"/>
            <a:ext cx="589768" cy="180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+3576%</a:t>
            </a:r>
            <a:r>
              <a:rPr lang="en-US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4" name="Прямая соединительная линия 223">
            <a:extLst>
              <a:ext uri="{FF2B5EF4-FFF2-40B4-BE49-F238E27FC236}">
                <a16:creationId xmlns:a16="http://schemas.microsoft.com/office/drawing/2014/main" xmlns="" id="{DCBDE1CB-3585-DE0D-B192-CCEC93B165CF}"/>
              </a:ext>
            </a:extLst>
          </p:cNvPr>
          <p:cNvCxnSpPr>
            <a:cxnSpLocks/>
          </p:cNvCxnSpPr>
          <p:nvPr/>
        </p:nvCxnSpPr>
        <p:spPr>
          <a:xfrm>
            <a:off x="8311139" y="3236595"/>
            <a:ext cx="0" cy="288646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" name="TextBox 224">
            <a:extLst>
              <a:ext uri="{FF2B5EF4-FFF2-40B4-BE49-F238E27FC236}">
                <a16:creationId xmlns:a16="http://schemas.microsoft.com/office/drawing/2014/main" xmlns="" id="{666679B6-FEC7-312A-D5D8-9B8E195FC32D}"/>
              </a:ext>
            </a:extLst>
          </p:cNvPr>
          <p:cNvSpPr txBox="1"/>
          <p:nvPr/>
        </p:nvSpPr>
        <p:spPr>
          <a:xfrm>
            <a:off x="8446302" y="3248242"/>
            <a:ext cx="8255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индивидуальных посетителей — 2 515 человек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F2AD49D8-CFBB-2002-4B05-BC3FEC616920}"/>
              </a:ext>
            </a:extLst>
          </p:cNvPr>
          <p:cNvSpPr txBox="1"/>
          <p:nvPr/>
        </p:nvSpPr>
        <p:spPr>
          <a:xfrm>
            <a:off x="7051059" y="4194333"/>
            <a:ext cx="160014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туристов</a:t>
            </a:r>
            <a:endParaRPr lang="ru-RU" sz="9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xmlns="" id="{1720A437-E917-8D9D-E318-B644F0E3B647}"/>
              </a:ext>
            </a:extLst>
          </p:cNvPr>
          <p:cNvSpPr txBox="1"/>
          <p:nvPr/>
        </p:nvSpPr>
        <p:spPr>
          <a:xfrm>
            <a:off x="7051058" y="4435811"/>
            <a:ext cx="1083291" cy="17543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Архангельская и Вологодская области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НАО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 и Московская область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Санкт-Петербург и Ленинградская область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Тула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Великий Новгород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Калининград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xmlns="" id="{EC006853-1759-BDB6-6911-2586A3F1D762}"/>
              </a:ext>
            </a:extLst>
          </p:cNvPr>
          <p:cNvSpPr txBox="1"/>
          <p:nvPr/>
        </p:nvSpPr>
        <p:spPr>
          <a:xfrm>
            <a:off x="8311139" y="4438914"/>
            <a:ext cx="825594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Коми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Киров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Владимир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Ярославль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Псков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Мурманск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6" name="Рисунок 245" descr="Карта с кнопкой со сплошной заливкой">
            <a:extLst>
              <a:ext uri="{FF2B5EF4-FFF2-40B4-BE49-F238E27FC236}">
                <a16:creationId xmlns:a16="http://schemas.microsoft.com/office/drawing/2014/main" xmlns="" id="{1CE77E23-3B18-38FC-9A54-0800D019A6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327035" y="4131672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7A0C883-2A19-D9B2-9303-2BB59504A36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9F46E5B8-FE2C-5F41-4B8A-85D1E43FAA58}"/>
              </a:ext>
            </a:extLst>
          </p:cNvPr>
          <p:cNvSpPr/>
          <p:nvPr/>
        </p:nvSpPr>
        <p:spPr>
          <a:xfrm>
            <a:off x="4740591" y="1401546"/>
            <a:ext cx="5047005" cy="4906277"/>
          </a:xfrm>
          <a:prstGeom prst="roundRect">
            <a:avLst>
              <a:gd name="adj" fmla="val 5164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53917962-B1C1-C462-8BBA-D2623B02EBC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591" y="1433611"/>
            <a:ext cx="5047004" cy="3868838"/>
          </a:xfrm>
          <a:custGeom>
            <a:avLst/>
            <a:gdLst>
              <a:gd name="connsiteX0" fmla="*/ 261228 w 5047004"/>
              <a:gd name="connsiteY0" fmla="*/ 0 h 3932968"/>
              <a:gd name="connsiteX1" fmla="*/ 4785776 w 5047004"/>
              <a:gd name="connsiteY1" fmla="*/ 0 h 3932968"/>
              <a:gd name="connsiteX2" fmla="*/ 5047004 w 5047004"/>
              <a:gd name="connsiteY2" fmla="*/ 261228 h 3932968"/>
              <a:gd name="connsiteX3" fmla="*/ 5047004 w 5047004"/>
              <a:gd name="connsiteY3" fmla="*/ 3932968 h 3932968"/>
              <a:gd name="connsiteX4" fmla="*/ 0 w 5047004"/>
              <a:gd name="connsiteY4" fmla="*/ 3932968 h 3932968"/>
              <a:gd name="connsiteX5" fmla="*/ 0 w 5047004"/>
              <a:gd name="connsiteY5" fmla="*/ 261228 h 3932968"/>
              <a:gd name="connsiteX6" fmla="*/ 261228 w 5047004"/>
              <a:gd name="connsiteY6" fmla="*/ 0 h 393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047004" h="3932968">
                <a:moveTo>
                  <a:pt x="261228" y="0"/>
                </a:moveTo>
                <a:lnTo>
                  <a:pt x="4785776" y="0"/>
                </a:lnTo>
                <a:cubicBezTo>
                  <a:pt x="4930048" y="0"/>
                  <a:pt x="5047004" y="116956"/>
                  <a:pt x="5047004" y="261228"/>
                </a:cubicBezTo>
                <a:lnTo>
                  <a:pt x="5047004" y="3932968"/>
                </a:lnTo>
                <a:lnTo>
                  <a:pt x="0" y="3932968"/>
                </a:lnTo>
                <a:lnTo>
                  <a:pt x="0" y="261228"/>
                </a:lnTo>
                <a:cubicBezTo>
                  <a:pt x="0" y="116956"/>
                  <a:pt x="116956" y="0"/>
                  <a:pt x="261228" y="0"/>
                </a:cubicBezTo>
                <a:close/>
              </a:path>
            </a:pathLst>
          </a:custGeom>
        </p:spPr>
      </p:pic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133350" y="2287721"/>
            <a:ext cx="4494972" cy="4217854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ТУРИСТИЧЕСКИЕ МАРШРУТЫ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3E6210EF-3CE9-687B-D58A-316299AB2051}"/>
              </a:ext>
            </a:extLst>
          </p:cNvPr>
          <p:cNvSpPr/>
          <p:nvPr/>
        </p:nvSpPr>
        <p:spPr>
          <a:xfrm>
            <a:off x="627016" y="1401546"/>
            <a:ext cx="3977403" cy="775597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ОРГАНИЗОВАНЫ ТУРИСТИЧЕСКИЕ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ПЕШЕХОДНЫЕ И АВТОМОБИЛЬНЫЕ МАРШРУТЫ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2E6E61-8778-3D82-B66B-86675CBE24C0}"/>
              </a:ext>
            </a:extLst>
          </p:cNvPr>
          <p:cNvSpPr txBox="1"/>
          <p:nvPr/>
        </p:nvSpPr>
        <p:spPr>
          <a:xfrm>
            <a:off x="627017" y="2391769"/>
            <a:ext cx="1868533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Добро пожаловать в Красноборск!».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Автобусная 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экскурсия с посещением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Красноборского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музея, Дома-Усадьбы художника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А.А.Борисова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, Дома кукол и Дома Белого гриба</a:t>
            </a:r>
            <a:r>
              <a:rPr lang="ru-RU" sz="7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xmlns="" id="{11473CE6-90F5-AEE0-DE2C-741B3FB20BBD}"/>
              </a:ext>
            </a:extLst>
          </p:cNvPr>
          <p:cNvSpPr/>
          <p:nvPr/>
        </p:nvSpPr>
        <p:spPr>
          <a:xfrm>
            <a:off x="364432" y="253689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F099476-09E3-2F37-3B67-A28244658081}"/>
              </a:ext>
            </a:extLst>
          </p:cNvPr>
          <p:cNvSpPr txBox="1"/>
          <p:nvPr/>
        </p:nvSpPr>
        <p:spPr>
          <a:xfrm>
            <a:off x="627016" y="3000931"/>
            <a:ext cx="1868534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«Расписные выходные». 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Автобусная экскурсия по маршруту Красноборск-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Пермогорье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Черевково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A4F9D21E-69D1-7F1B-E002-38AFEE7A6866}"/>
              </a:ext>
            </a:extLst>
          </p:cNvPr>
          <p:cNvSpPr/>
          <p:nvPr/>
        </p:nvSpPr>
        <p:spPr>
          <a:xfrm>
            <a:off x="364432" y="303682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32F9F45-0791-A0D0-EB8F-4D140334C4EC}"/>
              </a:ext>
            </a:extLst>
          </p:cNvPr>
          <p:cNvSpPr txBox="1"/>
          <p:nvPr/>
        </p:nvSpPr>
        <p:spPr>
          <a:xfrm>
            <a:off x="627017" y="3423797"/>
            <a:ext cx="1868533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«В Уфтюгу – за впечатлениями</a:t>
            </a:r>
            <a:r>
              <a:rPr lang="ru-RU" sz="7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». </a:t>
            </a:r>
            <a:r>
              <a:rPr lang="ru-RU" sz="7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Автобусная 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экскурсия по маршруту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с.Верхняя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Уфтюга (программа «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Уфтюжская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другозьба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» –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д.Подол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(«Подольская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беселушка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»)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35D67197-D7DC-D223-02D1-1000B2C57B69}"/>
              </a:ext>
            </a:extLst>
          </p:cNvPr>
          <p:cNvSpPr/>
          <p:nvPr/>
        </p:nvSpPr>
        <p:spPr>
          <a:xfrm>
            <a:off x="364432" y="3413976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A5DD8FE-13F5-CB44-668C-25BCEE88B1E4}"/>
              </a:ext>
            </a:extLst>
          </p:cNvPr>
          <p:cNvSpPr txBox="1"/>
          <p:nvPr/>
        </p:nvSpPr>
        <p:spPr>
          <a:xfrm>
            <a:off x="627017" y="4040634"/>
            <a:ext cx="186853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700" b="1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Черевковские</a:t>
            </a:r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b="1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встретины</a:t>
            </a:r>
            <a:r>
              <a:rPr lang="ru-RU" sz="7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». 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Автобусная экскурсия в самую красивую деревню России –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с.Черевково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xmlns="" id="{C1BD3DD5-5456-150A-CE00-B003466622B3}"/>
              </a:ext>
            </a:extLst>
          </p:cNvPr>
          <p:cNvSpPr/>
          <p:nvPr/>
        </p:nvSpPr>
        <p:spPr>
          <a:xfrm>
            <a:off x="364432" y="404063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A70E95D-6538-7CE3-716C-E98AFC270ABC}"/>
              </a:ext>
            </a:extLst>
          </p:cNvPr>
          <p:cNvSpPr txBox="1"/>
          <p:nvPr/>
        </p:nvSpPr>
        <p:spPr>
          <a:xfrm>
            <a:off x="627016" y="4435762"/>
            <a:ext cx="186853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«Путешествие в Царство Белого Гриба</a:t>
            </a:r>
            <a:r>
              <a:rPr lang="ru-RU" sz="7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».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Автобусная экскурсия в Белую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Слуду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с посещением базы отдыха «Усадьба Белого Гриба», музея Белого Гриба, сбор грибов в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цивозерских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борах-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беломошниках</a:t>
            </a:r>
            <a:r>
              <a:rPr lang="ru-RU" sz="800" dirty="0"/>
              <a:t>.</a:t>
            </a:r>
            <a:endParaRPr lang="ru-RU" sz="7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4C45211F-A378-7AB1-3776-E71E7791729B}"/>
              </a:ext>
            </a:extLst>
          </p:cNvPr>
          <p:cNvSpPr/>
          <p:nvPr/>
        </p:nvSpPr>
        <p:spPr>
          <a:xfrm>
            <a:off x="364432" y="441229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F76F28A4-D5F8-C292-AD29-7E78A661AAE6}"/>
              </a:ext>
            </a:extLst>
          </p:cNvPr>
          <p:cNvSpPr txBox="1"/>
          <p:nvPr/>
        </p:nvSpPr>
        <p:spPr>
          <a:xfrm>
            <a:off x="627017" y="5003654"/>
            <a:ext cx="1868533" cy="6617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«Святыни земли </a:t>
            </a:r>
            <a:r>
              <a:rPr lang="ru-RU" sz="700" b="1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Красноборской</a:t>
            </a:r>
            <a:r>
              <a:rPr lang="ru-RU" sz="7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».</a:t>
            </a:r>
            <a:r>
              <a:rPr lang="ru-RU" sz="800" dirty="0"/>
              <a:t> 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Автобусная экскурсия с посещением Свято-Троицкого храма в с. Красноборск, Георгиевской церкви в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Пермогорье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, церкви во имя иерея Петра в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с.Черевково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, Никольской церкви в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Шеломя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C3939A8B-EBAA-2E77-4313-4F1601C113A9}"/>
              </a:ext>
            </a:extLst>
          </p:cNvPr>
          <p:cNvSpPr/>
          <p:nvPr/>
        </p:nvSpPr>
        <p:spPr>
          <a:xfrm>
            <a:off x="364432" y="501030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E6EA7FB-9A7E-99E8-2382-DE1007057F83}"/>
              </a:ext>
            </a:extLst>
          </p:cNvPr>
          <p:cNvSpPr txBox="1"/>
          <p:nvPr/>
        </p:nvSpPr>
        <p:spPr>
          <a:xfrm>
            <a:off x="627016" y="5735827"/>
            <a:ext cx="1868534" cy="7540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«Каменных дел мастер</a:t>
            </a:r>
            <a:r>
              <a:rPr lang="ru-RU" sz="7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Автобусная экскурсия с посещением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Красноборского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музея и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д.Завотежица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, рассказывающая о выдающейся личности, уроженце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Красноборской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земли, каменотесе, строителе г. Санкт-Петербург – </a:t>
            </a:r>
            <a:r>
              <a:rPr lang="ru-RU" sz="7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С.К. Суханове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2A39B736-8491-EA54-D5F8-701C74817BBA}"/>
              </a:ext>
            </a:extLst>
          </p:cNvPr>
          <p:cNvSpPr/>
          <p:nvPr/>
        </p:nvSpPr>
        <p:spPr>
          <a:xfrm>
            <a:off x="364432" y="577327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A80B517E-D622-49BC-90A0-E4FB3D95AD1D}"/>
              </a:ext>
            </a:extLst>
          </p:cNvPr>
          <p:cNvSpPr txBox="1"/>
          <p:nvPr/>
        </p:nvSpPr>
        <p:spPr>
          <a:xfrm>
            <a:off x="2999684" y="2696494"/>
            <a:ext cx="149815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«По </a:t>
            </a:r>
            <a:r>
              <a:rPr lang="ru-RU" sz="700" b="1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борисовским</a:t>
            </a:r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местам</a:t>
            </a:r>
            <a:r>
              <a:rPr lang="ru-RU" sz="7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». 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Автобусная экскурсия с посещением мест, связанных с жизнью и творчеством художника Александра Алексеевича Борисова.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xmlns="" id="{52AD3247-4AEF-C8F3-0D6A-EACDE8A4C344}"/>
              </a:ext>
            </a:extLst>
          </p:cNvPr>
          <p:cNvSpPr/>
          <p:nvPr/>
        </p:nvSpPr>
        <p:spPr>
          <a:xfrm>
            <a:off x="2742639" y="270540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A4BC1E9C-EF72-FBFE-58B7-E58FC53BC4A4}"/>
              </a:ext>
            </a:extLst>
          </p:cNvPr>
          <p:cNvSpPr txBox="1"/>
          <p:nvPr/>
        </p:nvSpPr>
        <p:spPr>
          <a:xfrm>
            <a:off x="2999684" y="3528237"/>
            <a:ext cx="160473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700" b="1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Новогодье</a:t>
            </a:r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в </a:t>
            </a:r>
            <a:r>
              <a:rPr lang="ru-RU" sz="700" b="1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Красноборье</a:t>
            </a:r>
            <a:r>
              <a:rPr lang="ru-RU" sz="7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». </a:t>
            </a:r>
            <a:r>
              <a:rPr lang="ru-RU" sz="7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Тематическая 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автобусная экскурсия с программами и посещением объектов на выбор заказчика 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13F4A3A7-0630-90A3-61A7-F991CE80C079}"/>
              </a:ext>
            </a:extLst>
          </p:cNvPr>
          <p:cNvSpPr/>
          <p:nvPr/>
        </p:nvSpPr>
        <p:spPr>
          <a:xfrm>
            <a:off x="2742639" y="357482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E4B5B77-CE63-4C1D-D0E0-B4D3C1531E56}"/>
              </a:ext>
            </a:extLst>
          </p:cNvPr>
          <p:cNvSpPr txBox="1"/>
          <p:nvPr/>
        </p:nvSpPr>
        <p:spPr>
          <a:xfrm>
            <a:off x="3016294" y="4202216"/>
            <a:ext cx="126966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700" b="1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Шеломянская</a:t>
            </a:r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сторонка</a:t>
            </a:r>
            <a:r>
              <a:rPr lang="ru-RU" sz="7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».</a:t>
            </a:r>
          </a:p>
          <a:p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Автобусная экскурсия в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Шеломя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, где находится уникальный памятник деревянного зодчества – Никольская церковь</a:t>
            </a: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1C4F6E04-0DD4-3F68-A1CC-2283DD94C7E3}"/>
              </a:ext>
            </a:extLst>
          </p:cNvPr>
          <p:cNvSpPr/>
          <p:nvPr/>
        </p:nvSpPr>
        <p:spPr>
          <a:xfrm>
            <a:off x="2729344" y="4235627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B5A88DD-4DDA-9814-8EF2-8F8AC4A7C2E7}"/>
              </a:ext>
            </a:extLst>
          </p:cNvPr>
          <p:cNvSpPr txBox="1"/>
          <p:nvPr/>
        </p:nvSpPr>
        <p:spPr>
          <a:xfrm>
            <a:off x="3052432" y="5070138"/>
            <a:ext cx="126966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«Святки</a:t>
            </a:r>
            <a:r>
              <a:rPr lang="ru-RU" sz="7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».</a:t>
            </a:r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Тематические программы в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с.Верхняя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У</a:t>
            </a:r>
            <a:r>
              <a:rPr lang="ru-RU" sz="7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фтюга 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sz="700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с.Черевково</a:t>
            </a:r>
            <a:endParaRPr lang="ru-RU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18CF0CA4-F2A1-0360-A6E2-74FF891185A8}"/>
              </a:ext>
            </a:extLst>
          </p:cNvPr>
          <p:cNvSpPr/>
          <p:nvPr/>
        </p:nvSpPr>
        <p:spPr>
          <a:xfrm>
            <a:off x="2729344" y="510948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745CB01F-EB1C-99DC-8023-95FE82EEECD6}"/>
              </a:ext>
            </a:extLst>
          </p:cNvPr>
          <p:cNvSpPr txBox="1"/>
          <p:nvPr/>
        </p:nvSpPr>
        <p:spPr>
          <a:xfrm>
            <a:off x="3016293" y="5733394"/>
            <a:ext cx="1269663" cy="5386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«Как на масленой неделе». </a:t>
            </a:r>
            <a:r>
              <a:rPr lang="ru-RU" sz="7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Тематическая автобусная экскурсия с программами и посещением объектов на выбор заказчика</a:t>
            </a:r>
            <a:endParaRPr lang="ru-RU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5E5735A3-93FF-68B6-C18B-BD44C4F6B31D}"/>
              </a:ext>
            </a:extLst>
          </p:cNvPr>
          <p:cNvSpPr/>
          <p:nvPr/>
        </p:nvSpPr>
        <p:spPr>
          <a:xfrm>
            <a:off x="2729344" y="577327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DA5F051-E20D-AD88-EE11-D3FFBACF9B5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A4F9D21E-69D1-7F1B-E002-38AFEE7A6866}"/>
              </a:ext>
            </a:extLst>
          </p:cNvPr>
          <p:cNvSpPr/>
          <p:nvPr/>
        </p:nvSpPr>
        <p:spPr>
          <a:xfrm>
            <a:off x="5403157" y="316251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11473CE6-90F5-AEE0-DE2C-741B3FB20BBD}"/>
              </a:ext>
            </a:extLst>
          </p:cNvPr>
          <p:cNvSpPr/>
          <p:nvPr/>
        </p:nvSpPr>
        <p:spPr>
          <a:xfrm>
            <a:off x="6401096" y="388710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35D67197-D7DC-D223-02D1-1000B2C57B69}"/>
              </a:ext>
            </a:extLst>
          </p:cNvPr>
          <p:cNvSpPr/>
          <p:nvPr/>
        </p:nvSpPr>
        <p:spPr>
          <a:xfrm>
            <a:off x="7384357" y="357482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xmlns="" id="{13F4A3A7-0630-90A3-61A7-F991CE80C079}"/>
              </a:ext>
            </a:extLst>
          </p:cNvPr>
          <p:cNvSpPr/>
          <p:nvPr/>
        </p:nvSpPr>
        <p:spPr>
          <a:xfrm>
            <a:off x="6529846" y="3860634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C1BD3DD5-5456-150A-CE00-B003466622B3}"/>
              </a:ext>
            </a:extLst>
          </p:cNvPr>
          <p:cNvSpPr/>
          <p:nvPr/>
        </p:nvSpPr>
        <p:spPr>
          <a:xfrm>
            <a:off x="5493157" y="3133133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18CF0CA4-F2A1-0360-A6E2-74FF891185A8}"/>
              </a:ext>
            </a:extLst>
          </p:cNvPr>
          <p:cNvSpPr/>
          <p:nvPr/>
        </p:nvSpPr>
        <p:spPr>
          <a:xfrm>
            <a:off x="7474357" y="360310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18CF0CA4-F2A1-0360-A6E2-74FF891185A8}"/>
              </a:ext>
            </a:extLst>
          </p:cNvPr>
          <p:cNvSpPr/>
          <p:nvPr/>
        </p:nvSpPr>
        <p:spPr>
          <a:xfrm>
            <a:off x="5407589" y="3051491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C3939A8B-EBAA-2E77-4313-4F1601C113A9}"/>
              </a:ext>
            </a:extLst>
          </p:cNvPr>
          <p:cNvSpPr/>
          <p:nvPr/>
        </p:nvSpPr>
        <p:spPr>
          <a:xfrm>
            <a:off x="5803207" y="349745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xmlns="" id="{1C4F6E04-0DD4-3F68-A1CC-2283DD94C7E3}"/>
              </a:ext>
            </a:extLst>
          </p:cNvPr>
          <p:cNvSpPr/>
          <p:nvPr/>
        </p:nvSpPr>
        <p:spPr>
          <a:xfrm>
            <a:off x="5713207" y="3587455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xmlns="" id="{4C45211F-A378-7AB1-3776-E71E7791729B}"/>
              </a:ext>
            </a:extLst>
          </p:cNvPr>
          <p:cNvSpPr/>
          <p:nvPr/>
        </p:nvSpPr>
        <p:spPr>
          <a:xfrm>
            <a:off x="6623258" y="365368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2A39B736-8491-EA54-D5F8-701C74817BBA}"/>
              </a:ext>
            </a:extLst>
          </p:cNvPr>
          <p:cNvSpPr/>
          <p:nvPr/>
        </p:nvSpPr>
        <p:spPr>
          <a:xfrm>
            <a:off x="6709846" y="4067100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xmlns="" id="{52AD3247-4AEF-C8F3-0D6A-EACDE8A4C344}"/>
              </a:ext>
            </a:extLst>
          </p:cNvPr>
          <p:cNvSpPr/>
          <p:nvPr/>
        </p:nvSpPr>
        <p:spPr>
          <a:xfrm>
            <a:off x="6356239" y="3763672"/>
            <a:ext cx="180000" cy="180000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object 7"/>
          <p:cNvSpPr/>
          <p:nvPr/>
        </p:nvSpPr>
        <p:spPr>
          <a:xfrm>
            <a:off x="7036206" y="2737404"/>
            <a:ext cx="1983969" cy="323550"/>
          </a:xfrm>
          <a:custGeom>
            <a:avLst/>
            <a:gdLst/>
            <a:ahLst/>
            <a:cxnLst/>
            <a:rect l="l" t="t" r="r" b="b"/>
            <a:pathLst>
              <a:path w="1442084" h="274319">
                <a:moveTo>
                  <a:pt x="1304544" y="0"/>
                </a:moveTo>
                <a:lnTo>
                  <a:pt x="137160" y="0"/>
                </a:lnTo>
                <a:lnTo>
                  <a:pt x="93829" y="6998"/>
                </a:lnTo>
                <a:lnTo>
                  <a:pt x="56180" y="26481"/>
                </a:lnTo>
                <a:lnTo>
                  <a:pt x="26481" y="56180"/>
                </a:lnTo>
                <a:lnTo>
                  <a:pt x="6998" y="93829"/>
                </a:lnTo>
                <a:lnTo>
                  <a:pt x="0" y="137160"/>
                </a:lnTo>
                <a:lnTo>
                  <a:pt x="6998" y="180490"/>
                </a:lnTo>
                <a:lnTo>
                  <a:pt x="26481" y="218139"/>
                </a:lnTo>
                <a:lnTo>
                  <a:pt x="56180" y="247838"/>
                </a:lnTo>
                <a:lnTo>
                  <a:pt x="93829" y="267321"/>
                </a:lnTo>
                <a:lnTo>
                  <a:pt x="137160" y="274320"/>
                </a:lnTo>
                <a:lnTo>
                  <a:pt x="1304544" y="274320"/>
                </a:lnTo>
                <a:lnTo>
                  <a:pt x="1347874" y="267321"/>
                </a:lnTo>
                <a:lnTo>
                  <a:pt x="1385523" y="247838"/>
                </a:lnTo>
                <a:lnTo>
                  <a:pt x="1415222" y="218139"/>
                </a:lnTo>
                <a:lnTo>
                  <a:pt x="1434705" y="180490"/>
                </a:lnTo>
                <a:lnTo>
                  <a:pt x="1441704" y="137160"/>
                </a:lnTo>
                <a:lnTo>
                  <a:pt x="1434705" y="93829"/>
                </a:lnTo>
                <a:lnTo>
                  <a:pt x="1415222" y="56180"/>
                </a:lnTo>
                <a:lnTo>
                  <a:pt x="1385523" y="26481"/>
                </a:lnTo>
                <a:lnTo>
                  <a:pt x="1347874" y="6998"/>
                </a:lnTo>
                <a:lnTo>
                  <a:pt x="1304544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8"/>
          <p:cNvSpPr txBox="1"/>
          <p:nvPr/>
        </p:nvSpPr>
        <p:spPr>
          <a:xfrm>
            <a:off x="7384357" y="2830891"/>
            <a:ext cx="1483418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800" b="1" spc="-10" dirty="0" err="1" smtClean="0">
                <a:solidFill>
                  <a:srgbClr val="FFFFFF"/>
                </a:solidFill>
                <a:latin typeface="Arial"/>
                <a:cs typeface="Arial"/>
              </a:rPr>
              <a:t>Красноборский</a:t>
            </a:r>
            <a:r>
              <a:rPr lang="ru-RU" sz="800" b="1" spc="-10" dirty="0" smtClean="0">
                <a:solidFill>
                  <a:srgbClr val="FFFFFF"/>
                </a:solidFill>
                <a:latin typeface="Arial"/>
                <a:cs typeface="Arial"/>
              </a:rPr>
              <a:t> округ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59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4551" y="2748952"/>
            <a:ext cx="154020" cy="25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:a16="http://schemas.microsoft.com/office/drawing/2014/main" xmlns="" id="{8D9851CB-3B9D-FFA9-7B9B-F99179EA665A}"/>
              </a:ext>
            </a:extLst>
          </p:cNvPr>
          <p:cNvSpPr/>
          <p:nvPr/>
        </p:nvSpPr>
        <p:spPr>
          <a:xfrm>
            <a:off x="276225" y="1401546"/>
            <a:ext cx="9511369" cy="5104029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:a16="http://schemas.microsoft.com/office/drawing/2014/main" xmlns="" id="{793D5F30-060A-B010-4F6B-9E7C5FE58BF0}"/>
              </a:ext>
            </a:extLst>
          </p:cNvPr>
          <p:cNvSpPr/>
          <p:nvPr/>
        </p:nvSpPr>
        <p:spPr>
          <a:xfrm>
            <a:off x="7604766" y="1510745"/>
            <a:ext cx="210121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:a16="http://schemas.microsoft.com/office/drawing/2014/main" xmlns="" id="{F2BF197B-A448-E079-7BC3-CC0BAF390F9F}"/>
              </a:ext>
            </a:extLst>
          </p:cNvPr>
          <p:cNvSpPr/>
          <p:nvPr/>
        </p:nvSpPr>
        <p:spPr>
          <a:xfrm>
            <a:off x="313842" y="1555275"/>
            <a:ext cx="2153134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ТЕМАТИЧЕСКИЕ ТУРИСТИЧЕСКИЕ ПРОГРАММЫ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xmlns="" id="{2697CC25-E141-68D7-3AF7-2D6890050277}"/>
              </a:ext>
            </a:extLst>
          </p:cNvPr>
          <p:cNvSpPr txBox="1"/>
          <p:nvPr/>
        </p:nvSpPr>
        <p:spPr>
          <a:xfrm>
            <a:off x="1786224" y="3347719"/>
            <a:ext cx="535339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Святки в Верхней Уфтюге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7757ABF-CE18-4EF4-9BF0-AE7C8D81B176}"/>
              </a:ext>
            </a:extLst>
          </p:cNvPr>
          <p:cNvSpPr/>
          <p:nvPr/>
        </p:nvSpPr>
        <p:spPr>
          <a:xfrm>
            <a:off x="301045" y="4000499"/>
            <a:ext cx="2165931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A399365B-8394-2661-767B-A9A723347202}"/>
              </a:ext>
            </a:extLst>
          </p:cNvPr>
          <p:cNvSpPr/>
          <p:nvPr/>
        </p:nvSpPr>
        <p:spPr>
          <a:xfrm>
            <a:off x="2516203" y="1525350"/>
            <a:ext cx="24213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793D5F30-060A-B010-4F6B-9E7C5FE58BF0}"/>
              </a:ext>
            </a:extLst>
          </p:cNvPr>
          <p:cNvSpPr/>
          <p:nvPr/>
        </p:nvSpPr>
        <p:spPr>
          <a:xfrm>
            <a:off x="2516203" y="4000499"/>
            <a:ext cx="24213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19CC857-D470-2C25-1213-6644A90B3344}"/>
              </a:ext>
            </a:extLst>
          </p:cNvPr>
          <p:cNvSpPr txBox="1"/>
          <p:nvPr/>
        </p:nvSpPr>
        <p:spPr>
          <a:xfrm>
            <a:off x="4279985" y="3247058"/>
            <a:ext cx="611417" cy="4308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Чаша с минеральной водой в </a:t>
            </a:r>
            <a:r>
              <a:rPr lang="ru-RU" sz="700" b="1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Солонихе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F645823-3F3F-E5A0-0E3E-A266C73C7D03}"/>
              </a:ext>
            </a:extLst>
          </p:cNvPr>
          <p:cNvSpPr txBox="1"/>
          <p:nvPr/>
        </p:nvSpPr>
        <p:spPr>
          <a:xfrm>
            <a:off x="1840837" y="5935189"/>
            <a:ext cx="847706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Храм Дмитрия </a:t>
            </a:r>
            <a:r>
              <a:rPr lang="ru-RU" sz="700" b="1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Солунского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9E66BC2-F2F8-59E6-5B96-45775CFB9196}"/>
              </a:ext>
            </a:extLst>
          </p:cNvPr>
          <p:cNvSpPr txBox="1"/>
          <p:nvPr/>
        </p:nvSpPr>
        <p:spPr>
          <a:xfrm>
            <a:off x="4197295" y="5803963"/>
            <a:ext cx="694107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Спортивная база </a:t>
            </a:r>
            <a:r>
              <a:rPr lang="ru-RU" sz="700" b="1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Пихтовица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15D8FF0-312F-0364-2E0C-35B630F22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482" y="4053799"/>
            <a:ext cx="2286741" cy="1695403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AC8C9908-DDBB-95F1-4E8D-02ADC5F4B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323" y="1679010"/>
            <a:ext cx="2287249" cy="1514408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3DD2700-A571-94E3-0A7B-00460B7B17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5" y="1604576"/>
            <a:ext cx="1949628" cy="1663276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4236D0B3-AA91-ED0A-8E6B-57CCBF4D9F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6" y="4053799"/>
            <a:ext cx="1468902" cy="1899444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793D5F30-060A-B010-4F6B-9E7C5FE58BF0}"/>
              </a:ext>
            </a:extLst>
          </p:cNvPr>
          <p:cNvSpPr/>
          <p:nvPr/>
        </p:nvSpPr>
        <p:spPr>
          <a:xfrm>
            <a:off x="5031909" y="1510744"/>
            <a:ext cx="2515706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AC8C9908-DDBB-95F1-4E8D-02ADC5F4B4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316" y="1604575"/>
            <a:ext cx="1139883" cy="1992031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319CC857-D470-2C25-1213-6644A90B3344}"/>
              </a:ext>
            </a:extLst>
          </p:cNvPr>
          <p:cNvSpPr txBox="1"/>
          <p:nvPr/>
        </p:nvSpPr>
        <p:spPr>
          <a:xfrm>
            <a:off x="8994862" y="3139336"/>
            <a:ext cx="611417" cy="53860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Черевково</a:t>
            </a:r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– самая красивая деревня России</a:t>
            </a:r>
            <a:endParaRPr lang="ru-RU" sz="5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793D5F30-060A-B010-4F6B-9E7C5FE58BF0}"/>
              </a:ext>
            </a:extLst>
          </p:cNvPr>
          <p:cNvSpPr/>
          <p:nvPr/>
        </p:nvSpPr>
        <p:spPr>
          <a:xfrm>
            <a:off x="7604766" y="3953560"/>
            <a:ext cx="210121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793D5F30-060A-B010-4F6B-9E7C5FE58BF0}"/>
              </a:ext>
            </a:extLst>
          </p:cNvPr>
          <p:cNvSpPr/>
          <p:nvPr/>
        </p:nvSpPr>
        <p:spPr>
          <a:xfrm>
            <a:off x="5031909" y="3953560"/>
            <a:ext cx="2515706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AC8C9908-DDBB-95F1-4E8D-02ADC5F4B4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37" y="1644366"/>
            <a:ext cx="2110997" cy="1583695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AC8C9908-DDBB-95F1-4E8D-02ADC5F4B4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137" y="4053799"/>
            <a:ext cx="1539372" cy="2052496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AC8C9908-DDBB-95F1-4E8D-02ADC5F4B4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183" y="4184484"/>
            <a:ext cx="1970376" cy="1351679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2697CC25-E141-68D7-3AF7-2D6890050277}"/>
              </a:ext>
            </a:extLst>
          </p:cNvPr>
          <p:cNvSpPr txBox="1"/>
          <p:nvPr/>
        </p:nvSpPr>
        <p:spPr>
          <a:xfrm>
            <a:off x="6940882" y="3303566"/>
            <a:ext cx="535339" cy="323165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Царство Белого гриба</a:t>
            </a:r>
            <a:endParaRPr lang="ru-RU" sz="5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2697CC25-E141-68D7-3AF7-2D6890050277}"/>
              </a:ext>
            </a:extLst>
          </p:cNvPr>
          <p:cNvSpPr txBox="1"/>
          <p:nvPr/>
        </p:nvSpPr>
        <p:spPr>
          <a:xfrm>
            <a:off x="6684066" y="5876206"/>
            <a:ext cx="733131" cy="107722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Глэмпинг</a:t>
            </a:r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«Бор»</a:t>
            </a:r>
            <a:endParaRPr lang="ru-RU" sz="5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2697CC25-E141-68D7-3AF7-2D6890050277}"/>
              </a:ext>
            </a:extLst>
          </p:cNvPr>
          <p:cNvSpPr txBox="1"/>
          <p:nvPr/>
        </p:nvSpPr>
        <p:spPr>
          <a:xfrm>
            <a:off x="8459523" y="5768484"/>
            <a:ext cx="841047" cy="215444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700" b="1" dirty="0" err="1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Красноборский</a:t>
            </a:r>
            <a:r>
              <a:rPr lang="ru-RU" sz="7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музей</a:t>
            </a:r>
          </a:p>
        </p:txBody>
      </p:sp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Необходимы особые условия для сельских </a:t>
            </a:r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предпринимателей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Необходимо развивать эффективные коммуникации с областными исполнительными и законодательными структурами власти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Отсутствие в достаточном количестве финансовых средств, сложность с привлечением финансовых средств, </a:t>
            </a:r>
            <a:r>
              <a:rPr lang="ru-RU" sz="8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затратность</a:t>
            </a: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обслуживания </a:t>
            </a:r>
            <a:r>
              <a:rPr lang="ru-RU" sz="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кредитов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Высокая налоговая нагрузка для малого бизнеса в регионе, отсутствие льгот по ведению бизнеса в сельской малонаселенной местности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</a:t>
            </a: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инфраструктуры, подключением</a:t>
            </a:r>
            <a:r>
              <a:rPr kumimoji="0" lang="ru-RU" sz="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 электроснабжению</a:t>
            </a: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x-none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:a16="http://schemas.microsoft.com/office/drawing/2014/main" xmlns="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:a16="http://schemas.microsoft.com/office/drawing/2014/main" xmlns="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:a16="http://schemas.microsoft.com/office/drawing/2014/main" xmlns="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:a16="http://schemas.microsoft.com/office/drawing/2014/main" xmlns="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МО,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 также структурами областной власти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Инвестиционный уполномоченный не имеет информации о планируемых к реализации инвестиционных объектах</a:t>
            </a:r>
            <a:endParaRPr kumimoji="0" lang="x-none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xmlns="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8BEBAD2-D09C-C4AC-9A5E-47F8DDCD9DF5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Потребность в более активной поддержке со стороны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АНО АО </a:t>
            </a: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«Агентство регионального развития»</a:t>
            </a:r>
            <a:endParaRPr kumimoji="0" lang="x-none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C44D7B98-D6FF-CBE2-5539-FD144908A34A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загруженность специалистов администрации,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квалифицированных специалистов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E6B4D0FC-EC46-8BB2-BEEE-F8A090BDDAB0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Внимательная проработка обращений представителей бизнеса, Совета по малому и среднему предпринимательству, заинтересованное сотрудничество</a:t>
            </a:r>
            <a:endParaRPr kumimoji="0" lang="x-none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2A2349C4-C93F-84C0-423A-1D9838FE5145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Создание проектного офиса, </a:t>
            </a: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сглаживание </a:t>
            </a: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совместной работы над реализацией проектов</a:t>
            </a:r>
            <a:endParaRPr kumimoji="0" lang="x-none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5BE55F86-A0F7-1A11-42D9-4BF67DE7A1A0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lvl="0">
              <a:defRPr/>
            </a:pP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Выстраивание регулярных коммуникаций</a:t>
            </a:r>
            <a:endParaRPr kumimoji="0" lang="x-none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4ECF1362-D6B1-FEA2-7BB3-30DABE372E72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</a:t>
            </a: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E38EB9E-3C9F-4203-E590-2FAF263F27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xmlns="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xmlns="" id="{C047CF2D-8863-AE61-6A11-D717D8224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E3C9819-F6F6-A28F-BC53-1D0301C00B1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Деление территории округа на две части Северной Двиной, отсутствие сообщения с правобережной частью округа в среднем 2,5 </a:t>
            </a: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месяца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питьевой водопроводной воды, аварийное состояние канализационно-очистных сооружений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7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Нехватка </a:t>
            </a: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квалифицированных кадров, особенно в </a:t>
            </a: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здравоохранении</a:t>
            </a: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Отток </a:t>
            </a: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населения, старение населения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Конкуренция за инвесторов и инвестиционные проекты </a:t>
            </a:r>
            <a:endParaRPr kumimoji="0" lang="ru-RU" sz="7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Ухудшение экологической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обстановки (</a:t>
            </a: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аварийное состояние КОС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Конкуренция </a:t>
            </a: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 более развитыми </a:t>
            </a:r>
            <a:r>
              <a:rPr lang="ru-RU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инфраструктурно</a:t>
            </a: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территориями</a:t>
            </a: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рекреационной зоны, лечебных источников и санаториев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7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Близость </a:t>
            </a: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 транспортному узлу г. Котласу (60 км)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7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Развитое </a:t>
            </a: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автотранспортное сообщение и сеть </a:t>
            </a: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автодорог</a:t>
            </a:r>
            <a:endParaRPr lang="ru-RU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</a:t>
            </a: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 округе профессионального учебного заведения и системы школьного образования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Активное строительство новых многоквартирных домов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Реализация проекта «</a:t>
            </a:r>
            <a:r>
              <a:rPr lang="ru-RU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Красноборье</a:t>
            </a: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– территория здоровья</a:t>
            </a: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»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</a:t>
            </a:r>
            <a:r>
              <a:rPr lang="ru-RU" sz="7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глэмпингов</a:t>
            </a: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и кемпингов, развитие экологического </a:t>
            </a: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туризма</a:t>
            </a: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Создание </a:t>
            </a: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новых туристических </a:t>
            </a: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троп/маршрутов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7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Наличие </a:t>
            </a:r>
            <a:r>
              <a:rPr lang="ru-RU" sz="7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свободных земельных участков сельскохозяйственного назначения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3E64CC4-50C0-35C1-8698-0D4853ED83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D3FB924-8AB7-6A1E-137F-082844CEC894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376A2C-B856-AE7C-12DC-54D8672227F8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Х СЕТЕЙ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308776B7-918F-5E0D-26FB-CBF1FB560798}"/>
              </a:ext>
            </a:extLst>
          </p:cNvPr>
          <p:cNvSpPr/>
          <p:nvPr/>
        </p:nvSpPr>
        <p:spPr>
          <a:xfrm>
            <a:off x="627018" y="163628"/>
            <a:ext cx="204644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контент-анализ социальных сетей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56E221D1-B30A-2AFE-728A-D448062F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F777D310-C748-0C63-7C10-94D8EB3661AE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F1BEE2E5-F657-D956-969C-447ADF95A286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Низкое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качество систем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водоснабжения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81E8849A-1800-23CB-F996-3D8C17AB8429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Загрязнение окружающей среды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ru-RU" sz="7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Замусоренность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отдельных частей округа, несвоевременный вывоз мусора)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:a16="http://schemas.microsoft.com/office/drawing/2014/main" xmlns="" id="{B454AB6E-B4B5-BED1-BCA8-ED08047E0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FE3A1F18-C8FD-662B-51A3-107A6752E754}"/>
              </a:ext>
            </a:extLst>
          </p:cNvPr>
          <p:cNvSpPr/>
          <p:nvPr/>
        </p:nvSpPr>
        <p:spPr>
          <a:xfrm>
            <a:off x="627016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Аварийное состояние очистных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сооружений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6FF04C89-2E8D-D35E-E091-1CBE585E9E1D}"/>
              </a:ext>
            </a:extLst>
          </p:cNvPr>
          <p:cNvSpPr/>
          <p:nvPr/>
        </p:nvSpPr>
        <p:spPr>
          <a:xfrm>
            <a:off x="627016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зимнее время дороги не соответствуют требованиям содержания (Гололед, снег)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:a16="http://schemas.microsoft.com/office/drawing/2014/main" xmlns="" id="{ECB0A53F-C30E-3DCB-2F85-4C1EC9464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10051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xmlns="" id="{FA05FBE1-9402-8F92-3DD2-E40ED63E9A37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региональных программах по капитальному ремонту и модернизации систем </a:t>
            </a: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водоснабжения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3D89FA1C-E56D-0734-E4B3-1C3105105AF9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региональными властями по увеличению нормативов вывоза мусора, установка дополнительных мусорных урн, проведение субботников                             (Для очистки лесных территорий)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29F39B43-63DC-E4AA-F20E-B9165050F1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1559A64C-940D-910B-D7DC-DA4EA600BD15}"/>
              </a:ext>
            </a:extLst>
          </p:cNvPr>
          <p:cNvSpPr/>
          <p:nvPr/>
        </p:nvSpPr>
        <p:spPr>
          <a:xfrm>
            <a:off x="5300092" y="34464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Разработка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ПСД за счет средств областной субсидии, участие в программе Комплексное развитие сельских территорий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3E84339A-1D2E-CD19-437A-044A78023A7F}"/>
              </a:ext>
            </a:extLst>
          </p:cNvPr>
          <p:cNvSpPr/>
          <p:nvPr/>
        </p:nvSpPr>
        <p:spPr>
          <a:xfrm>
            <a:off x="5300092" y="4039198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700" b="1" noProof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величение рейдов</a:t>
            </a:r>
            <a:r>
              <a:rPr kumimoji="0" lang="ru-RU" sz="7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снегоочистительной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7" name="Рисунок 26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DA1F02B2-CAFF-19BA-A6BA-8D123B274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3506180"/>
            <a:ext cx="365554" cy="365554"/>
          </a:xfrm>
          <a:prstGeom prst="rect">
            <a:avLst/>
          </a:prstGeom>
        </p:spPr>
      </p:pic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85462B39-EF11-EA46-289D-5EBB43E6F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8B855E88-6DC5-EE47-647D-DB802E96A0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100510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:a16="http://schemas.microsoft.com/office/drawing/2014/main" xmlns="" id="{E8398B5E-1749-E9AB-1494-2AACEE23D0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pic>
        <p:nvPicPr>
          <p:cNvPr id="31" name="Рисунок 30" descr="Запрещено со сплошной заливкой">
            <a:extLst>
              <a:ext uri="{FF2B5EF4-FFF2-40B4-BE49-F238E27FC236}">
                <a16:creationId xmlns:a16="http://schemas.microsoft.com/office/drawing/2014/main" xmlns="" id="{DC3542D5-CCD7-BCAF-4A69-DB03F31F78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3506180"/>
            <a:ext cx="360000" cy="360000"/>
          </a:xfrm>
          <a:prstGeom prst="rect">
            <a:avLst/>
          </a:prstGeom>
        </p:spPr>
      </p:pic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74C0EE43-459F-6637-F83C-7A653C502FBB}"/>
              </a:ext>
            </a:extLst>
          </p:cNvPr>
          <p:cNvSpPr/>
          <p:nvPr/>
        </p:nvSpPr>
        <p:spPr>
          <a:xfrm>
            <a:off x="627016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Плохое состояние дорожного покрытия в некоторых частях МО                                         (в т.ч. отсутствие освещения)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апрещено со сплошной заливкой">
            <a:extLst>
              <a:ext uri="{FF2B5EF4-FFF2-40B4-BE49-F238E27FC236}">
                <a16:creationId xmlns:a16="http://schemas.microsoft.com/office/drawing/2014/main" xmlns="" id="{B73F04C0-8A1A-A79B-FEFA-AA17BC8700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06289" y="4693218"/>
            <a:ext cx="360000" cy="360000"/>
          </a:xfrm>
          <a:prstGeom prst="rect">
            <a:avLst/>
          </a:prstGeom>
        </p:spPr>
      </p:pic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F5F73F42-371F-2F34-62E2-F9986F8AEC49}"/>
              </a:ext>
            </a:extLst>
          </p:cNvPr>
          <p:cNvSpPr/>
          <p:nvPr/>
        </p:nvSpPr>
        <p:spPr>
          <a:xfrm>
            <a:off x="5300092" y="4631906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государственных программах по финансированию проектов ремонта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модернизации дорожной инфраструктуры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86A0464-D52B-308D-837B-C0AE780D8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373811" y="4693218"/>
            <a:ext cx="365554" cy="3655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A1CEDC-5BF3-DE19-BFD5-7AECF7D1DC3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6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135" y="1357427"/>
            <a:ext cx="2153464" cy="2694633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0BF2B5B-D07E-4C64-A867-D2A033F8E587}"/>
              </a:ext>
            </a:extLst>
          </p:cNvPr>
          <p:cNvSpPr/>
          <p:nvPr/>
        </p:nvSpPr>
        <p:spPr>
          <a:xfrm>
            <a:off x="627015" y="1956987"/>
            <a:ext cx="9136387" cy="2024463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872191"/>
              </p:ext>
            </p:extLst>
          </p:nvPr>
        </p:nvGraphicFramePr>
        <p:xfrm>
          <a:off x="627015" y="1376762"/>
          <a:ext cx="9136390" cy="24525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АО "Группа "Илим"</a:t>
                      </a:r>
                      <a:endParaRPr lang="x-none" sz="2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целлюлозы, древесной массы, бумаги и картона</a:t>
                      </a:r>
                      <a:endParaRPr lang="x-none" sz="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183702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"Красноборск-лес"</a:t>
                      </a:r>
                      <a:endParaRPr lang="x-none" sz="2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Лесозаготовки</a:t>
                      </a:r>
                      <a:endParaRPr lang="x-none" sz="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459,8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ЛПУ "Санаторий "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Солониха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"</a:t>
                      </a:r>
                      <a:endParaRPr lang="x-none" sz="2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Деятельность санаторно-курортных организаций</a:t>
                      </a:r>
                      <a:endParaRPr lang="x-none" sz="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"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Красноборские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тепловые сети"</a:t>
                      </a:r>
                      <a:endParaRPr lang="x-none" sz="2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Производство пара и горячей воды (тепловой энергии)</a:t>
                      </a:r>
                      <a:endParaRPr lang="x-none" sz="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83604F0B-1B63-9830-5465-9207F27CD48C}"/>
              </a:ext>
            </a:extLst>
          </p:cNvPr>
          <p:cNvSpPr/>
          <p:nvPr/>
        </p:nvSpPr>
        <p:spPr>
          <a:xfrm>
            <a:off x="627015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4733D63F-9C91-7172-A732-28E6372E6603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РЕАЛИЗУЕММЫЕ 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xmlns="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998977"/>
              </p:ext>
            </p:extLst>
          </p:nvPr>
        </p:nvGraphicFramePr>
        <p:xfrm>
          <a:off x="627015" y="1376761"/>
          <a:ext cx="9136390" cy="49478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:a16="http://schemas.microsoft.com/office/drawing/2014/main" xmlns="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:a16="http://schemas.microsoft.com/office/drawing/2014/main" xmlns="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:a16="http://schemas.microsoft.com/office/drawing/2014/main" xmlns="" val="4168060387"/>
                    </a:ext>
                  </a:extLst>
                </a:gridCol>
              </a:tblGrid>
              <a:tr h="787084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300895412"/>
                  </a:ext>
                </a:extLst>
              </a:tr>
              <a:tr h="827005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АО "Группа "Илим" </a:t>
                      </a:r>
                      <a:endParaRPr lang="x-none" sz="2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инвестиционные проекты в сфере освоения лесов</a:t>
                      </a:r>
                      <a:endParaRPr lang="x-none" sz="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997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-203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66187201"/>
                  </a:ext>
                </a:extLst>
              </a:tr>
              <a:tr h="87630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ЛПУ «Санаторий «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Солониха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»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Строительство очистных сооружений, реконструкция санаторных корпусов</a:t>
                      </a:r>
                      <a:endParaRPr lang="x-none" sz="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6-2028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01925131"/>
                  </a:ext>
                </a:extLst>
              </a:tr>
              <a:tr h="74295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ИП Юрьев А.А.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Строительство котельной для обеспечения теплоснабжением сушильного оборудования</a:t>
                      </a:r>
                      <a:endParaRPr lang="x-none" sz="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48693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ООО «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Красноборский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тепловые сети»</a:t>
                      </a:r>
                      <a:endParaRPr lang="x-none" sz="2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Реконструкция источников теплоснабжения и тепловых сетей</a:t>
                      </a:r>
                      <a:endParaRPr lang="x-none" sz="2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r>
                        <a:rPr lang="x-none" sz="9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-20</a:t>
                      </a: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30485187"/>
                  </a:ext>
                </a:extLst>
              </a:tr>
              <a:tr h="476250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КФХ 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Мокеева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М.П.</a:t>
                      </a:r>
                      <a:endParaRPr lang="x-none" sz="1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Семейная ферма "Молочный рай"</a:t>
                      </a:r>
                      <a:endParaRPr lang="x-none" sz="1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20,5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2023-2028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542925">
                <a:tc>
                  <a:txBody>
                    <a:bodyPr/>
                    <a:lstStyle/>
                    <a:p>
                      <a:pPr algn="l"/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ИП </a:t>
                      </a:r>
                      <a:r>
                        <a:rPr lang="ru-RU" sz="900" b="1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Тарабычин</a:t>
                      </a:r>
                      <a:r>
                        <a:rPr lang="ru-RU" sz="900" b="1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Е.С.</a:t>
                      </a:r>
                      <a:endParaRPr lang="x-none" sz="1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kern="1200" dirty="0" err="1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Глэмпинг</a:t>
                      </a: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«Бор»</a:t>
                      </a:r>
                      <a:endParaRPr lang="x-none" sz="1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2024-2025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</a:tbl>
          </a:graphicData>
        </a:graphic>
      </p:graphicFrame>
      <p:pic>
        <p:nvPicPr>
          <p:cNvPr id="9" name="Рисунок 8" descr="Коробка со сплошной заливкой">
            <a:extLst>
              <a:ext uri="{FF2B5EF4-FFF2-40B4-BE49-F238E27FC236}">
                <a16:creationId xmlns:a16="http://schemas.microsoft.com/office/drawing/2014/main" xmlns="" id="{5D0287BC-73B1-2001-592C-910FF8D4A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53270" y="4787568"/>
            <a:ext cx="360000" cy="360000"/>
          </a:xfrm>
          <a:prstGeom prst="rect">
            <a:avLst/>
          </a:prstGeom>
        </p:spPr>
      </p:pic>
      <p:pic>
        <p:nvPicPr>
          <p:cNvPr id="11" name="Рисунок 10" descr="Щит со сплошной заливкой">
            <a:extLst>
              <a:ext uri="{FF2B5EF4-FFF2-40B4-BE49-F238E27FC236}">
                <a16:creationId xmlns:a16="http://schemas.microsoft.com/office/drawing/2014/main" xmlns="" id="{468E90E6-BD38-5DFE-4C51-279574746E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3270" y="4060152"/>
            <a:ext cx="360000" cy="36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ED32E53-7029-18FD-10BF-3F5392B8E6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0" y="2374357"/>
            <a:ext cx="360000" cy="360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85B705E-0FB2-82CA-57E6-F5C4CF1BCB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70" y="3189538"/>
            <a:ext cx="360000" cy="353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 descr="Современная архитектура со сплошной заливкой">
            <a:extLst>
              <a:ext uri="{FF2B5EF4-FFF2-40B4-BE49-F238E27FC236}">
                <a16:creationId xmlns:a16="http://schemas.microsoft.com/office/drawing/2014/main" xmlns="" id="{C4A770C5-53FF-A532-CBD1-61E0D574E2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72"/>
              </a:ext>
            </a:extLst>
          </a:blip>
          <a:stretch>
            <a:fillRect/>
          </a:stretch>
        </p:blipFill>
        <p:spPr>
          <a:xfrm>
            <a:off x="781665" y="5372399"/>
            <a:ext cx="360000" cy="360000"/>
          </a:xfrm>
          <a:prstGeom prst="rect">
            <a:avLst/>
          </a:prstGeom>
        </p:spPr>
      </p:pic>
      <p:pic>
        <p:nvPicPr>
          <p:cNvPr id="16" name="Рисунок 15" descr="Пейзаж холма со сплошной заливкой">
            <a:extLst>
              <a:ext uri="{FF2B5EF4-FFF2-40B4-BE49-F238E27FC236}">
                <a16:creationId xmlns:a16="http://schemas.microsoft.com/office/drawing/2014/main" xmlns="" id="{3639CF96-4DF7-FDBC-2FED-5EA1EC9E95A7}"/>
              </a:ext>
            </a:extLst>
          </p:cNvPr>
          <p:cNvPicPr>
            <a:picLocks noChangeAspect="1"/>
          </p:cNvPicPr>
          <p:nvPr/>
        </p:nvPicPr>
        <p:blipFill>
          <a:blip r:embed="rId173">
            <a:extLst>
              <a:ext uri="{96DAC541-7B7A-43D3-8B79-37D633B846F1}">
                <asvg:svgBlip xmlns:asvg="http://schemas.microsoft.com/office/drawing/2016/SVG/main" xmlns="" r:embed="rId136"/>
              </a:ext>
            </a:extLst>
          </a:blip>
          <a:stretch>
            <a:fillRect/>
          </a:stretch>
        </p:blipFill>
        <p:spPr>
          <a:xfrm>
            <a:off x="781665" y="5780056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/>
              </a:rPr>
              <a:t>преимущества 03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:a16="http://schemas.microsoft.com/office/drawing/2014/main" xmlns="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/>
              </a:rPr>
              <a:t>общая харакетристика 04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sldjump"/>
              </a:rPr>
              <a:t>социально-экономические показатели 05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/>
              </a:rPr>
              <a:t>занятость и доходы населения 06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:a16="http://schemas.microsoft.com/office/drawing/2014/main" xmlns="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action="ppaction://hlinksldjump"/>
              </a:rPr>
              <a:t>ресурсная база 07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action="ppaction://hlinksldjump"/>
              </a:rPr>
              <a:t>социальная инфраструктура 08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hlinkClick r:id="rId8" action="ppaction://hlinksldjump"/>
            <a:extLst>
              <a:ext uri="{FF2B5EF4-FFF2-40B4-BE49-F238E27FC236}">
                <a16:creationId xmlns:a16="http://schemas.microsoft.com/office/drawing/2014/main" xmlns="" id="{4F8B28C6-1651-9980-1E5F-C6B458F2F1A1}"/>
              </a:ext>
            </a:extLst>
          </p:cNvPr>
          <p:cNvSpPr/>
          <p:nvPr/>
        </p:nvSpPr>
        <p:spPr>
          <a:xfrm>
            <a:off x="2756010" y="1632123"/>
            <a:ext cx="24712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оценка услуг по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жизнеобеспечению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 action="ppaction://hlinksldjump"/>
              </a:rPr>
              <a:t>09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hlinkClick r:id="rId9" action="ppaction://hlinksldjump"/>
            <a:extLst>
              <a:ext uri="{FF2B5EF4-FFF2-40B4-BE49-F238E27FC236}">
                <a16:creationId xmlns:a16="http://schemas.microsoft.com/office/drawing/2014/main" xmlns="" id="{D4234885-2CC9-FBA4-82F4-03F3F6FAF1A2}"/>
              </a:ext>
            </a:extLst>
          </p:cNvPr>
          <p:cNvSpPr/>
          <p:nvPr/>
        </p:nvSpPr>
        <p:spPr>
          <a:xfrm>
            <a:off x="5338458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туризм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9" action="ppaction://hlinksldjump"/>
              </a:rPr>
              <a:t>0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2187652-9E54-DF69-5FDA-30A4E7B8072F}"/>
              </a:ext>
            </a:extLst>
          </p:cNvPr>
          <p:cNvSpPr/>
          <p:nvPr/>
        </p:nvSpPr>
        <p:spPr>
          <a:xfrm>
            <a:off x="6356890" y="1632123"/>
            <a:ext cx="20013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позиция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предпринимателей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0" action="ppaction://hlinksldjump"/>
              </a:rPr>
              <a:t>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DA364A5-0038-B5D5-495C-A86A4DFC2C65}"/>
              </a:ext>
            </a:extLst>
          </p:cNvPr>
          <p:cNvSpPr/>
          <p:nvPr/>
        </p:nvSpPr>
        <p:spPr>
          <a:xfrm>
            <a:off x="626295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анализ интервью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администрации </a:t>
            </a:r>
            <a:r>
              <a:rPr lang="x-none" sz="8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48F2C18-BA61-DB3F-DB4D-1EA65A153B41}"/>
              </a:ext>
            </a:extLst>
          </p:cNvPr>
          <p:cNvSpPr/>
          <p:nvPr/>
        </p:nvSpPr>
        <p:spPr>
          <a:xfrm>
            <a:off x="2877178" y="2010845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-анализ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 action="ppaction://hlinksldjump"/>
              </a:rPr>
              <a:t>15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hlinkClick r:id="rId13" action="ppaction://hlinksldjump"/>
            <a:extLst>
              <a:ext uri="{FF2B5EF4-FFF2-40B4-BE49-F238E27FC236}">
                <a16:creationId xmlns:a16="http://schemas.microsoft.com/office/drawing/2014/main" xmlns="" id="{D962CB95-2F07-0A93-94AF-805D4F03CC79}"/>
              </a:ext>
            </a:extLst>
          </p:cNvPr>
          <p:cNvSpPr/>
          <p:nvPr/>
        </p:nvSpPr>
        <p:spPr>
          <a:xfrm>
            <a:off x="4387998" y="2010845"/>
            <a:ext cx="218490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/>
              </a:rPr>
              <a:t>контент анализ социальных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/>
              </a:rPr>
              <a:t>сетей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 action="ppaction://hlinksldjump"/>
              </a:rPr>
              <a:t>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4" action="ppaction://hlinksldjump"/>
            <a:extLst>
              <a:ext uri="{FF2B5EF4-FFF2-40B4-BE49-F238E27FC236}">
                <a16:creationId xmlns:a16="http://schemas.microsoft.com/office/drawing/2014/main" xmlns="" id="{C122DA99-B345-D5C4-6A61-4F561B654E46}"/>
              </a:ext>
            </a:extLst>
          </p:cNvPr>
          <p:cNvSpPr/>
          <p:nvPr/>
        </p:nvSpPr>
        <p:spPr>
          <a:xfrm>
            <a:off x="6614372" y="2010845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 action="ppaction://hlinksldjump"/>
              </a:rPr>
              <a:t>механизмы реализации инвестиционного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 action="ppaction://hlinksldjump"/>
              </a:rPr>
              <a:t>профиля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 action="ppaction://hlinksldjump"/>
              </a:rPr>
              <a:t>17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5" action="ppaction://hlinksldjump"/>
            <a:extLst>
              <a:ext uri="{FF2B5EF4-FFF2-40B4-BE49-F238E27FC236}">
                <a16:creationId xmlns:a16="http://schemas.microsoft.com/office/drawing/2014/main" xmlns="" id="{29CB1A23-A8E5-A885-CE49-DE27A6210219}"/>
              </a:ext>
            </a:extLst>
          </p:cNvPr>
          <p:cNvSpPr/>
          <p:nvPr/>
        </p:nvSpPr>
        <p:spPr>
          <a:xfrm>
            <a:off x="627016" y="2372877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основные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организации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 action="ppaction://hlinksldjump"/>
              </a:rPr>
              <a:t>18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16" action="ppaction://hlinksldjump"/>
            <a:extLst>
              <a:ext uri="{FF2B5EF4-FFF2-40B4-BE49-F238E27FC236}">
                <a16:creationId xmlns:a16="http://schemas.microsoft.com/office/drawing/2014/main" xmlns="" id="{9E42F679-B67E-2B36-9053-A009E24085BE}"/>
              </a:ext>
            </a:extLst>
          </p:cNvPr>
          <p:cNvSpPr/>
          <p:nvPr/>
        </p:nvSpPr>
        <p:spPr>
          <a:xfrm>
            <a:off x="2489119" y="2372877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реализуемые инвестиционные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проекты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6" action="ppaction://hlinksldjump"/>
              </a:rPr>
              <a:t>19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rId17" action="ppaction://hlinksldjump"/>
            <a:extLst>
              <a:ext uri="{FF2B5EF4-FFF2-40B4-BE49-F238E27FC236}">
                <a16:creationId xmlns:a16="http://schemas.microsoft.com/office/drawing/2014/main" xmlns="" id="{30167278-D764-DCFC-2F5E-16D4076AD1D6}"/>
              </a:ext>
            </a:extLst>
          </p:cNvPr>
          <p:cNvSpPr/>
          <p:nvPr/>
        </p:nvSpPr>
        <p:spPr>
          <a:xfrm>
            <a:off x="5365748" y="2372877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7" action="ppaction://hlinksldjump"/>
              </a:rPr>
              <a:t>свободные инвестиционные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7" action="ppaction://hlinksldjump"/>
              </a:rPr>
              <a:t>площадки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7" action="ppaction://hlinksldjump"/>
              </a:rPr>
              <a:t>20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" action="ppaction://noaction"/>
            <a:extLst>
              <a:ext uri="{FF2B5EF4-FFF2-40B4-BE49-F238E27FC236}">
                <a16:creationId xmlns:a16="http://schemas.microsoft.com/office/drawing/2014/main" xmlns="" id="{C5F7063F-CAAD-7F9A-7DB5-AB1DA07FCC1E}"/>
              </a:ext>
            </a:extLst>
          </p:cNvPr>
          <p:cNvSpPr/>
          <p:nvPr/>
        </p:nvSpPr>
        <p:spPr>
          <a:xfrm>
            <a:off x="627016" y="2753180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8" action="ppaction://hlinksldjump"/>
              </a:rPr>
              <a:t>меры </a:t>
            </a:r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8" action="ppaction://hlinksldjump"/>
              </a:rPr>
              <a:t>господдержки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8" action="ppaction://hlinksldjump"/>
              </a:rPr>
              <a:t>22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19" action="ppaction://hlinksldjump"/>
            <a:extLst>
              <a:ext uri="{FF2B5EF4-FFF2-40B4-BE49-F238E27FC236}">
                <a16:creationId xmlns:a16="http://schemas.microsoft.com/office/drawing/2014/main" xmlns="" id="{47CB25E6-C738-DA08-23FB-0FEDD7D0C73A}"/>
              </a:ext>
            </a:extLst>
          </p:cNvPr>
          <p:cNvSpPr/>
          <p:nvPr/>
        </p:nvSpPr>
        <p:spPr>
          <a:xfrm>
            <a:off x="2265707" y="2753180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9" action="ppaction://hlinksldjump"/>
              </a:rPr>
              <a:t>контакты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19" action="ppaction://hlinksldjump"/>
              </a:rPr>
              <a:t>24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hlinkClick r:id="rId20" action="ppaction://hlinksldjump"/>
            <a:extLst>
              <a:ext uri="{FF2B5EF4-FFF2-40B4-BE49-F238E27FC236}">
                <a16:creationId xmlns:a16="http://schemas.microsoft.com/office/drawing/2014/main" xmlns="" id="{2029B849-BBFE-D583-1092-C2F3C544AF93}"/>
              </a:ext>
            </a:extLst>
          </p:cNvPr>
          <p:cNvSpPr/>
          <p:nvPr/>
        </p:nvSpPr>
        <p:spPr>
          <a:xfrm>
            <a:off x="7845657" y="2372877"/>
            <a:ext cx="190315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0" action="ppaction://hlinksldjump"/>
              </a:rPr>
              <a:t>диагностическая карта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0" action="ppaction://hlinksldjump"/>
              </a:rPr>
              <a:t>21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5CED2FFE-BE20-C9FC-C4FE-C7A93E57A3E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@ </a:t>
            </a:r>
            <a:r>
              <a:rPr lang="ru-RU" sz="800" dirty="0" smtClean="0">
                <a:latin typeface="Arial" pitchFamily="34" charset="0"/>
                <a:cs typeface="Arial" pitchFamily="34" charset="0"/>
              </a:rPr>
              <a:t>МАТЕРИАЛ</a:t>
            </a:r>
            <a:r>
              <a:rPr lang="ru-RU" sz="800" spc="-2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800" spc="-10" dirty="0">
                <a:latin typeface="Arial" pitchFamily="34" charset="0"/>
                <a:cs typeface="Arial" pitchFamily="34" charset="0"/>
              </a:rPr>
              <a:t>ПОДГОТОВЛЕН</a:t>
            </a:r>
            <a:r>
              <a:rPr lang="ru-RU" sz="800" spc="-2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800" spc="-10" dirty="0">
                <a:latin typeface="Arial" pitchFamily="34" charset="0"/>
                <a:cs typeface="Arial" pitchFamily="34" charset="0"/>
              </a:rPr>
              <a:t>АДМИНИСТРАЦИЕЙ КРАСНОБОРСКА</a:t>
            </a:r>
            <a:r>
              <a:rPr lang="ru-RU" sz="800" spc="-45" dirty="0">
                <a:latin typeface="Arial" pitchFamily="34" charset="0"/>
                <a:cs typeface="Arial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B946CC3B-E7A5-5DAB-47AC-C99330C4DCF6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24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xmlns="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lvl="0">
              <a:defRPr/>
            </a:pPr>
            <a:r>
              <a:rPr lang="ru-RU" sz="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АРХАНГЕЛЬСКАЯ ОБЛАСТЬ</a:t>
            </a:r>
            <a:endParaRPr lang="x-none" sz="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D9C47C07-ACA0-6293-9163-EA2AD7F67E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50" y="251827"/>
            <a:ext cx="434709" cy="5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Рисунок 176" descr="Протекающий кран со сплошной заливкой">
            <a:extLst>
              <a:ext uri="{FF2B5EF4-FFF2-40B4-BE49-F238E27FC236}">
                <a16:creationId xmlns:a16="http://schemas.microsoft.com/office/drawing/2014/main" xmlns="" id="{CA8B5039-688D-6BC4-F5B2-17D48DBC2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53270" y="3635036"/>
            <a:ext cx="360000" cy="360000"/>
          </a:xfrm>
          <a:prstGeom prst="rect">
            <a:avLst/>
          </a:prstGeom>
        </p:spPr>
      </p:pic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5672185" y="1401546"/>
            <a:ext cx="4115412" cy="5085423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283A4637-B238-A45C-CCD5-B90E3F3054F6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597" y="1749922"/>
            <a:ext cx="4142999" cy="3175863"/>
          </a:xfrm>
          <a:custGeom>
            <a:avLst/>
            <a:gdLst>
              <a:gd name="connsiteX0" fmla="*/ 257337 w 3991893"/>
              <a:gd name="connsiteY0" fmla="*/ 0 h 3960863"/>
              <a:gd name="connsiteX1" fmla="*/ 3734556 w 3991893"/>
              <a:gd name="connsiteY1" fmla="*/ 0 h 3960863"/>
              <a:gd name="connsiteX2" fmla="*/ 3991893 w 3991893"/>
              <a:gd name="connsiteY2" fmla="*/ 257337 h 3960863"/>
              <a:gd name="connsiteX3" fmla="*/ 3991893 w 3991893"/>
              <a:gd name="connsiteY3" fmla="*/ 3960863 h 3960863"/>
              <a:gd name="connsiteX4" fmla="*/ 0 w 3991893"/>
              <a:gd name="connsiteY4" fmla="*/ 3960863 h 3960863"/>
              <a:gd name="connsiteX5" fmla="*/ 0 w 3991893"/>
              <a:gd name="connsiteY5" fmla="*/ 257337 h 3960863"/>
              <a:gd name="connsiteX6" fmla="*/ 257337 w 3991893"/>
              <a:gd name="connsiteY6" fmla="*/ 0 h 396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1893" h="3960863">
                <a:moveTo>
                  <a:pt x="257337" y="0"/>
                </a:moveTo>
                <a:lnTo>
                  <a:pt x="3734556" y="0"/>
                </a:lnTo>
                <a:cubicBezTo>
                  <a:pt x="3876679" y="0"/>
                  <a:pt x="3991893" y="115214"/>
                  <a:pt x="3991893" y="257337"/>
                </a:cubicBezTo>
                <a:lnTo>
                  <a:pt x="3991893" y="3960863"/>
                </a:lnTo>
                <a:lnTo>
                  <a:pt x="0" y="3960863"/>
                </a:lnTo>
                <a:lnTo>
                  <a:pt x="0" y="257337"/>
                </a:lnTo>
                <a:cubicBezTo>
                  <a:pt x="0" y="115214"/>
                  <a:pt x="115214" y="0"/>
                  <a:pt x="257337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592778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320959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02603" y="1767529"/>
            <a:ext cx="4881497" cy="1253923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70BCAE04-B8CB-BA7A-9570-46EBF00DFEB3}"/>
              </a:ext>
            </a:extLst>
          </p:cNvPr>
          <p:cNvSpPr txBox="1"/>
          <p:nvPr/>
        </p:nvSpPr>
        <p:spPr>
          <a:xfrm>
            <a:off x="7282414" y="5563589"/>
            <a:ext cx="1324968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электроснабжения</a:t>
            </a:r>
          </a:p>
        </p:txBody>
      </p:sp>
      <p:pic>
        <p:nvPicPr>
          <p:cNvPr id="25" name="Рисунок 24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071620" y="5527450"/>
            <a:ext cx="180000" cy="180000"/>
          </a:xfrm>
          <a:prstGeom prst="rect">
            <a:avLst/>
          </a:prstGeom>
        </p:spPr>
      </p:pic>
      <p:sp>
        <p:nvSpPr>
          <p:cNvPr id="123" name="Скругленный прямоугольник 122">
            <a:extLst>
              <a:ext uri="{FF2B5EF4-FFF2-40B4-BE49-F238E27FC236}">
                <a16:creationId xmlns:a16="http://schemas.microsoft.com/office/drawing/2014/main" xmlns="" id="{ED5127D8-F80B-2E74-96D7-6C60603119FC}"/>
              </a:ext>
            </a:extLst>
          </p:cNvPr>
          <p:cNvSpPr/>
          <p:nvPr/>
        </p:nvSpPr>
        <p:spPr>
          <a:xfrm>
            <a:off x="627016" y="3143250"/>
            <a:ext cx="4857084" cy="1897018"/>
          </a:xfrm>
          <a:prstGeom prst="roundRect">
            <a:avLst>
              <a:gd name="adj" fmla="val 1252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1D28A327-E730-2B92-6BD0-2BE87DFA2691}"/>
              </a:ext>
            </a:extLst>
          </p:cNvPr>
          <p:cNvSpPr txBox="1"/>
          <p:nvPr/>
        </p:nvSpPr>
        <p:spPr>
          <a:xfrm>
            <a:off x="622937" y="3212701"/>
            <a:ext cx="50492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ТАРИФЫ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E6D9E1F9-3174-97AD-989C-6D9ADCBE2F71}"/>
              </a:ext>
            </a:extLst>
          </p:cNvPr>
          <p:cNvSpPr txBox="1"/>
          <p:nvPr/>
        </p:nvSpPr>
        <p:spPr>
          <a:xfrm>
            <a:off x="821550" y="1846049"/>
            <a:ext cx="44898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xmlns="" id="{58C2C973-5563-55D5-F202-5DA06EA91736}"/>
              </a:ext>
            </a:extLst>
          </p:cNvPr>
          <p:cNvSpPr txBox="1"/>
          <p:nvPr/>
        </p:nvSpPr>
        <p:spPr>
          <a:xfrm>
            <a:off x="821550" y="2292325"/>
            <a:ext cx="162796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ИНВЕСТИЦИОННЫХ ПЛОЩАДОК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7" name="Прямая соединительная линия 136">
            <a:extLst>
              <a:ext uri="{FF2B5EF4-FFF2-40B4-BE49-F238E27FC236}">
                <a16:creationId xmlns:a16="http://schemas.microsoft.com/office/drawing/2014/main" xmlns="" id="{232EBB5B-D463-93FE-88A2-B246377A86B1}"/>
              </a:ext>
            </a:extLst>
          </p:cNvPr>
          <p:cNvCxnSpPr>
            <a:cxnSpLocks/>
          </p:cNvCxnSpPr>
          <p:nvPr/>
        </p:nvCxnSpPr>
        <p:spPr>
          <a:xfrm>
            <a:off x="3255283" y="1937966"/>
            <a:ext cx="0" cy="855719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988ACE5A-6D1B-F8A8-DF02-1D7D941D0CDF}"/>
              </a:ext>
            </a:extLst>
          </p:cNvPr>
          <p:cNvSpPr txBox="1"/>
          <p:nvPr/>
        </p:nvSpPr>
        <p:spPr>
          <a:xfrm>
            <a:off x="3357703" y="2215381"/>
            <a:ext cx="24271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30D9C8C4-A496-33F2-C518-0068D65EEB43}"/>
              </a:ext>
            </a:extLst>
          </p:cNvPr>
          <p:cNvSpPr txBox="1"/>
          <p:nvPr/>
        </p:nvSpPr>
        <p:spPr>
          <a:xfrm>
            <a:off x="3670708" y="2253852"/>
            <a:ext cx="235416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xmlns="" id="{48F919B7-90B8-C9E2-4B26-E6EE9FAC0F10}"/>
              </a:ext>
            </a:extLst>
          </p:cNvPr>
          <p:cNvSpPr txBox="1"/>
          <p:nvPr/>
        </p:nvSpPr>
        <p:spPr>
          <a:xfrm>
            <a:off x="1133745" y="3705764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49,13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холодная вода (м3)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xmlns="" id="{90DEA080-6B2C-362A-231A-C9436F916D74}"/>
              </a:ext>
            </a:extLst>
          </p:cNvPr>
          <p:cNvSpPr txBox="1"/>
          <p:nvPr/>
        </p:nvSpPr>
        <p:spPr>
          <a:xfrm>
            <a:off x="1133745" y="4395645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76,78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водоотведение (м3)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EA739D09-46B0-1DCC-5AF6-CC88281C6D1B}"/>
              </a:ext>
            </a:extLst>
          </p:cNvPr>
          <p:cNvSpPr txBox="1"/>
          <p:nvPr/>
        </p:nvSpPr>
        <p:spPr>
          <a:xfrm>
            <a:off x="3516358" y="3546721"/>
            <a:ext cx="163886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30000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природный газ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(м3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xmlns="" id="{2C4EF67B-79D6-EF4B-9677-0966A8E74B66}"/>
              </a:ext>
            </a:extLst>
          </p:cNvPr>
          <p:cNvSpPr txBox="1"/>
          <p:nvPr/>
        </p:nvSpPr>
        <p:spPr>
          <a:xfrm>
            <a:off x="3561826" y="4048765"/>
            <a:ext cx="192227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5,46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электроэнергия (кВт ч.)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xmlns="" id="{AED396BB-12B2-75E3-FB8C-029EA35F4927}"/>
              </a:ext>
            </a:extLst>
          </p:cNvPr>
          <p:cNvSpPr txBox="1"/>
          <p:nvPr/>
        </p:nvSpPr>
        <p:spPr>
          <a:xfrm>
            <a:off x="3557931" y="4426839"/>
            <a:ext cx="197364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4169,98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отопление (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1 Гкал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энергии)</a:t>
            </a:r>
          </a:p>
        </p:txBody>
      </p:sp>
      <p:pic>
        <p:nvPicPr>
          <p:cNvPr id="173" name="Рисунок 172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FEA428CD-D6DA-61F4-7EBB-968108BFD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93028" y="4027319"/>
            <a:ext cx="360000" cy="360000"/>
          </a:xfrm>
          <a:prstGeom prst="rect">
            <a:avLst/>
          </a:prstGeom>
        </p:spPr>
      </p:pic>
      <p:pic>
        <p:nvPicPr>
          <p:cNvPr id="179" name="Рисунок 178" descr="Пожарный гидрант со сплошной заливкой">
            <a:extLst>
              <a:ext uri="{FF2B5EF4-FFF2-40B4-BE49-F238E27FC236}">
                <a16:creationId xmlns:a16="http://schemas.microsoft.com/office/drawing/2014/main" xmlns="" id="{26CFD593-1555-3116-29C0-D51F46C0647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73745" y="4320754"/>
            <a:ext cx="360000" cy="360000"/>
          </a:xfrm>
          <a:prstGeom prst="rect">
            <a:avLst/>
          </a:prstGeom>
        </p:spPr>
      </p:pic>
      <p:pic>
        <p:nvPicPr>
          <p:cNvPr id="174" name="Рисунок 173" descr="Огонь со сплошной заливкой">
            <a:extLst>
              <a:ext uri="{FF2B5EF4-FFF2-40B4-BE49-F238E27FC236}">
                <a16:creationId xmlns:a16="http://schemas.microsoft.com/office/drawing/2014/main" xmlns="" id="{4E6702C2-FCBA-D354-8453-B85C8EB372E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3093028" y="3515041"/>
            <a:ext cx="360000" cy="360000"/>
          </a:xfrm>
          <a:prstGeom prst="rect">
            <a:avLst/>
          </a:prstGeom>
        </p:spPr>
      </p:pic>
      <p:pic>
        <p:nvPicPr>
          <p:cNvPr id="185" name="Рисунок 184" descr="Термометр со сплошной заливкой">
            <a:extLst>
              <a:ext uri="{FF2B5EF4-FFF2-40B4-BE49-F238E27FC236}">
                <a16:creationId xmlns:a16="http://schemas.microsoft.com/office/drawing/2014/main" xmlns="" id="{21BB5F51-A94F-2FA1-7F61-917E20038F7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3090704" y="4527806"/>
            <a:ext cx="360000" cy="36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A573855-2890-5E85-14C0-7DA28851F63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" name="Рисунок 43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728720" y="3764257"/>
            <a:ext cx="180000" cy="180000"/>
          </a:xfrm>
          <a:prstGeom prst="rect">
            <a:avLst/>
          </a:prstGeom>
        </p:spPr>
      </p:pic>
      <p:sp>
        <p:nvSpPr>
          <p:cNvPr id="47" name="object 8"/>
          <p:cNvSpPr txBox="1"/>
          <p:nvPr/>
        </p:nvSpPr>
        <p:spPr>
          <a:xfrm>
            <a:off x="6291307" y="3663099"/>
            <a:ext cx="755808" cy="1057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600" b="1" spc="-10" dirty="0" err="1" smtClean="0">
                <a:solidFill>
                  <a:srgbClr val="4756A0"/>
                </a:solidFill>
                <a:latin typeface="Arial"/>
                <a:cs typeface="Arial"/>
              </a:rPr>
              <a:t>Кичайкинская</a:t>
            </a:r>
            <a:endParaRPr sz="800" dirty="0">
              <a:solidFill>
                <a:srgbClr val="4756A0"/>
              </a:solidFill>
              <a:latin typeface="Arial"/>
              <a:cs typeface="Arial"/>
            </a:endParaRPr>
          </a:p>
        </p:txBody>
      </p:sp>
      <p:sp>
        <p:nvSpPr>
          <p:cNvPr id="48" name="object 8"/>
          <p:cNvSpPr txBox="1"/>
          <p:nvPr/>
        </p:nvSpPr>
        <p:spPr>
          <a:xfrm>
            <a:off x="6203223" y="3342979"/>
            <a:ext cx="465988" cy="1057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600" b="1" spc="-10" dirty="0" err="1" smtClean="0">
                <a:solidFill>
                  <a:srgbClr val="4756A0"/>
                </a:solidFill>
                <a:latin typeface="Arial"/>
                <a:cs typeface="Arial"/>
              </a:rPr>
              <a:t>Шеломя</a:t>
            </a:r>
            <a:endParaRPr sz="800" dirty="0">
              <a:solidFill>
                <a:srgbClr val="4756A0"/>
              </a:solidFill>
              <a:latin typeface="Arial"/>
              <a:cs typeface="Arial"/>
            </a:endParaRPr>
          </a:p>
        </p:txBody>
      </p:sp>
      <p:sp>
        <p:nvSpPr>
          <p:cNvPr id="52" name="object 7"/>
          <p:cNvSpPr/>
          <p:nvPr/>
        </p:nvSpPr>
        <p:spPr>
          <a:xfrm>
            <a:off x="7575872" y="2807848"/>
            <a:ext cx="1634772" cy="323550"/>
          </a:xfrm>
          <a:custGeom>
            <a:avLst/>
            <a:gdLst/>
            <a:ahLst/>
            <a:cxnLst/>
            <a:rect l="l" t="t" r="r" b="b"/>
            <a:pathLst>
              <a:path w="1442084" h="274319">
                <a:moveTo>
                  <a:pt x="1304544" y="0"/>
                </a:moveTo>
                <a:lnTo>
                  <a:pt x="137160" y="0"/>
                </a:lnTo>
                <a:lnTo>
                  <a:pt x="93829" y="6998"/>
                </a:lnTo>
                <a:lnTo>
                  <a:pt x="56180" y="26481"/>
                </a:lnTo>
                <a:lnTo>
                  <a:pt x="26481" y="56180"/>
                </a:lnTo>
                <a:lnTo>
                  <a:pt x="6998" y="93829"/>
                </a:lnTo>
                <a:lnTo>
                  <a:pt x="0" y="137160"/>
                </a:lnTo>
                <a:lnTo>
                  <a:pt x="6998" y="180490"/>
                </a:lnTo>
                <a:lnTo>
                  <a:pt x="26481" y="218139"/>
                </a:lnTo>
                <a:lnTo>
                  <a:pt x="56180" y="247838"/>
                </a:lnTo>
                <a:lnTo>
                  <a:pt x="93829" y="267321"/>
                </a:lnTo>
                <a:lnTo>
                  <a:pt x="137160" y="274320"/>
                </a:lnTo>
                <a:lnTo>
                  <a:pt x="1304544" y="274320"/>
                </a:lnTo>
                <a:lnTo>
                  <a:pt x="1347874" y="267321"/>
                </a:lnTo>
                <a:lnTo>
                  <a:pt x="1385523" y="247838"/>
                </a:lnTo>
                <a:lnTo>
                  <a:pt x="1415222" y="218139"/>
                </a:lnTo>
                <a:lnTo>
                  <a:pt x="1434705" y="180490"/>
                </a:lnTo>
                <a:lnTo>
                  <a:pt x="1441704" y="137160"/>
                </a:lnTo>
                <a:lnTo>
                  <a:pt x="1434705" y="93829"/>
                </a:lnTo>
                <a:lnTo>
                  <a:pt x="1415222" y="56180"/>
                </a:lnTo>
                <a:lnTo>
                  <a:pt x="1385523" y="26481"/>
                </a:lnTo>
                <a:lnTo>
                  <a:pt x="1347874" y="6998"/>
                </a:lnTo>
                <a:lnTo>
                  <a:pt x="1304544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8"/>
          <p:cNvSpPr txBox="1"/>
          <p:nvPr/>
        </p:nvSpPr>
        <p:spPr>
          <a:xfrm>
            <a:off x="7868698" y="2916014"/>
            <a:ext cx="1265746" cy="13657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800" b="1" spc="-10" dirty="0" err="1" smtClean="0">
                <a:solidFill>
                  <a:srgbClr val="FFFFFF"/>
                </a:solidFill>
                <a:latin typeface="Arial"/>
                <a:cs typeface="Arial"/>
              </a:rPr>
              <a:t>Красноборский</a:t>
            </a:r>
            <a:r>
              <a:rPr lang="ru-RU" sz="800" b="1" spc="-10" dirty="0" smtClean="0">
                <a:solidFill>
                  <a:srgbClr val="FFFFFF"/>
                </a:solidFill>
                <a:latin typeface="Arial"/>
                <a:cs typeface="Arial"/>
              </a:rPr>
              <a:t> округ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50" name="object 10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652881" y="2858312"/>
            <a:ext cx="154020" cy="251979"/>
          </a:xfrm>
          <a:prstGeom prst="rect">
            <a:avLst/>
          </a:prstGeom>
        </p:spPr>
      </p:pic>
      <p:pic>
        <p:nvPicPr>
          <p:cNvPr id="53" name="Рисунок 52" descr="Электрическая опора со сплошной заливкой">
            <a:extLst>
              <a:ext uri="{FF2B5EF4-FFF2-40B4-BE49-F238E27FC236}">
                <a16:creationId xmlns:a16="http://schemas.microsoft.com/office/drawing/2014/main" xmlns="" id="{470D18D5-491B-7E76-5E16-58B42C771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047115" y="3942501"/>
            <a:ext cx="180000" cy="180000"/>
          </a:xfrm>
          <a:prstGeom prst="rect">
            <a:avLst/>
          </a:prstGeom>
        </p:spPr>
      </p:pic>
      <p:sp>
        <p:nvSpPr>
          <p:cNvPr id="55" name="object 8"/>
          <p:cNvSpPr txBox="1"/>
          <p:nvPr/>
        </p:nvSpPr>
        <p:spPr>
          <a:xfrm>
            <a:off x="7018626" y="3822142"/>
            <a:ext cx="465988" cy="10579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600" b="1" spc="-10" dirty="0" err="1" smtClean="0">
                <a:solidFill>
                  <a:srgbClr val="4756A0"/>
                </a:solidFill>
                <a:latin typeface="Arial"/>
                <a:cs typeface="Arial"/>
              </a:rPr>
              <a:t>Солониха</a:t>
            </a:r>
            <a:endParaRPr sz="800" dirty="0">
              <a:solidFill>
                <a:srgbClr val="4756A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8203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FC70EFB-A1FF-D561-3A63-16A2697A6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Скругленный прямоугольник 29">
            <a:extLst>
              <a:ext uri="{FF2B5EF4-FFF2-40B4-BE49-F238E27FC236}">
                <a16:creationId xmlns:a16="http://schemas.microsoft.com/office/drawing/2014/main" xmlns="" id="{B9D1D969-8F86-E80D-DECA-A11A5C6E5076}"/>
              </a:ext>
            </a:extLst>
          </p:cNvPr>
          <p:cNvSpPr/>
          <p:nvPr/>
        </p:nvSpPr>
        <p:spPr>
          <a:xfrm>
            <a:off x="627016" y="1401546"/>
            <a:ext cx="2195999" cy="775597"/>
          </a:xfrm>
          <a:prstGeom prst="roundRect">
            <a:avLst>
              <a:gd name="adj" fmla="val 32405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40C01CA-C287-89F8-7489-147F18CBED12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ДИАГНОСТИЧЕСКАЯ КАРТА МО ПО РАБОТЕ                                С ИНВЕСТОРАМИ И МЕХАНИЗМ РАБОТЬ</a:t>
            </a:r>
            <a:r>
              <a:rPr lang="en" sz="2400" b="1" dirty="0"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 НИМИ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158679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:a16="http://schemas.microsoft.com/office/drawing/2014/main" xmlns="" id="{3357558C-0A85-0117-46FB-F329604F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FC460D8B-A2D5-EB35-FFCE-B53F28685B34}"/>
              </a:ext>
            </a:extLst>
          </p:cNvPr>
          <p:cNvSpPr/>
          <p:nvPr/>
        </p:nvSpPr>
        <p:spPr>
          <a:xfrm>
            <a:off x="2954593" y="1401546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ЕСТЬ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xmlns="" id="{5C391C53-720A-96BE-9A55-A777FD939A6A}"/>
              </a:ext>
            </a:extLst>
          </p:cNvPr>
          <p:cNvSpPr/>
          <p:nvPr/>
        </p:nvSpPr>
        <p:spPr>
          <a:xfrm>
            <a:off x="620407" y="2283851"/>
            <a:ext cx="2194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ИНВЕСТОРОВ            И ПРЕДПРИНИМАТЕЛЕИ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:a16="http://schemas.microsoft.com/office/drawing/2014/main" xmlns="" id="{3263EEAE-FEDF-4B38-6170-68E3C9246E3B}"/>
              </a:ext>
            </a:extLst>
          </p:cNvPr>
          <p:cNvSpPr/>
          <p:nvPr/>
        </p:nvSpPr>
        <p:spPr>
          <a:xfrm>
            <a:off x="620406" y="287655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РАСПРЕДЕЛЕНИЕ ПЛОЩАДОК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4C6DBF16-191C-434B-8D6E-FE514DDE4EBC}"/>
              </a:ext>
            </a:extLst>
          </p:cNvPr>
          <p:cNvSpPr/>
          <p:nvPr/>
        </p:nvSpPr>
        <p:spPr>
          <a:xfrm>
            <a:off x="620406" y="346926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6883FA95-A71D-29DF-60BE-FAF5B0A60D5C}"/>
              </a:ext>
            </a:extLst>
          </p:cNvPr>
          <p:cNvSpPr/>
          <p:nvPr/>
        </p:nvSpPr>
        <p:spPr>
          <a:xfrm>
            <a:off x="620406" y="4061975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CFD6CE53-58D8-A966-7A1A-4AA928A9B291}"/>
              </a:ext>
            </a:extLst>
          </p:cNvPr>
          <p:cNvSpPr/>
          <p:nvPr/>
        </p:nvSpPr>
        <p:spPr>
          <a:xfrm>
            <a:off x="620406" y="465468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РЕШЕНИЕ И УСКОРЕНИЕ РАССМОТРЕНИЯ АДМИНИСТРАТИВНЫХ ВОПРОСОВ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C4784D0C-C0E6-CDCD-9856-24BA243718F6}"/>
              </a:ext>
            </a:extLst>
          </p:cNvPr>
          <p:cNvSpPr/>
          <p:nvPr/>
        </p:nvSpPr>
        <p:spPr>
          <a:xfrm>
            <a:off x="620406" y="524739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9D9224EF-80AA-1AB2-8E2B-866EBD1CB0E9}"/>
              </a:ext>
            </a:extLst>
          </p:cNvPr>
          <p:cNvSpPr/>
          <p:nvPr/>
        </p:nvSpPr>
        <p:spPr>
          <a:xfrm>
            <a:off x="620406" y="5840100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algn="ctr"/>
            <a:endParaRPr lang="x-none"/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B1E128B1-995E-EC41-5EB8-A39E158581E1}"/>
              </a:ext>
            </a:extLst>
          </p:cNvPr>
          <p:cNvSpPr/>
          <p:nvPr/>
        </p:nvSpPr>
        <p:spPr>
          <a:xfrm>
            <a:off x="6439596" y="1400481"/>
            <a:ext cx="334800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ДОЛЖНО БЫТЬ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C2F7540E-092E-60C6-7571-A4EF5CD19B88}"/>
              </a:ext>
            </a:extLst>
          </p:cNvPr>
          <p:cNvSpPr/>
          <p:nvPr/>
        </p:nvSpPr>
        <p:spPr>
          <a:xfrm>
            <a:off x="2954593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B1A71364-7219-9B02-0F5E-032DE88FD20A}"/>
              </a:ext>
            </a:extLst>
          </p:cNvPr>
          <p:cNvSpPr/>
          <p:nvPr/>
        </p:nvSpPr>
        <p:spPr>
          <a:xfrm>
            <a:off x="2954593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всегда достаточно инвесторов для проведения тендерной процедуры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:a16="http://schemas.microsoft.com/office/drawing/2014/main" xmlns="" id="{7D859C09-30DF-66FB-2753-8AF67BC2F27A}"/>
              </a:ext>
            </a:extLst>
          </p:cNvPr>
          <p:cNvSpPr/>
          <p:nvPr/>
        </p:nvSpPr>
        <p:spPr>
          <a:xfrm>
            <a:off x="2954593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B503E6F3-9BA9-736C-8997-1A19BDFDE55B}"/>
              </a:ext>
            </a:extLst>
          </p:cNvPr>
          <p:cNvSpPr/>
          <p:nvPr/>
        </p:nvSpPr>
        <p:spPr>
          <a:xfrm>
            <a:off x="2954593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5" name="Скругленный прямоугольник 44">
            <a:extLst>
              <a:ext uri="{FF2B5EF4-FFF2-40B4-BE49-F238E27FC236}">
                <a16:creationId xmlns:a16="http://schemas.microsoft.com/office/drawing/2014/main" xmlns="" id="{90A026D4-720E-6A15-BA60-176A2D0864BE}"/>
              </a:ext>
            </a:extLst>
          </p:cNvPr>
          <p:cNvSpPr/>
          <p:nvPr/>
        </p:nvSpPr>
        <p:spPr>
          <a:xfrm>
            <a:off x="2954593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5C80F8D5-9284-0997-F20F-D5F70709BA6B}"/>
              </a:ext>
            </a:extLst>
          </p:cNvPr>
          <p:cNvSpPr/>
          <p:nvPr/>
        </p:nvSpPr>
        <p:spPr>
          <a:xfrm>
            <a:off x="2954593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587BB692-BB68-A96A-CE3E-27B0341F4A21}"/>
              </a:ext>
            </a:extLst>
          </p:cNvPr>
          <p:cNvSpPr/>
          <p:nvPr/>
        </p:nvSpPr>
        <p:spPr>
          <a:xfrm>
            <a:off x="2954593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:a16="http://schemas.microsoft.com/office/drawing/2014/main" xmlns="" id="{9AF7ABEC-783A-2BF0-D560-E0555624AD14}"/>
              </a:ext>
            </a:extLst>
          </p:cNvPr>
          <p:cNvSpPr/>
          <p:nvPr/>
        </p:nvSpPr>
        <p:spPr>
          <a:xfrm>
            <a:off x="6440781" y="228385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Сайт администрации, статьи на сайтах для инвесторов              и предпринимателей, регулярная коммуникация</a:t>
            </a:r>
            <a:r>
              <a:rPr kumimoji="0" lang="en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с предпринимателями (почтовая рассылка, звонки,       общий чат администрации с предпринимателями)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:a16="http://schemas.microsoft.com/office/drawing/2014/main" xmlns="" id="{773E7195-35FF-216B-640A-E84CFD06B73E}"/>
              </a:ext>
            </a:extLst>
          </p:cNvPr>
          <p:cNvSpPr/>
          <p:nvPr/>
        </p:nvSpPr>
        <p:spPr>
          <a:xfrm>
            <a:off x="6440781" y="287655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Привлечение инвесторов для распределения площадок через тендерную процедуру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xmlns="" id="{28F6FF4D-AEED-8AB5-6849-0B7A290DC785}"/>
              </a:ext>
            </a:extLst>
          </p:cNvPr>
          <p:cNvSpPr/>
          <p:nvPr/>
        </p:nvSpPr>
        <p:spPr>
          <a:xfrm>
            <a:off x="6440781" y="346926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4DA3611C-DDED-E11A-A341-EB83BDAB6CA0}"/>
              </a:ext>
            </a:extLst>
          </p:cNvPr>
          <p:cNvSpPr/>
          <p:nvPr/>
        </p:nvSpPr>
        <p:spPr>
          <a:xfrm>
            <a:off x="6440781" y="4061975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421A2ED1-F024-4A7A-BD56-4C7BB30C0C67}"/>
              </a:ext>
            </a:extLst>
          </p:cNvPr>
          <p:cNvSpPr/>
          <p:nvPr/>
        </p:nvSpPr>
        <p:spPr>
          <a:xfrm>
            <a:off x="6440781" y="465468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Скругленный прямоугольник 58">
            <a:extLst>
              <a:ext uri="{FF2B5EF4-FFF2-40B4-BE49-F238E27FC236}">
                <a16:creationId xmlns:a16="http://schemas.microsoft.com/office/drawing/2014/main" xmlns="" id="{472E3AEB-A774-97BE-7C3F-BB05307E9C51}"/>
              </a:ext>
            </a:extLst>
          </p:cNvPr>
          <p:cNvSpPr/>
          <p:nvPr/>
        </p:nvSpPr>
        <p:spPr>
          <a:xfrm>
            <a:off x="6440781" y="524739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:a16="http://schemas.microsoft.com/office/drawing/2014/main" xmlns="" id="{D8C2B90C-11F2-8D2A-7A16-7C26268DC58F}"/>
              </a:ext>
            </a:extLst>
          </p:cNvPr>
          <p:cNvSpPr/>
          <p:nvPr/>
        </p:nvSpPr>
        <p:spPr>
          <a:xfrm>
            <a:off x="6440781" y="5840100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9" name="Рисунок 68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46C043A9-712E-86AC-3639-5FC5E87C4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18998" y="2343541"/>
            <a:ext cx="365554" cy="365554"/>
          </a:xfrm>
          <a:prstGeom prst="rect">
            <a:avLst/>
          </a:prstGeom>
        </p:spPr>
      </p:pic>
      <p:pic>
        <p:nvPicPr>
          <p:cNvPr id="85" name="Рисунок 8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D02FAB9C-22E8-D5B8-E9CB-04F444497F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5608" y="2937871"/>
            <a:ext cx="365554" cy="365554"/>
          </a:xfrm>
          <a:prstGeom prst="rect">
            <a:avLst/>
          </a:prstGeom>
        </p:spPr>
      </p:pic>
      <p:pic>
        <p:nvPicPr>
          <p:cNvPr id="87" name="Рисунок 86" descr="Запрещено со сплошной заливкой">
            <a:extLst>
              <a:ext uri="{FF2B5EF4-FFF2-40B4-BE49-F238E27FC236}">
                <a16:creationId xmlns:a16="http://schemas.microsoft.com/office/drawing/2014/main" xmlns="" id="{8C5D4674-72C2-BE20-90E9-ACE1470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33866" y="2937871"/>
            <a:ext cx="360000" cy="360000"/>
          </a:xfrm>
          <a:prstGeom prst="rect">
            <a:avLst/>
          </a:prstGeom>
        </p:spPr>
      </p:pic>
      <p:sp>
        <p:nvSpPr>
          <p:cNvPr id="88" name="Скругленный прямоугольник 87">
            <a:extLst>
              <a:ext uri="{FF2B5EF4-FFF2-40B4-BE49-F238E27FC236}">
                <a16:creationId xmlns:a16="http://schemas.microsoft.com/office/drawing/2014/main" xmlns="" id="{EB6B743D-795C-9F66-43B5-0D7D12A5B711}"/>
              </a:ext>
            </a:extLst>
          </p:cNvPr>
          <p:cNvSpPr/>
          <p:nvPr/>
        </p:nvSpPr>
        <p:spPr>
          <a:xfrm>
            <a:off x="619221" y="3475239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ИНФРАСТРУКТУРА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ИНВЕСТИЦИОННЫХ ПЛОЩАДКАХ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9" name="Скругленный прямоугольник 88">
            <a:extLst>
              <a:ext uri="{FF2B5EF4-FFF2-40B4-BE49-F238E27FC236}">
                <a16:creationId xmlns:a16="http://schemas.microsoft.com/office/drawing/2014/main" xmlns="" id="{6A51D4D3-64AC-23A3-E627-9D01F40E6EB2}"/>
              </a:ext>
            </a:extLst>
          </p:cNvPr>
          <p:cNvSpPr/>
          <p:nvPr/>
        </p:nvSpPr>
        <p:spPr>
          <a:xfrm>
            <a:off x="619221" y="4067947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ИНВЕСТОРАМИ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БЕЗ ИНВЕСТИЦИОННОГО ПЛАНА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Скругленный прямоугольник 89">
            <a:extLst>
              <a:ext uri="{FF2B5EF4-FFF2-40B4-BE49-F238E27FC236}">
                <a16:creationId xmlns:a16="http://schemas.microsoft.com/office/drawing/2014/main" xmlns="" id="{51447579-5086-5E11-AF44-D45DBDED33A5}"/>
              </a:ext>
            </a:extLst>
          </p:cNvPr>
          <p:cNvSpPr/>
          <p:nvPr/>
        </p:nvSpPr>
        <p:spPr>
          <a:xfrm>
            <a:off x="2953408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инфраструктуры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Скругленный прямоугольник 90">
            <a:extLst>
              <a:ext uri="{FF2B5EF4-FFF2-40B4-BE49-F238E27FC236}">
                <a16:creationId xmlns:a16="http://schemas.microsoft.com/office/drawing/2014/main" xmlns="" id="{7C9486C7-ED75-2FF8-33C8-C0332847A33F}"/>
              </a:ext>
            </a:extLst>
          </p:cNvPr>
          <p:cNvSpPr/>
          <p:nvPr/>
        </p:nvSpPr>
        <p:spPr>
          <a:xfrm>
            <a:off x="2953408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Проводятся переговоры и осмотр инвестиционных площадок по запросу инвестора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:a16="http://schemas.microsoft.com/office/drawing/2014/main" xmlns="" id="{CD48F55F-F4ED-4364-E95B-98D535EDD6D8}"/>
              </a:ext>
            </a:extLst>
          </p:cNvPr>
          <p:cNvSpPr/>
          <p:nvPr/>
        </p:nvSpPr>
        <p:spPr>
          <a:xfrm>
            <a:off x="6439596" y="3475239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инженерной и транспортной инфраструктуры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 прихода инвестора на объект с целью экономии времени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3" name="Скругленный прямоугольник 92">
            <a:extLst>
              <a:ext uri="{FF2B5EF4-FFF2-40B4-BE49-F238E27FC236}">
                <a16:creationId xmlns:a16="http://schemas.microsoft.com/office/drawing/2014/main" xmlns="" id="{474725A6-A4DD-6C99-3AE6-2DBC5A8F19E9}"/>
              </a:ext>
            </a:extLst>
          </p:cNvPr>
          <p:cNvSpPr/>
          <p:nvPr/>
        </p:nvSpPr>
        <p:spPr>
          <a:xfrm>
            <a:off x="6439596" y="4067947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6" name="Рисунок 9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E9E74D18-DDA5-DE48-E379-764E35F176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17813" y="3534929"/>
            <a:ext cx="365554" cy="365554"/>
          </a:xfrm>
          <a:prstGeom prst="rect">
            <a:avLst/>
          </a:prstGeom>
        </p:spPr>
      </p:pic>
      <p:pic>
        <p:nvPicPr>
          <p:cNvPr id="98" name="Рисунок 97" descr="Запрещено со сплошной заливкой">
            <a:extLst>
              <a:ext uri="{FF2B5EF4-FFF2-40B4-BE49-F238E27FC236}">
                <a16:creationId xmlns:a16="http://schemas.microsoft.com/office/drawing/2014/main" xmlns="" id="{89EEB087-2E1A-1414-262C-D847E8EB21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26071" y="3534929"/>
            <a:ext cx="360000" cy="360000"/>
          </a:xfrm>
          <a:prstGeom prst="rect">
            <a:avLst/>
          </a:prstGeom>
        </p:spPr>
      </p:pic>
      <p:pic>
        <p:nvPicPr>
          <p:cNvPr id="101" name="Рисунок 10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F0861CB6-9A84-DCF6-9F71-4B695945A6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4423" y="4129259"/>
            <a:ext cx="365554" cy="365554"/>
          </a:xfrm>
          <a:prstGeom prst="rect">
            <a:avLst/>
          </a:prstGeom>
        </p:spPr>
      </p:pic>
      <p:pic>
        <p:nvPicPr>
          <p:cNvPr id="103" name="Рисунок 102" descr="Запрещено со сплошной заливкой">
            <a:extLst>
              <a:ext uri="{FF2B5EF4-FFF2-40B4-BE49-F238E27FC236}">
                <a16:creationId xmlns:a16="http://schemas.microsoft.com/office/drawing/2014/main" xmlns="" id="{A4B94F7A-4BBC-A983-F42D-DD285B7097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32681" y="4129259"/>
            <a:ext cx="360000" cy="360000"/>
          </a:xfrm>
          <a:prstGeom prst="rect">
            <a:avLst/>
          </a:prstGeom>
        </p:spPr>
      </p:pic>
      <p:sp>
        <p:nvSpPr>
          <p:cNvPr id="105" name="Скругленный прямоугольник 104">
            <a:extLst>
              <a:ext uri="{FF2B5EF4-FFF2-40B4-BE49-F238E27FC236}">
                <a16:creationId xmlns:a16="http://schemas.microsoft.com/office/drawing/2014/main" xmlns="" id="{8F2C9022-10A3-0D35-CA05-80E92637D0EB}"/>
              </a:ext>
            </a:extLst>
          </p:cNvPr>
          <p:cNvSpPr/>
          <p:nvPr/>
        </p:nvSpPr>
        <p:spPr>
          <a:xfrm>
            <a:off x="628201" y="5249203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ПОТЕНЦИАЛЬНЫМИ ИНВЕСТОРАМИ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" name="Скругленный прямоугольник 105">
            <a:extLst>
              <a:ext uri="{FF2B5EF4-FFF2-40B4-BE49-F238E27FC236}">
                <a16:creationId xmlns:a16="http://schemas.microsoft.com/office/drawing/2014/main" xmlns="" id="{13BF7DE7-719C-8EA1-6A8B-47FABDE54711}"/>
              </a:ext>
            </a:extLst>
          </p:cNvPr>
          <p:cNvSpPr/>
          <p:nvPr/>
        </p:nvSpPr>
        <p:spPr>
          <a:xfrm>
            <a:off x="628201" y="5841911"/>
            <a:ext cx="2195999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РАБОТА С РЕАЛИЗОВАННЫМИ ПРОЕКТАМИ НА ИНВЕСТИЦИОННЫХ ПЛОЩАДКАХ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" name="Скругленный прямоугольник 107">
            <a:extLst>
              <a:ext uri="{FF2B5EF4-FFF2-40B4-BE49-F238E27FC236}">
                <a16:creationId xmlns:a16="http://schemas.microsoft.com/office/drawing/2014/main" xmlns="" id="{AD24024F-306A-2906-6186-DF6244617AD9}"/>
              </a:ext>
            </a:extLst>
          </p:cNvPr>
          <p:cNvSpPr/>
          <p:nvPr/>
        </p:nvSpPr>
        <p:spPr>
          <a:xfrm>
            <a:off x="2962388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                   при возникновении интереса с их стороны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:a16="http://schemas.microsoft.com/office/drawing/2014/main" xmlns="" id="{056BF571-D559-1AE5-97A9-339C60CDBD58}"/>
              </a:ext>
            </a:extLst>
          </p:cNvPr>
          <p:cNvSpPr/>
          <p:nvPr/>
        </p:nvSpPr>
        <p:spPr>
          <a:xfrm>
            <a:off x="2962388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:a16="http://schemas.microsoft.com/office/drawing/2014/main" xmlns="" id="{C659C721-60D7-16F6-22C9-5D4F85D947F4}"/>
              </a:ext>
            </a:extLst>
          </p:cNvPr>
          <p:cNvSpPr/>
          <p:nvPr/>
        </p:nvSpPr>
        <p:spPr>
          <a:xfrm>
            <a:off x="6448576" y="5249203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Скругленный прямоугольник 111">
            <a:extLst>
              <a:ext uri="{FF2B5EF4-FFF2-40B4-BE49-F238E27FC236}">
                <a16:creationId xmlns:a16="http://schemas.microsoft.com/office/drawing/2014/main" xmlns="" id="{BC0EC73D-8ED4-29A5-781D-A7DA2ACB84DB}"/>
              </a:ext>
            </a:extLst>
          </p:cNvPr>
          <p:cNvSpPr/>
          <p:nvPr/>
        </p:nvSpPr>
        <p:spPr>
          <a:xfrm>
            <a:off x="6448576" y="5841911"/>
            <a:ext cx="3348000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Регулярная обратная связь и помощь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 дальнейшим развитием в случае необходимости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5" name="Рисунок 11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08802114-ACA9-8001-E871-C9FE72E05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33403" y="4717807"/>
            <a:ext cx="365554" cy="365554"/>
          </a:xfrm>
          <a:prstGeom prst="rect">
            <a:avLst/>
          </a:prstGeom>
        </p:spPr>
      </p:pic>
      <p:pic>
        <p:nvPicPr>
          <p:cNvPr id="126" name="Рисунок 12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1BA9EACC-0D27-26F9-309F-401843F56B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25608" y="5314865"/>
            <a:ext cx="365554" cy="365554"/>
          </a:xfrm>
          <a:prstGeom prst="rect">
            <a:avLst/>
          </a:prstGeom>
        </p:spPr>
      </p:pic>
      <p:pic>
        <p:nvPicPr>
          <p:cNvPr id="128" name="Рисунок 127" descr="Запрещено со сплошной заливкой">
            <a:extLst>
              <a:ext uri="{FF2B5EF4-FFF2-40B4-BE49-F238E27FC236}">
                <a16:creationId xmlns:a16="http://schemas.microsoft.com/office/drawing/2014/main" xmlns="" id="{C614B3DA-E67F-533B-8DF9-549B5A7127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033866" y="53148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6FC59EA5-C4D0-C533-25A3-9C1D5B723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532218" y="5909195"/>
            <a:ext cx="365554" cy="365554"/>
          </a:xfrm>
          <a:prstGeom prst="rect">
            <a:avLst/>
          </a:prstGeom>
        </p:spPr>
      </p:pic>
      <p:pic>
        <p:nvPicPr>
          <p:cNvPr id="134" name="Рисунок 133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59FADAC9-EB60-3542-155B-F21BD309B3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33866" y="2343541"/>
            <a:ext cx="365554" cy="365554"/>
          </a:xfrm>
          <a:prstGeom prst="rect">
            <a:avLst/>
          </a:prstGeom>
        </p:spPr>
      </p:pic>
      <p:pic>
        <p:nvPicPr>
          <p:cNvPr id="135" name="Рисунок 134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9E3DFFFC-8EDA-1F00-338B-DD8E006DD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33866" y="4717807"/>
            <a:ext cx="365554" cy="365554"/>
          </a:xfrm>
          <a:prstGeom prst="rect">
            <a:avLst/>
          </a:prstGeom>
        </p:spPr>
      </p:pic>
      <p:pic>
        <p:nvPicPr>
          <p:cNvPr id="136" name="Рисунок 135" descr="Значок &quot;Галочка1&quot; со сплошной заливкой">
            <a:extLst>
              <a:ext uri="{FF2B5EF4-FFF2-40B4-BE49-F238E27FC236}">
                <a16:creationId xmlns:a16="http://schemas.microsoft.com/office/drawing/2014/main" xmlns="" id="{796FE730-BFA9-E2F5-28DD-287C9158C1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033866" y="5909195"/>
            <a:ext cx="365554" cy="365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BAEF396-DD2A-3281-FF81-E66ADD15AAE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28190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1038" y="836829"/>
            <a:ext cx="854392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 pitchFamily="34" charset="0"/>
                <a:cs typeface="Arial" pitchFamily="34" charset="0"/>
              </a:rPr>
              <a:t>МЕРЫ</a:t>
            </a:r>
            <a:r>
              <a:rPr sz="2400" b="1" spc="-45" dirty="0">
                <a:latin typeface="Arial" pitchFamily="34" charset="0"/>
                <a:cs typeface="Arial" pitchFamily="34" charset="0"/>
              </a:rPr>
              <a:t> </a:t>
            </a:r>
            <a:r>
              <a:rPr sz="2400" b="1" spc="-25" dirty="0">
                <a:latin typeface="Arial" pitchFamily="34" charset="0"/>
                <a:cs typeface="Arial" pitchFamily="34" charset="0"/>
              </a:rPr>
              <a:t>ГОСУДАРСТВЕННОЙ</a:t>
            </a:r>
            <a:r>
              <a:rPr sz="2400" b="1" spc="5" dirty="0">
                <a:latin typeface="Arial" pitchFamily="34" charset="0"/>
                <a:cs typeface="Arial" pitchFamily="34" charset="0"/>
              </a:rPr>
              <a:t> </a:t>
            </a:r>
            <a:r>
              <a:rPr sz="2400" b="1" spc="-10" dirty="0">
                <a:latin typeface="Arial" pitchFamily="34" charset="0"/>
                <a:cs typeface="Arial" pitchFamily="34" charset="0"/>
              </a:rPr>
              <a:t>ПОДДЕРЖКИ</a:t>
            </a:r>
          </a:p>
        </p:txBody>
      </p:sp>
      <p:sp>
        <p:nvSpPr>
          <p:cNvPr id="3" name="object 3"/>
          <p:cNvSpPr/>
          <p:nvPr/>
        </p:nvSpPr>
        <p:spPr>
          <a:xfrm>
            <a:off x="626363" y="163068"/>
            <a:ext cx="1346200" cy="274320"/>
          </a:xfrm>
          <a:custGeom>
            <a:avLst/>
            <a:gdLst/>
            <a:ahLst/>
            <a:cxnLst/>
            <a:rect l="l" t="t" r="r" b="b"/>
            <a:pathLst>
              <a:path w="1346200" h="274320">
                <a:moveTo>
                  <a:pt x="1208532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1208532" y="274319"/>
                </a:lnTo>
                <a:lnTo>
                  <a:pt x="1251862" y="267321"/>
                </a:lnTo>
                <a:lnTo>
                  <a:pt x="1289511" y="247838"/>
                </a:lnTo>
                <a:lnTo>
                  <a:pt x="1319210" y="218139"/>
                </a:lnTo>
                <a:lnTo>
                  <a:pt x="1338693" y="180490"/>
                </a:lnTo>
                <a:lnTo>
                  <a:pt x="1345692" y="137159"/>
                </a:lnTo>
                <a:lnTo>
                  <a:pt x="1338693" y="93829"/>
                </a:lnTo>
                <a:lnTo>
                  <a:pt x="1319210" y="56180"/>
                </a:lnTo>
                <a:lnTo>
                  <a:pt x="1289511" y="26481"/>
                </a:lnTo>
                <a:lnTo>
                  <a:pt x="1251862" y="6998"/>
                </a:lnTo>
                <a:lnTo>
                  <a:pt x="120853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2406" y="223773"/>
            <a:ext cx="10572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меры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 господдержки</a:t>
            </a:r>
            <a:endParaRPr sz="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26363" y="1402080"/>
            <a:ext cx="1710055" cy="1710055"/>
            <a:chOff x="626363" y="1402080"/>
            <a:chExt cx="1710055" cy="1710055"/>
          </a:xfrm>
        </p:grpSpPr>
        <p:sp>
          <p:nvSpPr>
            <p:cNvPr id="6" name="object 6"/>
            <p:cNvSpPr/>
            <p:nvPr/>
          </p:nvSpPr>
          <p:spPr>
            <a:xfrm>
              <a:off x="626363" y="1402080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5" h="1710055">
                  <a:moveTo>
                    <a:pt x="1428877" y="0"/>
                  </a:moveTo>
                  <a:lnTo>
                    <a:pt x="281025" y="0"/>
                  </a:lnTo>
                  <a:lnTo>
                    <a:pt x="235441" y="3679"/>
                  </a:lnTo>
                  <a:lnTo>
                    <a:pt x="192199" y="14330"/>
                  </a:lnTo>
                  <a:lnTo>
                    <a:pt x="151877" y="31375"/>
                  </a:lnTo>
                  <a:lnTo>
                    <a:pt x="115055" y="54234"/>
                  </a:lnTo>
                  <a:lnTo>
                    <a:pt x="82310" y="82327"/>
                  </a:lnTo>
                  <a:lnTo>
                    <a:pt x="54221" y="115077"/>
                  </a:lnTo>
                  <a:lnTo>
                    <a:pt x="31367" y="151903"/>
                  </a:lnTo>
                  <a:lnTo>
                    <a:pt x="14326" y="192227"/>
                  </a:lnTo>
                  <a:lnTo>
                    <a:pt x="3678" y="235469"/>
                  </a:lnTo>
                  <a:lnTo>
                    <a:pt x="0" y="281050"/>
                  </a:lnTo>
                  <a:lnTo>
                    <a:pt x="0" y="1428877"/>
                  </a:lnTo>
                  <a:lnTo>
                    <a:pt x="3678" y="1474458"/>
                  </a:lnTo>
                  <a:lnTo>
                    <a:pt x="14326" y="1517700"/>
                  </a:lnTo>
                  <a:lnTo>
                    <a:pt x="31367" y="1558024"/>
                  </a:lnTo>
                  <a:lnTo>
                    <a:pt x="54221" y="1594850"/>
                  </a:lnTo>
                  <a:lnTo>
                    <a:pt x="82310" y="1627600"/>
                  </a:lnTo>
                  <a:lnTo>
                    <a:pt x="115055" y="1655693"/>
                  </a:lnTo>
                  <a:lnTo>
                    <a:pt x="151877" y="1678552"/>
                  </a:lnTo>
                  <a:lnTo>
                    <a:pt x="192199" y="1695597"/>
                  </a:lnTo>
                  <a:lnTo>
                    <a:pt x="235441" y="1706248"/>
                  </a:lnTo>
                  <a:lnTo>
                    <a:pt x="281025" y="1709928"/>
                  </a:lnTo>
                  <a:lnTo>
                    <a:pt x="1428877" y="1709928"/>
                  </a:lnTo>
                  <a:lnTo>
                    <a:pt x="1474458" y="1706248"/>
                  </a:lnTo>
                  <a:lnTo>
                    <a:pt x="1517700" y="1695597"/>
                  </a:lnTo>
                  <a:lnTo>
                    <a:pt x="1558024" y="1678552"/>
                  </a:lnTo>
                  <a:lnTo>
                    <a:pt x="1594850" y="1655693"/>
                  </a:lnTo>
                  <a:lnTo>
                    <a:pt x="1627600" y="1627600"/>
                  </a:lnTo>
                  <a:lnTo>
                    <a:pt x="1655693" y="1594850"/>
                  </a:lnTo>
                  <a:lnTo>
                    <a:pt x="1678552" y="1558024"/>
                  </a:lnTo>
                  <a:lnTo>
                    <a:pt x="1695597" y="1517700"/>
                  </a:lnTo>
                  <a:lnTo>
                    <a:pt x="1706248" y="1474458"/>
                  </a:lnTo>
                  <a:lnTo>
                    <a:pt x="1709928" y="1428877"/>
                  </a:lnTo>
                  <a:lnTo>
                    <a:pt x="1709928" y="281050"/>
                  </a:lnTo>
                  <a:lnTo>
                    <a:pt x="1706248" y="235469"/>
                  </a:lnTo>
                  <a:lnTo>
                    <a:pt x="1695597" y="192227"/>
                  </a:lnTo>
                  <a:lnTo>
                    <a:pt x="1678552" y="151903"/>
                  </a:lnTo>
                  <a:lnTo>
                    <a:pt x="1655693" y="115077"/>
                  </a:lnTo>
                  <a:lnTo>
                    <a:pt x="1627600" y="82327"/>
                  </a:lnTo>
                  <a:lnTo>
                    <a:pt x="1594850" y="54234"/>
                  </a:lnTo>
                  <a:lnTo>
                    <a:pt x="1558024" y="31375"/>
                  </a:lnTo>
                  <a:lnTo>
                    <a:pt x="1517700" y="14330"/>
                  </a:lnTo>
                  <a:lnTo>
                    <a:pt x="1474458" y="3679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45235" y="1527048"/>
              <a:ext cx="1457325" cy="586740"/>
            </a:xfrm>
            <a:custGeom>
              <a:avLst/>
              <a:gdLst/>
              <a:ahLst/>
              <a:cxnLst/>
              <a:rect l="l" t="t" r="r" b="b"/>
              <a:pathLst>
                <a:path w="1457325" h="586739">
                  <a:moveTo>
                    <a:pt x="1281430" y="0"/>
                  </a:moveTo>
                  <a:lnTo>
                    <a:pt x="175475" y="0"/>
                  </a:lnTo>
                  <a:lnTo>
                    <a:pt x="128827" y="6271"/>
                  </a:lnTo>
                  <a:lnTo>
                    <a:pt x="86909" y="23970"/>
                  </a:lnTo>
                  <a:lnTo>
                    <a:pt x="51395" y="51419"/>
                  </a:lnTo>
                  <a:lnTo>
                    <a:pt x="23957" y="86943"/>
                  </a:lnTo>
                  <a:lnTo>
                    <a:pt x="6268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68" y="457873"/>
                  </a:lnTo>
                  <a:lnTo>
                    <a:pt x="23957" y="499796"/>
                  </a:lnTo>
                  <a:lnTo>
                    <a:pt x="51395" y="535320"/>
                  </a:lnTo>
                  <a:lnTo>
                    <a:pt x="86909" y="562769"/>
                  </a:lnTo>
                  <a:lnTo>
                    <a:pt x="128827" y="580468"/>
                  </a:lnTo>
                  <a:lnTo>
                    <a:pt x="175475" y="586739"/>
                  </a:lnTo>
                  <a:lnTo>
                    <a:pt x="1281430" y="586739"/>
                  </a:lnTo>
                  <a:lnTo>
                    <a:pt x="1328077" y="580468"/>
                  </a:lnTo>
                  <a:lnTo>
                    <a:pt x="1370000" y="562769"/>
                  </a:lnTo>
                  <a:lnTo>
                    <a:pt x="1405524" y="535320"/>
                  </a:lnTo>
                  <a:lnTo>
                    <a:pt x="1432973" y="499796"/>
                  </a:lnTo>
                  <a:lnTo>
                    <a:pt x="1450672" y="457873"/>
                  </a:lnTo>
                  <a:lnTo>
                    <a:pt x="1456944" y="411225"/>
                  </a:lnTo>
                  <a:lnTo>
                    <a:pt x="1456944" y="175513"/>
                  </a:lnTo>
                  <a:lnTo>
                    <a:pt x="1450672" y="128866"/>
                  </a:lnTo>
                  <a:lnTo>
                    <a:pt x="1432973" y="86943"/>
                  </a:lnTo>
                  <a:lnTo>
                    <a:pt x="1405524" y="51419"/>
                  </a:lnTo>
                  <a:lnTo>
                    <a:pt x="1370000" y="23970"/>
                  </a:lnTo>
                  <a:lnTo>
                    <a:pt x="1328077" y="6271"/>
                  </a:lnTo>
                  <a:lnTo>
                    <a:pt x="128143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2485644" y="1402080"/>
            <a:ext cx="1710055" cy="1710055"/>
            <a:chOff x="2485644" y="1402080"/>
            <a:chExt cx="1710055" cy="1710055"/>
          </a:xfrm>
        </p:grpSpPr>
        <p:sp>
          <p:nvSpPr>
            <p:cNvPr id="9" name="object 9"/>
            <p:cNvSpPr/>
            <p:nvPr/>
          </p:nvSpPr>
          <p:spPr>
            <a:xfrm>
              <a:off x="2485644" y="1402080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4" h="1710055">
                  <a:moveTo>
                    <a:pt x="1428877" y="0"/>
                  </a:moveTo>
                  <a:lnTo>
                    <a:pt x="281050" y="0"/>
                  </a:lnTo>
                  <a:lnTo>
                    <a:pt x="235469" y="3679"/>
                  </a:lnTo>
                  <a:lnTo>
                    <a:pt x="192227" y="14330"/>
                  </a:lnTo>
                  <a:lnTo>
                    <a:pt x="151903" y="31375"/>
                  </a:lnTo>
                  <a:lnTo>
                    <a:pt x="115077" y="54234"/>
                  </a:lnTo>
                  <a:lnTo>
                    <a:pt x="82327" y="82327"/>
                  </a:lnTo>
                  <a:lnTo>
                    <a:pt x="54234" y="115077"/>
                  </a:lnTo>
                  <a:lnTo>
                    <a:pt x="31375" y="151903"/>
                  </a:lnTo>
                  <a:lnTo>
                    <a:pt x="14330" y="192227"/>
                  </a:lnTo>
                  <a:lnTo>
                    <a:pt x="3679" y="235469"/>
                  </a:lnTo>
                  <a:lnTo>
                    <a:pt x="0" y="281050"/>
                  </a:lnTo>
                  <a:lnTo>
                    <a:pt x="0" y="1428877"/>
                  </a:lnTo>
                  <a:lnTo>
                    <a:pt x="3679" y="1474458"/>
                  </a:lnTo>
                  <a:lnTo>
                    <a:pt x="14330" y="1517700"/>
                  </a:lnTo>
                  <a:lnTo>
                    <a:pt x="31375" y="1558024"/>
                  </a:lnTo>
                  <a:lnTo>
                    <a:pt x="54234" y="1594850"/>
                  </a:lnTo>
                  <a:lnTo>
                    <a:pt x="82327" y="1627600"/>
                  </a:lnTo>
                  <a:lnTo>
                    <a:pt x="115077" y="1655693"/>
                  </a:lnTo>
                  <a:lnTo>
                    <a:pt x="151903" y="1678552"/>
                  </a:lnTo>
                  <a:lnTo>
                    <a:pt x="192227" y="1695597"/>
                  </a:lnTo>
                  <a:lnTo>
                    <a:pt x="235469" y="1706248"/>
                  </a:lnTo>
                  <a:lnTo>
                    <a:pt x="281050" y="1709928"/>
                  </a:lnTo>
                  <a:lnTo>
                    <a:pt x="1428877" y="1709928"/>
                  </a:lnTo>
                  <a:lnTo>
                    <a:pt x="1474458" y="1706248"/>
                  </a:lnTo>
                  <a:lnTo>
                    <a:pt x="1517700" y="1695597"/>
                  </a:lnTo>
                  <a:lnTo>
                    <a:pt x="1558024" y="1678552"/>
                  </a:lnTo>
                  <a:lnTo>
                    <a:pt x="1594850" y="1655693"/>
                  </a:lnTo>
                  <a:lnTo>
                    <a:pt x="1627600" y="1627600"/>
                  </a:lnTo>
                  <a:lnTo>
                    <a:pt x="1655693" y="1594850"/>
                  </a:lnTo>
                  <a:lnTo>
                    <a:pt x="1678552" y="1558024"/>
                  </a:lnTo>
                  <a:lnTo>
                    <a:pt x="1695597" y="1517700"/>
                  </a:lnTo>
                  <a:lnTo>
                    <a:pt x="1706248" y="1474458"/>
                  </a:lnTo>
                  <a:lnTo>
                    <a:pt x="1709928" y="1428877"/>
                  </a:lnTo>
                  <a:lnTo>
                    <a:pt x="1709928" y="281050"/>
                  </a:lnTo>
                  <a:lnTo>
                    <a:pt x="1706248" y="235469"/>
                  </a:lnTo>
                  <a:lnTo>
                    <a:pt x="1695597" y="192227"/>
                  </a:lnTo>
                  <a:lnTo>
                    <a:pt x="1678552" y="151903"/>
                  </a:lnTo>
                  <a:lnTo>
                    <a:pt x="1655693" y="115077"/>
                  </a:lnTo>
                  <a:lnTo>
                    <a:pt x="1627600" y="82327"/>
                  </a:lnTo>
                  <a:lnTo>
                    <a:pt x="1594850" y="54234"/>
                  </a:lnTo>
                  <a:lnTo>
                    <a:pt x="1558024" y="31375"/>
                  </a:lnTo>
                  <a:lnTo>
                    <a:pt x="1517700" y="14330"/>
                  </a:lnTo>
                  <a:lnTo>
                    <a:pt x="1474458" y="3679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602992" y="1527048"/>
              <a:ext cx="1457325" cy="586740"/>
            </a:xfrm>
            <a:custGeom>
              <a:avLst/>
              <a:gdLst/>
              <a:ahLst/>
              <a:cxnLst/>
              <a:rect l="l" t="t" r="r" b="b"/>
              <a:pathLst>
                <a:path w="1457325" h="586739">
                  <a:moveTo>
                    <a:pt x="1281430" y="0"/>
                  </a:moveTo>
                  <a:lnTo>
                    <a:pt x="175513" y="0"/>
                  </a:lnTo>
                  <a:lnTo>
                    <a:pt x="128866" y="6271"/>
                  </a:lnTo>
                  <a:lnTo>
                    <a:pt x="86943" y="23970"/>
                  </a:lnTo>
                  <a:lnTo>
                    <a:pt x="51419" y="51419"/>
                  </a:lnTo>
                  <a:lnTo>
                    <a:pt x="23970" y="86943"/>
                  </a:lnTo>
                  <a:lnTo>
                    <a:pt x="6271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71" y="457873"/>
                  </a:lnTo>
                  <a:lnTo>
                    <a:pt x="23970" y="499796"/>
                  </a:lnTo>
                  <a:lnTo>
                    <a:pt x="51419" y="535320"/>
                  </a:lnTo>
                  <a:lnTo>
                    <a:pt x="86943" y="562769"/>
                  </a:lnTo>
                  <a:lnTo>
                    <a:pt x="128866" y="580468"/>
                  </a:lnTo>
                  <a:lnTo>
                    <a:pt x="175513" y="586739"/>
                  </a:lnTo>
                  <a:lnTo>
                    <a:pt x="1281430" y="586739"/>
                  </a:lnTo>
                  <a:lnTo>
                    <a:pt x="1328077" y="580468"/>
                  </a:lnTo>
                  <a:lnTo>
                    <a:pt x="1370000" y="562769"/>
                  </a:lnTo>
                  <a:lnTo>
                    <a:pt x="1405524" y="535320"/>
                  </a:lnTo>
                  <a:lnTo>
                    <a:pt x="1432973" y="499796"/>
                  </a:lnTo>
                  <a:lnTo>
                    <a:pt x="1450672" y="457873"/>
                  </a:lnTo>
                  <a:lnTo>
                    <a:pt x="1456944" y="411225"/>
                  </a:lnTo>
                  <a:lnTo>
                    <a:pt x="1456944" y="175513"/>
                  </a:lnTo>
                  <a:lnTo>
                    <a:pt x="1450672" y="128866"/>
                  </a:lnTo>
                  <a:lnTo>
                    <a:pt x="1432973" y="86943"/>
                  </a:lnTo>
                  <a:lnTo>
                    <a:pt x="1405524" y="51419"/>
                  </a:lnTo>
                  <a:lnTo>
                    <a:pt x="1370000" y="23970"/>
                  </a:lnTo>
                  <a:lnTo>
                    <a:pt x="1328077" y="6271"/>
                  </a:lnTo>
                  <a:lnTo>
                    <a:pt x="128143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4343400" y="1402080"/>
            <a:ext cx="1710055" cy="1710055"/>
            <a:chOff x="4343400" y="1402080"/>
            <a:chExt cx="1710055" cy="1710055"/>
          </a:xfrm>
        </p:grpSpPr>
        <p:sp>
          <p:nvSpPr>
            <p:cNvPr id="12" name="object 12"/>
            <p:cNvSpPr/>
            <p:nvPr/>
          </p:nvSpPr>
          <p:spPr>
            <a:xfrm>
              <a:off x="4343400" y="1402080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4" h="1710055">
                  <a:moveTo>
                    <a:pt x="1428877" y="0"/>
                  </a:moveTo>
                  <a:lnTo>
                    <a:pt x="281050" y="0"/>
                  </a:lnTo>
                  <a:lnTo>
                    <a:pt x="235469" y="3679"/>
                  </a:lnTo>
                  <a:lnTo>
                    <a:pt x="192227" y="14330"/>
                  </a:lnTo>
                  <a:lnTo>
                    <a:pt x="151903" y="31375"/>
                  </a:lnTo>
                  <a:lnTo>
                    <a:pt x="115077" y="54234"/>
                  </a:lnTo>
                  <a:lnTo>
                    <a:pt x="82327" y="82327"/>
                  </a:lnTo>
                  <a:lnTo>
                    <a:pt x="54234" y="115077"/>
                  </a:lnTo>
                  <a:lnTo>
                    <a:pt x="31375" y="151903"/>
                  </a:lnTo>
                  <a:lnTo>
                    <a:pt x="14330" y="192227"/>
                  </a:lnTo>
                  <a:lnTo>
                    <a:pt x="3679" y="235469"/>
                  </a:lnTo>
                  <a:lnTo>
                    <a:pt x="0" y="281050"/>
                  </a:lnTo>
                  <a:lnTo>
                    <a:pt x="0" y="1428877"/>
                  </a:lnTo>
                  <a:lnTo>
                    <a:pt x="3679" y="1474458"/>
                  </a:lnTo>
                  <a:lnTo>
                    <a:pt x="14330" y="1517700"/>
                  </a:lnTo>
                  <a:lnTo>
                    <a:pt x="31375" y="1558024"/>
                  </a:lnTo>
                  <a:lnTo>
                    <a:pt x="54234" y="1594850"/>
                  </a:lnTo>
                  <a:lnTo>
                    <a:pt x="82327" y="1627600"/>
                  </a:lnTo>
                  <a:lnTo>
                    <a:pt x="115077" y="1655693"/>
                  </a:lnTo>
                  <a:lnTo>
                    <a:pt x="151903" y="1678552"/>
                  </a:lnTo>
                  <a:lnTo>
                    <a:pt x="192227" y="1695597"/>
                  </a:lnTo>
                  <a:lnTo>
                    <a:pt x="235469" y="1706248"/>
                  </a:lnTo>
                  <a:lnTo>
                    <a:pt x="281050" y="1709928"/>
                  </a:lnTo>
                  <a:lnTo>
                    <a:pt x="1428877" y="1709928"/>
                  </a:lnTo>
                  <a:lnTo>
                    <a:pt x="1474458" y="1706248"/>
                  </a:lnTo>
                  <a:lnTo>
                    <a:pt x="1517700" y="1695597"/>
                  </a:lnTo>
                  <a:lnTo>
                    <a:pt x="1558024" y="1678552"/>
                  </a:lnTo>
                  <a:lnTo>
                    <a:pt x="1594850" y="1655693"/>
                  </a:lnTo>
                  <a:lnTo>
                    <a:pt x="1627600" y="1627600"/>
                  </a:lnTo>
                  <a:lnTo>
                    <a:pt x="1655693" y="1594850"/>
                  </a:lnTo>
                  <a:lnTo>
                    <a:pt x="1678552" y="1558024"/>
                  </a:lnTo>
                  <a:lnTo>
                    <a:pt x="1695597" y="1517700"/>
                  </a:lnTo>
                  <a:lnTo>
                    <a:pt x="1706248" y="1474458"/>
                  </a:lnTo>
                  <a:lnTo>
                    <a:pt x="1709927" y="1428877"/>
                  </a:lnTo>
                  <a:lnTo>
                    <a:pt x="1709927" y="281050"/>
                  </a:lnTo>
                  <a:lnTo>
                    <a:pt x="1706248" y="235469"/>
                  </a:lnTo>
                  <a:lnTo>
                    <a:pt x="1695597" y="192227"/>
                  </a:lnTo>
                  <a:lnTo>
                    <a:pt x="1678552" y="151903"/>
                  </a:lnTo>
                  <a:lnTo>
                    <a:pt x="1655693" y="115077"/>
                  </a:lnTo>
                  <a:lnTo>
                    <a:pt x="1627600" y="82327"/>
                  </a:lnTo>
                  <a:lnTo>
                    <a:pt x="1594850" y="54234"/>
                  </a:lnTo>
                  <a:lnTo>
                    <a:pt x="1558024" y="31375"/>
                  </a:lnTo>
                  <a:lnTo>
                    <a:pt x="1517700" y="14330"/>
                  </a:lnTo>
                  <a:lnTo>
                    <a:pt x="1474458" y="3679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431792" y="1527048"/>
              <a:ext cx="1457325" cy="586740"/>
            </a:xfrm>
            <a:custGeom>
              <a:avLst/>
              <a:gdLst/>
              <a:ahLst/>
              <a:cxnLst/>
              <a:rect l="l" t="t" r="r" b="b"/>
              <a:pathLst>
                <a:path w="1457325" h="586739">
                  <a:moveTo>
                    <a:pt x="1281430" y="0"/>
                  </a:moveTo>
                  <a:lnTo>
                    <a:pt x="175513" y="0"/>
                  </a:lnTo>
                  <a:lnTo>
                    <a:pt x="128866" y="6271"/>
                  </a:lnTo>
                  <a:lnTo>
                    <a:pt x="86943" y="23970"/>
                  </a:lnTo>
                  <a:lnTo>
                    <a:pt x="51419" y="51419"/>
                  </a:lnTo>
                  <a:lnTo>
                    <a:pt x="23970" y="86943"/>
                  </a:lnTo>
                  <a:lnTo>
                    <a:pt x="6271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71" y="457873"/>
                  </a:lnTo>
                  <a:lnTo>
                    <a:pt x="23970" y="499796"/>
                  </a:lnTo>
                  <a:lnTo>
                    <a:pt x="51419" y="535320"/>
                  </a:lnTo>
                  <a:lnTo>
                    <a:pt x="86943" y="562769"/>
                  </a:lnTo>
                  <a:lnTo>
                    <a:pt x="128866" y="580468"/>
                  </a:lnTo>
                  <a:lnTo>
                    <a:pt x="175513" y="586739"/>
                  </a:lnTo>
                  <a:lnTo>
                    <a:pt x="1281430" y="586739"/>
                  </a:lnTo>
                  <a:lnTo>
                    <a:pt x="1328077" y="580468"/>
                  </a:lnTo>
                  <a:lnTo>
                    <a:pt x="1370000" y="562769"/>
                  </a:lnTo>
                  <a:lnTo>
                    <a:pt x="1405524" y="535320"/>
                  </a:lnTo>
                  <a:lnTo>
                    <a:pt x="1432973" y="499796"/>
                  </a:lnTo>
                  <a:lnTo>
                    <a:pt x="1450672" y="457873"/>
                  </a:lnTo>
                  <a:lnTo>
                    <a:pt x="1456944" y="411225"/>
                  </a:lnTo>
                  <a:lnTo>
                    <a:pt x="1456944" y="175513"/>
                  </a:lnTo>
                  <a:lnTo>
                    <a:pt x="1450672" y="128866"/>
                  </a:lnTo>
                  <a:lnTo>
                    <a:pt x="1432973" y="86943"/>
                  </a:lnTo>
                  <a:lnTo>
                    <a:pt x="1405524" y="51419"/>
                  </a:lnTo>
                  <a:lnTo>
                    <a:pt x="1370000" y="23970"/>
                  </a:lnTo>
                  <a:lnTo>
                    <a:pt x="1328077" y="6271"/>
                  </a:lnTo>
                  <a:lnTo>
                    <a:pt x="128143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739640" y="2817876"/>
              <a:ext cx="841375" cy="180340"/>
            </a:xfrm>
            <a:custGeom>
              <a:avLst/>
              <a:gdLst/>
              <a:ahLst/>
              <a:cxnLst/>
              <a:rect l="l" t="t" r="r" b="b"/>
              <a:pathLst>
                <a:path w="841375" h="180339">
                  <a:moveTo>
                    <a:pt x="751332" y="0"/>
                  </a:moveTo>
                  <a:lnTo>
                    <a:pt x="89915" y="0"/>
                  </a:lnTo>
                  <a:lnTo>
                    <a:pt x="54917" y="7066"/>
                  </a:lnTo>
                  <a:lnTo>
                    <a:pt x="26336" y="26336"/>
                  </a:lnTo>
                  <a:lnTo>
                    <a:pt x="7066" y="54917"/>
                  </a:lnTo>
                  <a:lnTo>
                    <a:pt x="0" y="89915"/>
                  </a:lnTo>
                  <a:lnTo>
                    <a:pt x="7066" y="124914"/>
                  </a:lnTo>
                  <a:lnTo>
                    <a:pt x="26336" y="153495"/>
                  </a:lnTo>
                  <a:lnTo>
                    <a:pt x="54917" y="172765"/>
                  </a:lnTo>
                  <a:lnTo>
                    <a:pt x="89915" y="179832"/>
                  </a:lnTo>
                  <a:lnTo>
                    <a:pt x="751332" y="179832"/>
                  </a:lnTo>
                  <a:lnTo>
                    <a:pt x="786330" y="172765"/>
                  </a:lnTo>
                  <a:lnTo>
                    <a:pt x="814911" y="153495"/>
                  </a:lnTo>
                  <a:lnTo>
                    <a:pt x="834181" y="124914"/>
                  </a:lnTo>
                  <a:lnTo>
                    <a:pt x="841248" y="89915"/>
                  </a:lnTo>
                  <a:lnTo>
                    <a:pt x="834181" y="54917"/>
                  </a:lnTo>
                  <a:lnTo>
                    <a:pt x="814911" y="26336"/>
                  </a:lnTo>
                  <a:lnTo>
                    <a:pt x="786330" y="7066"/>
                  </a:lnTo>
                  <a:lnTo>
                    <a:pt x="751332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201155" y="1402080"/>
            <a:ext cx="1710055" cy="1710055"/>
            <a:chOff x="6201155" y="1402080"/>
            <a:chExt cx="1710055" cy="1710055"/>
          </a:xfrm>
        </p:grpSpPr>
        <p:sp>
          <p:nvSpPr>
            <p:cNvPr id="16" name="object 16"/>
            <p:cNvSpPr/>
            <p:nvPr/>
          </p:nvSpPr>
          <p:spPr>
            <a:xfrm>
              <a:off x="6201155" y="1402080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4" h="1710055">
                  <a:moveTo>
                    <a:pt x="1428877" y="0"/>
                  </a:moveTo>
                  <a:lnTo>
                    <a:pt x="281051" y="0"/>
                  </a:lnTo>
                  <a:lnTo>
                    <a:pt x="235469" y="3679"/>
                  </a:lnTo>
                  <a:lnTo>
                    <a:pt x="192227" y="14330"/>
                  </a:lnTo>
                  <a:lnTo>
                    <a:pt x="151903" y="31375"/>
                  </a:lnTo>
                  <a:lnTo>
                    <a:pt x="115077" y="54234"/>
                  </a:lnTo>
                  <a:lnTo>
                    <a:pt x="82327" y="82327"/>
                  </a:lnTo>
                  <a:lnTo>
                    <a:pt x="54234" y="115077"/>
                  </a:lnTo>
                  <a:lnTo>
                    <a:pt x="31375" y="151903"/>
                  </a:lnTo>
                  <a:lnTo>
                    <a:pt x="14330" y="192227"/>
                  </a:lnTo>
                  <a:lnTo>
                    <a:pt x="3679" y="235469"/>
                  </a:lnTo>
                  <a:lnTo>
                    <a:pt x="0" y="281050"/>
                  </a:lnTo>
                  <a:lnTo>
                    <a:pt x="0" y="1428877"/>
                  </a:lnTo>
                  <a:lnTo>
                    <a:pt x="3679" y="1474458"/>
                  </a:lnTo>
                  <a:lnTo>
                    <a:pt x="14330" y="1517700"/>
                  </a:lnTo>
                  <a:lnTo>
                    <a:pt x="31375" y="1558024"/>
                  </a:lnTo>
                  <a:lnTo>
                    <a:pt x="54234" y="1594850"/>
                  </a:lnTo>
                  <a:lnTo>
                    <a:pt x="82327" y="1627600"/>
                  </a:lnTo>
                  <a:lnTo>
                    <a:pt x="115077" y="1655693"/>
                  </a:lnTo>
                  <a:lnTo>
                    <a:pt x="151903" y="1678552"/>
                  </a:lnTo>
                  <a:lnTo>
                    <a:pt x="192227" y="1695597"/>
                  </a:lnTo>
                  <a:lnTo>
                    <a:pt x="235469" y="1706248"/>
                  </a:lnTo>
                  <a:lnTo>
                    <a:pt x="281051" y="1709928"/>
                  </a:lnTo>
                  <a:lnTo>
                    <a:pt x="1428877" y="1709928"/>
                  </a:lnTo>
                  <a:lnTo>
                    <a:pt x="1474458" y="1706248"/>
                  </a:lnTo>
                  <a:lnTo>
                    <a:pt x="1517700" y="1695597"/>
                  </a:lnTo>
                  <a:lnTo>
                    <a:pt x="1558024" y="1678552"/>
                  </a:lnTo>
                  <a:lnTo>
                    <a:pt x="1594850" y="1655693"/>
                  </a:lnTo>
                  <a:lnTo>
                    <a:pt x="1627600" y="1627600"/>
                  </a:lnTo>
                  <a:lnTo>
                    <a:pt x="1655693" y="1594850"/>
                  </a:lnTo>
                  <a:lnTo>
                    <a:pt x="1678552" y="1558024"/>
                  </a:lnTo>
                  <a:lnTo>
                    <a:pt x="1695597" y="1517700"/>
                  </a:lnTo>
                  <a:lnTo>
                    <a:pt x="1706248" y="1474458"/>
                  </a:lnTo>
                  <a:lnTo>
                    <a:pt x="1709927" y="1428877"/>
                  </a:lnTo>
                  <a:lnTo>
                    <a:pt x="1709927" y="281050"/>
                  </a:lnTo>
                  <a:lnTo>
                    <a:pt x="1706248" y="235469"/>
                  </a:lnTo>
                  <a:lnTo>
                    <a:pt x="1695597" y="192227"/>
                  </a:lnTo>
                  <a:lnTo>
                    <a:pt x="1678552" y="151903"/>
                  </a:lnTo>
                  <a:lnTo>
                    <a:pt x="1655693" y="115077"/>
                  </a:lnTo>
                  <a:lnTo>
                    <a:pt x="1627600" y="82327"/>
                  </a:lnTo>
                  <a:lnTo>
                    <a:pt x="1594850" y="54234"/>
                  </a:lnTo>
                  <a:lnTo>
                    <a:pt x="1558024" y="31375"/>
                  </a:lnTo>
                  <a:lnTo>
                    <a:pt x="1517700" y="14330"/>
                  </a:lnTo>
                  <a:lnTo>
                    <a:pt x="1474458" y="3679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324599" y="1527048"/>
              <a:ext cx="1457325" cy="586740"/>
            </a:xfrm>
            <a:custGeom>
              <a:avLst/>
              <a:gdLst/>
              <a:ahLst/>
              <a:cxnLst/>
              <a:rect l="l" t="t" r="r" b="b"/>
              <a:pathLst>
                <a:path w="1457325" h="586739">
                  <a:moveTo>
                    <a:pt x="1281429" y="0"/>
                  </a:moveTo>
                  <a:lnTo>
                    <a:pt x="175513" y="0"/>
                  </a:lnTo>
                  <a:lnTo>
                    <a:pt x="128866" y="6271"/>
                  </a:lnTo>
                  <a:lnTo>
                    <a:pt x="86943" y="23970"/>
                  </a:lnTo>
                  <a:lnTo>
                    <a:pt x="51419" y="51419"/>
                  </a:lnTo>
                  <a:lnTo>
                    <a:pt x="23970" y="86943"/>
                  </a:lnTo>
                  <a:lnTo>
                    <a:pt x="6271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71" y="457873"/>
                  </a:lnTo>
                  <a:lnTo>
                    <a:pt x="23970" y="499796"/>
                  </a:lnTo>
                  <a:lnTo>
                    <a:pt x="51419" y="535320"/>
                  </a:lnTo>
                  <a:lnTo>
                    <a:pt x="86943" y="562769"/>
                  </a:lnTo>
                  <a:lnTo>
                    <a:pt x="128866" y="580468"/>
                  </a:lnTo>
                  <a:lnTo>
                    <a:pt x="175513" y="586739"/>
                  </a:lnTo>
                  <a:lnTo>
                    <a:pt x="1281429" y="586739"/>
                  </a:lnTo>
                  <a:lnTo>
                    <a:pt x="1328077" y="580468"/>
                  </a:lnTo>
                  <a:lnTo>
                    <a:pt x="1370000" y="562769"/>
                  </a:lnTo>
                  <a:lnTo>
                    <a:pt x="1405524" y="535320"/>
                  </a:lnTo>
                  <a:lnTo>
                    <a:pt x="1432973" y="499796"/>
                  </a:lnTo>
                  <a:lnTo>
                    <a:pt x="1450672" y="457873"/>
                  </a:lnTo>
                  <a:lnTo>
                    <a:pt x="1456944" y="411225"/>
                  </a:lnTo>
                  <a:lnTo>
                    <a:pt x="1456944" y="175513"/>
                  </a:lnTo>
                  <a:lnTo>
                    <a:pt x="1450672" y="128866"/>
                  </a:lnTo>
                  <a:lnTo>
                    <a:pt x="1432973" y="86943"/>
                  </a:lnTo>
                  <a:lnTo>
                    <a:pt x="1405524" y="51419"/>
                  </a:lnTo>
                  <a:lnTo>
                    <a:pt x="1370000" y="23970"/>
                  </a:lnTo>
                  <a:lnTo>
                    <a:pt x="1328077" y="6271"/>
                  </a:lnTo>
                  <a:lnTo>
                    <a:pt x="128142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8060435" y="1402080"/>
            <a:ext cx="1710055" cy="1710055"/>
            <a:chOff x="8060435" y="1402080"/>
            <a:chExt cx="1710055" cy="1710055"/>
          </a:xfrm>
        </p:grpSpPr>
        <p:sp>
          <p:nvSpPr>
            <p:cNvPr id="19" name="object 19"/>
            <p:cNvSpPr/>
            <p:nvPr/>
          </p:nvSpPr>
          <p:spPr>
            <a:xfrm>
              <a:off x="8060435" y="1402080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4" h="1710055">
                  <a:moveTo>
                    <a:pt x="1428877" y="0"/>
                  </a:moveTo>
                  <a:lnTo>
                    <a:pt x="281050" y="0"/>
                  </a:lnTo>
                  <a:lnTo>
                    <a:pt x="235469" y="3679"/>
                  </a:lnTo>
                  <a:lnTo>
                    <a:pt x="192227" y="14330"/>
                  </a:lnTo>
                  <a:lnTo>
                    <a:pt x="151903" y="31375"/>
                  </a:lnTo>
                  <a:lnTo>
                    <a:pt x="115077" y="54234"/>
                  </a:lnTo>
                  <a:lnTo>
                    <a:pt x="82327" y="82327"/>
                  </a:lnTo>
                  <a:lnTo>
                    <a:pt x="54234" y="115077"/>
                  </a:lnTo>
                  <a:lnTo>
                    <a:pt x="31375" y="151903"/>
                  </a:lnTo>
                  <a:lnTo>
                    <a:pt x="14330" y="192227"/>
                  </a:lnTo>
                  <a:lnTo>
                    <a:pt x="3679" y="235469"/>
                  </a:lnTo>
                  <a:lnTo>
                    <a:pt x="0" y="281050"/>
                  </a:lnTo>
                  <a:lnTo>
                    <a:pt x="0" y="1428877"/>
                  </a:lnTo>
                  <a:lnTo>
                    <a:pt x="3679" y="1474458"/>
                  </a:lnTo>
                  <a:lnTo>
                    <a:pt x="14330" y="1517700"/>
                  </a:lnTo>
                  <a:lnTo>
                    <a:pt x="31375" y="1558024"/>
                  </a:lnTo>
                  <a:lnTo>
                    <a:pt x="54234" y="1594850"/>
                  </a:lnTo>
                  <a:lnTo>
                    <a:pt x="82327" y="1627600"/>
                  </a:lnTo>
                  <a:lnTo>
                    <a:pt x="115077" y="1655693"/>
                  </a:lnTo>
                  <a:lnTo>
                    <a:pt x="151903" y="1678552"/>
                  </a:lnTo>
                  <a:lnTo>
                    <a:pt x="192227" y="1695597"/>
                  </a:lnTo>
                  <a:lnTo>
                    <a:pt x="235469" y="1706248"/>
                  </a:lnTo>
                  <a:lnTo>
                    <a:pt x="281050" y="1709928"/>
                  </a:lnTo>
                  <a:lnTo>
                    <a:pt x="1428877" y="1709928"/>
                  </a:lnTo>
                  <a:lnTo>
                    <a:pt x="1474458" y="1706248"/>
                  </a:lnTo>
                  <a:lnTo>
                    <a:pt x="1517700" y="1695597"/>
                  </a:lnTo>
                  <a:lnTo>
                    <a:pt x="1558024" y="1678552"/>
                  </a:lnTo>
                  <a:lnTo>
                    <a:pt x="1594850" y="1655693"/>
                  </a:lnTo>
                  <a:lnTo>
                    <a:pt x="1627600" y="1627600"/>
                  </a:lnTo>
                  <a:lnTo>
                    <a:pt x="1655693" y="1594850"/>
                  </a:lnTo>
                  <a:lnTo>
                    <a:pt x="1678552" y="1558024"/>
                  </a:lnTo>
                  <a:lnTo>
                    <a:pt x="1695597" y="1517700"/>
                  </a:lnTo>
                  <a:lnTo>
                    <a:pt x="1706248" y="1474458"/>
                  </a:lnTo>
                  <a:lnTo>
                    <a:pt x="1709928" y="1428877"/>
                  </a:lnTo>
                  <a:lnTo>
                    <a:pt x="1709928" y="281050"/>
                  </a:lnTo>
                  <a:lnTo>
                    <a:pt x="1706248" y="235469"/>
                  </a:lnTo>
                  <a:lnTo>
                    <a:pt x="1695597" y="192227"/>
                  </a:lnTo>
                  <a:lnTo>
                    <a:pt x="1678552" y="151903"/>
                  </a:lnTo>
                  <a:lnTo>
                    <a:pt x="1655693" y="115077"/>
                  </a:lnTo>
                  <a:lnTo>
                    <a:pt x="1627600" y="82327"/>
                  </a:lnTo>
                  <a:lnTo>
                    <a:pt x="1594850" y="54234"/>
                  </a:lnTo>
                  <a:lnTo>
                    <a:pt x="1558024" y="31375"/>
                  </a:lnTo>
                  <a:lnTo>
                    <a:pt x="1517700" y="14330"/>
                  </a:lnTo>
                  <a:lnTo>
                    <a:pt x="1474458" y="3679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183879" y="1527048"/>
              <a:ext cx="1457325" cy="586740"/>
            </a:xfrm>
            <a:custGeom>
              <a:avLst/>
              <a:gdLst/>
              <a:ahLst/>
              <a:cxnLst/>
              <a:rect l="l" t="t" r="r" b="b"/>
              <a:pathLst>
                <a:path w="1457325" h="586739">
                  <a:moveTo>
                    <a:pt x="1281429" y="0"/>
                  </a:moveTo>
                  <a:lnTo>
                    <a:pt x="175514" y="0"/>
                  </a:lnTo>
                  <a:lnTo>
                    <a:pt x="128866" y="6271"/>
                  </a:lnTo>
                  <a:lnTo>
                    <a:pt x="86943" y="23970"/>
                  </a:lnTo>
                  <a:lnTo>
                    <a:pt x="51419" y="51419"/>
                  </a:lnTo>
                  <a:lnTo>
                    <a:pt x="23970" y="86943"/>
                  </a:lnTo>
                  <a:lnTo>
                    <a:pt x="6271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71" y="457873"/>
                  </a:lnTo>
                  <a:lnTo>
                    <a:pt x="23970" y="499796"/>
                  </a:lnTo>
                  <a:lnTo>
                    <a:pt x="51419" y="535320"/>
                  </a:lnTo>
                  <a:lnTo>
                    <a:pt x="86943" y="562769"/>
                  </a:lnTo>
                  <a:lnTo>
                    <a:pt x="128866" y="580468"/>
                  </a:lnTo>
                  <a:lnTo>
                    <a:pt x="175514" y="586739"/>
                  </a:lnTo>
                  <a:lnTo>
                    <a:pt x="1281429" y="586739"/>
                  </a:lnTo>
                  <a:lnTo>
                    <a:pt x="1328077" y="580468"/>
                  </a:lnTo>
                  <a:lnTo>
                    <a:pt x="1370000" y="562769"/>
                  </a:lnTo>
                  <a:lnTo>
                    <a:pt x="1405524" y="535320"/>
                  </a:lnTo>
                  <a:lnTo>
                    <a:pt x="1432973" y="499796"/>
                  </a:lnTo>
                  <a:lnTo>
                    <a:pt x="1450672" y="457873"/>
                  </a:lnTo>
                  <a:lnTo>
                    <a:pt x="1456944" y="411225"/>
                  </a:lnTo>
                  <a:lnTo>
                    <a:pt x="1456944" y="175513"/>
                  </a:lnTo>
                  <a:lnTo>
                    <a:pt x="1450672" y="128866"/>
                  </a:lnTo>
                  <a:lnTo>
                    <a:pt x="1432973" y="86943"/>
                  </a:lnTo>
                  <a:lnTo>
                    <a:pt x="1405524" y="51419"/>
                  </a:lnTo>
                  <a:lnTo>
                    <a:pt x="1370000" y="23970"/>
                  </a:lnTo>
                  <a:lnTo>
                    <a:pt x="1328077" y="6271"/>
                  </a:lnTo>
                  <a:lnTo>
                    <a:pt x="128142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626363" y="3265932"/>
            <a:ext cx="1710055" cy="1710055"/>
            <a:chOff x="626363" y="3265932"/>
            <a:chExt cx="1710055" cy="1710055"/>
          </a:xfrm>
        </p:grpSpPr>
        <p:sp>
          <p:nvSpPr>
            <p:cNvPr id="22" name="object 22"/>
            <p:cNvSpPr/>
            <p:nvPr/>
          </p:nvSpPr>
          <p:spPr>
            <a:xfrm>
              <a:off x="626363" y="3265932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5" h="1710054">
                  <a:moveTo>
                    <a:pt x="1428877" y="0"/>
                  </a:moveTo>
                  <a:lnTo>
                    <a:pt x="281025" y="0"/>
                  </a:lnTo>
                  <a:lnTo>
                    <a:pt x="235441" y="3679"/>
                  </a:lnTo>
                  <a:lnTo>
                    <a:pt x="192199" y="14330"/>
                  </a:lnTo>
                  <a:lnTo>
                    <a:pt x="151877" y="31375"/>
                  </a:lnTo>
                  <a:lnTo>
                    <a:pt x="115055" y="54234"/>
                  </a:lnTo>
                  <a:lnTo>
                    <a:pt x="82310" y="82327"/>
                  </a:lnTo>
                  <a:lnTo>
                    <a:pt x="54221" y="115077"/>
                  </a:lnTo>
                  <a:lnTo>
                    <a:pt x="31367" y="151903"/>
                  </a:lnTo>
                  <a:lnTo>
                    <a:pt x="14326" y="192227"/>
                  </a:lnTo>
                  <a:lnTo>
                    <a:pt x="3678" y="235469"/>
                  </a:lnTo>
                  <a:lnTo>
                    <a:pt x="0" y="281050"/>
                  </a:lnTo>
                  <a:lnTo>
                    <a:pt x="0" y="1428876"/>
                  </a:lnTo>
                  <a:lnTo>
                    <a:pt x="3678" y="1474458"/>
                  </a:lnTo>
                  <a:lnTo>
                    <a:pt x="14326" y="1517700"/>
                  </a:lnTo>
                  <a:lnTo>
                    <a:pt x="31367" y="1558024"/>
                  </a:lnTo>
                  <a:lnTo>
                    <a:pt x="54221" y="1594850"/>
                  </a:lnTo>
                  <a:lnTo>
                    <a:pt x="82310" y="1627600"/>
                  </a:lnTo>
                  <a:lnTo>
                    <a:pt x="115055" y="1655693"/>
                  </a:lnTo>
                  <a:lnTo>
                    <a:pt x="151877" y="1678552"/>
                  </a:lnTo>
                  <a:lnTo>
                    <a:pt x="192199" y="1695597"/>
                  </a:lnTo>
                  <a:lnTo>
                    <a:pt x="235441" y="1706248"/>
                  </a:lnTo>
                  <a:lnTo>
                    <a:pt x="281025" y="1709927"/>
                  </a:lnTo>
                  <a:lnTo>
                    <a:pt x="1428877" y="1709927"/>
                  </a:lnTo>
                  <a:lnTo>
                    <a:pt x="1474458" y="1706248"/>
                  </a:lnTo>
                  <a:lnTo>
                    <a:pt x="1517700" y="1695597"/>
                  </a:lnTo>
                  <a:lnTo>
                    <a:pt x="1558024" y="1678552"/>
                  </a:lnTo>
                  <a:lnTo>
                    <a:pt x="1594850" y="1655693"/>
                  </a:lnTo>
                  <a:lnTo>
                    <a:pt x="1627600" y="1627600"/>
                  </a:lnTo>
                  <a:lnTo>
                    <a:pt x="1655693" y="1594850"/>
                  </a:lnTo>
                  <a:lnTo>
                    <a:pt x="1678552" y="1558024"/>
                  </a:lnTo>
                  <a:lnTo>
                    <a:pt x="1695597" y="1517700"/>
                  </a:lnTo>
                  <a:lnTo>
                    <a:pt x="1706248" y="1474458"/>
                  </a:lnTo>
                  <a:lnTo>
                    <a:pt x="1709928" y="1428876"/>
                  </a:lnTo>
                  <a:lnTo>
                    <a:pt x="1709928" y="281050"/>
                  </a:lnTo>
                  <a:lnTo>
                    <a:pt x="1706248" y="235469"/>
                  </a:lnTo>
                  <a:lnTo>
                    <a:pt x="1695597" y="192227"/>
                  </a:lnTo>
                  <a:lnTo>
                    <a:pt x="1678552" y="151903"/>
                  </a:lnTo>
                  <a:lnTo>
                    <a:pt x="1655693" y="115077"/>
                  </a:lnTo>
                  <a:lnTo>
                    <a:pt x="1627600" y="82327"/>
                  </a:lnTo>
                  <a:lnTo>
                    <a:pt x="1594850" y="54234"/>
                  </a:lnTo>
                  <a:lnTo>
                    <a:pt x="1558024" y="31375"/>
                  </a:lnTo>
                  <a:lnTo>
                    <a:pt x="1517700" y="14330"/>
                  </a:lnTo>
                  <a:lnTo>
                    <a:pt x="1474458" y="3679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45235" y="3390900"/>
              <a:ext cx="1457325" cy="586740"/>
            </a:xfrm>
            <a:custGeom>
              <a:avLst/>
              <a:gdLst/>
              <a:ahLst/>
              <a:cxnLst/>
              <a:rect l="l" t="t" r="r" b="b"/>
              <a:pathLst>
                <a:path w="1457325" h="586739">
                  <a:moveTo>
                    <a:pt x="1281430" y="0"/>
                  </a:moveTo>
                  <a:lnTo>
                    <a:pt x="175475" y="0"/>
                  </a:lnTo>
                  <a:lnTo>
                    <a:pt x="128827" y="6271"/>
                  </a:lnTo>
                  <a:lnTo>
                    <a:pt x="86909" y="23970"/>
                  </a:lnTo>
                  <a:lnTo>
                    <a:pt x="51395" y="51419"/>
                  </a:lnTo>
                  <a:lnTo>
                    <a:pt x="23957" y="86943"/>
                  </a:lnTo>
                  <a:lnTo>
                    <a:pt x="6268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68" y="457873"/>
                  </a:lnTo>
                  <a:lnTo>
                    <a:pt x="23957" y="499796"/>
                  </a:lnTo>
                  <a:lnTo>
                    <a:pt x="51395" y="535320"/>
                  </a:lnTo>
                  <a:lnTo>
                    <a:pt x="86909" y="562769"/>
                  </a:lnTo>
                  <a:lnTo>
                    <a:pt x="128827" y="580468"/>
                  </a:lnTo>
                  <a:lnTo>
                    <a:pt x="175475" y="586739"/>
                  </a:lnTo>
                  <a:lnTo>
                    <a:pt x="1281430" y="586739"/>
                  </a:lnTo>
                  <a:lnTo>
                    <a:pt x="1328077" y="580468"/>
                  </a:lnTo>
                  <a:lnTo>
                    <a:pt x="1370000" y="562769"/>
                  </a:lnTo>
                  <a:lnTo>
                    <a:pt x="1405524" y="535320"/>
                  </a:lnTo>
                  <a:lnTo>
                    <a:pt x="1432973" y="499796"/>
                  </a:lnTo>
                  <a:lnTo>
                    <a:pt x="1450672" y="457873"/>
                  </a:lnTo>
                  <a:lnTo>
                    <a:pt x="1456944" y="411225"/>
                  </a:lnTo>
                  <a:lnTo>
                    <a:pt x="1456944" y="175513"/>
                  </a:lnTo>
                  <a:lnTo>
                    <a:pt x="1450672" y="128866"/>
                  </a:lnTo>
                  <a:lnTo>
                    <a:pt x="1432973" y="86943"/>
                  </a:lnTo>
                  <a:lnTo>
                    <a:pt x="1405524" y="51419"/>
                  </a:lnTo>
                  <a:lnTo>
                    <a:pt x="1370000" y="23970"/>
                  </a:lnTo>
                  <a:lnTo>
                    <a:pt x="1328077" y="6271"/>
                  </a:lnTo>
                  <a:lnTo>
                    <a:pt x="128143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2485644" y="3265932"/>
            <a:ext cx="1710055" cy="1710055"/>
            <a:chOff x="2485644" y="3265932"/>
            <a:chExt cx="1710055" cy="1710055"/>
          </a:xfrm>
        </p:grpSpPr>
        <p:sp>
          <p:nvSpPr>
            <p:cNvPr id="25" name="object 25"/>
            <p:cNvSpPr/>
            <p:nvPr/>
          </p:nvSpPr>
          <p:spPr>
            <a:xfrm>
              <a:off x="2485644" y="3265932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4" h="1710054">
                  <a:moveTo>
                    <a:pt x="1428877" y="0"/>
                  </a:moveTo>
                  <a:lnTo>
                    <a:pt x="281050" y="0"/>
                  </a:lnTo>
                  <a:lnTo>
                    <a:pt x="235469" y="3679"/>
                  </a:lnTo>
                  <a:lnTo>
                    <a:pt x="192227" y="14330"/>
                  </a:lnTo>
                  <a:lnTo>
                    <a:pt x="151903" y="31375"/>
                  </a:lnTo>
                  <a:lnTo>
                    <a:pt x="115077" y="54234"/>
                  </a:lnTo>
                  <a:lnTo>
                    <a:pt x="82327" y="82327"/>
                  </a:lnTo>
                  <a:lnTo>
                    <a:pt x="54234" y="115077"/>
                  </a:lnTo>
                  <a:lnTo>
                    <a:pt x="31375" y="151903"/>
                  </a:lnTo>
                  <a:lnTo>
                    <a:pt x="14330" y="192227"/>
                  </a:lnTo>
                  <a:lnTo>
                    <a:pt x="3679" y="235469"/>
                  </a:lnTo>
                  <a:lnTo>
                    <a:pt x="0" y="281050"/>
                  </a:lnTo>
                  <a:lnTo>
                    <a:pt x="0" y="1428876"/>
                  </a:lnTo>
                  <a:lnTo>
                    <a:pt x="3679" y="1474458"/>
                  </a:lnTo>
                  <a:lnTo>
                    <a:pt x="14330" y="1517700"/>
                  </a:lnTo>
                  <a:lnTo>
                    <a:pt x="31375" y="1558024"/>
                  </a:lnTo>
                  <a:lnTo>
                    <a:pt x="54234" y="1594850"/>
                  </a:lnTo>
                  <a:lnTo>
                    <a:pt x="82327" y="1627600"/>
                  </a:lnTo>
                  <a:lnTo>
                    <a:pt x="115077" y="1655693"/>
                  </a:lnTo>
                  <a:lnTo>
                    <a:pt x="151903" y="1678552"/>
                  </a:lnTo>
                  <a:lnTo>
                    <a:pt x="192227" y="1695597"/>
                  </a:lnTo>
                  <a:lnTo>
                    <a:pt x="235469" y="1706248"/>
                  </a:lnTo>
                  <a:lnTo>
                    <a:pt x="281050" y="1709927"/>
                  </a:lnTo>
                  <a:lnTo>
                    <a:pt x="1428877" y="1709927"/>
                  </a:lnTo>
                  <a:lnTo>
                    <a:pt x="1474458" y="1706248"/>
                  </a:lnTo>
                  <a:lnTo>
                    <a:pt x="1517700" y="1695597"/>
                  </a:lnTo>
                  <a:lnTo>
                    <a:pt x="1558024" y="1678552"/>
                  </a:lnTo>
                  <a:lnTo>
                    <a:pt x="1594850" y="1655693"/>
                  </a:lnTo>
                  <a:lnTo>
                    <a:pt x="1627600" y="1627600"/>
                  </a:lnTo>
                  <a:lnTo>
                    <a:pt x="1655693" y="1594850"/>
                  </a:lnTo>
                  <a:lnTo>
                    <a:pt x="1678552" y="1558024"/>
                  </a:lnTo>
                  <a:lnTo>
                    <a:pt x="1695597" y="1517700"/>
                  </a:lnTo>
                  <a:lnTo>
                    <a:pt x="1706248" y="1474458"/>
                  </a:lnTo>
                  <a:lnTo>
                    <a:pt x="1709928" y="1428876"/>
                  </a:lnTo>
                  <a:lnTo>
                    <a:pt x="1709928" y="281050"/>
                  </a:lnTo>
                  <a:lnTo>
                    <a:pt x="1706248" y="235469"/>
                  </a:lnTo>
                  <a:lnTo>
                    <a:pt x="1695597" y="192227"/>
                  </a:lnTo>
                  <a:lnTo>
                    <a:pt x="1678552" y="151903"/>
                  </a:lnTo>
                  <a:lnTo>
                    <a:pt x="1655693" y="115077"/>
                  </a:lnTo>
                  <a:lnTo>
                    <a:pt x="1627600" y="82327"/>
                  </a:lnTo>
                  <a:lnTo>
                    <a:pt x="1594850" y="54234"/>
                  </a:lnTo>
                  <a:lnTo>
                    <a:pt x="1558024" y="31375"/>
                  </a:lnTo>
                  <a:lnTo>
                    <a:pt x="1517700" y="14330"/>
                  </a:lnTo>
                  <a:lnTo>
                    <a:pt x="1474458" y="3679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602992" y="3390900"/>
              <a:ext cx="1457325" cy="586740"/>
            </a:xfrm>
            <a:custGeom>
              <a:avLst/>
              <a:gdLst/>
              <a:ahLst/>
              <a:cxnLst/>
              <a:rect l="l" t="t" r="r" b="b"/>
              <a:pathLst>
                <a:path w="1457325" h="586739">
                  <a:moveTo>
                    <a:pt x="1281430" y="0"/>
                  </a:moveTo>
                  <a:lnTo>
                    <a:pt x="175513" y="0"/>
                  </a:lnTo>
                  <a:lnTo>
                    <a:pt x="128866" y="6271"/>
                  </a:lnTo>
                  <a:lnTo>
                    <a:pt x="86943" y="23970"/>
                  </a:lnTo>
                  <a:lnTo>
                    <a:pt x="51419" y="51419"/>
                  </a:lnTo>
                  <a:lnTo>
                    <a:pt x="23970" y="86943"/>
                  </a:lnTo>
                  <a:lnTo>
                    <a:pt x="6271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71" y="457873"/>
                  </a:lnTo>
                  <a:lnTo>
                    <a:pt x="23970" y="499796"/>
                  </a:lnTo>
                  <a:lnTo>
                    <a:pt x="51419" y="535320"/>
                  </a:lnTo>
                  <a:lnTo>
                    <a:pt x="86943" y="562769"/>
                  </a:lnTo>
                  <a:lnTo>
                    <a:pt x="128866" y="580468"/>
                  </a:lnTo>
                  <a:lnTo>
                    <a:pt x="175513" y="586739"/>
                  </a:lnTo>
                  <a:lnTo>
                    <a:pt x="1281430" y="586739"/>
                  </a:lnTo>
                  <a:lnTo>
                    <a:pt x="1328077" y="580468"/>
                  </a:lnTo>
                  <a:lnTo>
                    <a:pt x="1370000" y="562769"/>
                  </a:lnTo>
                  <a:lnTo>
                    <a:pt x="1405524" y="535320"/>
                  </a:lnTo>
                  <a:lnTo>
                    <a:pt x="1432973" y="499796"/>
                  </a:lnTo>
                  <a:lnTo>
                    <a:pt x="1450672" y="457873"/>
                  </a:lnTo>
                  <a:lnTo>
                    <a:pt x="1456944" y="411225"/>
                  </a:lnTo>
                  <a:lnTo>
                    <a:pt x="1456944" y="175513"/>
                  </a:lnTo>
                  <a:lnTo>
                    <a:pt x="1450672" y="128866"/>
                  </a:lnTo>
                  <a:lnTo>
                    <a:pt x="1432973" y="86943"/>
                  </a:lnTo>
                  <a:lnTo>
                    <a:pt x="1405524" y="51419"/>
                  </a:lnTo>
                  <a:lnTo>
                    <a:pt x="1370000" y="23970"/>
                  </a:lnTo>
                  <a:lnTo>
                    <a:pt x="1328077" y="6271"/>
                  </a:lnTo>
                  <a:lnTo>
                    <a:pt x="128143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7" name="object 27"/>
          <p:cNvGrpSpPr/>
          <p:nvPr/>
        </p:nvGrpSpPr>
        <p:grpSpPr>
          <a:xfrm>
            <a:off x="4343400" y="3265932"/>
            <a:ext cx="1710055" cy="1710055"/>
            <a:chOff x="4343400" y="3265932"/>
            <a:chExt cx="1710055" cy="1710055"/>
          </a:xfrm>
        </p:grpSpPr>
        <p:sp>
          <p:nvSpPr>
            <p:cNvPr id="28" name="object 28"/>
            <p:cNvSpPr/>
            <p:nvPr/>
          </p:nvSpPr>
          <p:spPr>
            <a:xfrm>
              <a:off x="4343400" y="3265932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4" h="1710054">
                  <a:moveTo>
                    <a:pt x="1428877" y="0"/>
                  </a:moveTo>
                  <a:lnTo>
                    <a:pt x="281050" y="0"/>
                  </a:lnTo>
                  <a:lnTo>
                    <a:pt x="235469" y="3679"/>
                  </a:lnTo>
                  <a:lnTo>
                    <a:pt x="192227" y="14330"/>
                  </a:lnTo>
                  <a:lnTo>
                    <a:pt x="151903" y="31375"/>
                  </a:lnTo>
                  <a:lnTo>
                    <a:pt x="115077" y="54234"/>
                  </a:lnTo>
                  <a:lnTo>
                    <a:pt x="82327" y="82327"/>
                  </a:lnTo>
                  <a:lnTo>
                    <a:pt x="54234" y="115077"/>
                  </a:lnTo>
                  <a:lnTo>
                    <a:pt x="31375" y="151903"/>
                  </a:lnTo>
                  <a:lnTo>
                    <a:pt x="14330" y="192227"/>
                  </a:lnTo>
                  <a:lnTo>
                    <a:pt x="3679" y="235469"/>
                  </a:lnTo>
                  <a:lnTo>
                    <a:pt x="0" y="281050"/>
                  </a:lnTo>
                  <a:lnTo>
                    <a:pt x="0" y="1428876"/>
                  </a:lnTo>
                  <a:lnTo>
                    <a:pt x="3679" y="1474458"/>
                  </a:lnTo>
                  <a:lnTo>
                    <a:pt x="14330" y="1517700"/>
                  </a:lnTo>
                  <a:lnTo>
                    <a:pt x="31375" y="1558024"/>
                  </a:lnTo>
                  <a:lnTo>
                    <a:pt x="54234" y="1594850"/>
                  </a:lnTo>
                  <a:lnTo>
                    <a:pt x="82327" y="1627600"/>
                  </a:lnTo>
                  <a:lnTo>
                    <a:pt x="115077" y="1655693"/>
                  </a:lnTo>
                  <a:lnTo>
                    <a:pt x="151903" y="1678552"/>
                  </a:lnTo>
                  <a:lnTo>
                    <a:pt x="192227" y="1695597"/>
                  </a:lnTo>
                  <a:lnTo>
                    <a:pt x="235469" y="1706248"/>
                  </a:lnTo>
                  <a:lnTo>
                    <a:pt x="281050" y="1709927"/>
                  </a:lnTo>
                  <a:lnTo>
                    <a:pt x="1428877" y="1709927"/>
                  </a:lnTo>
                  <a:lnTo>
                    <a:pt x="1474458" y="1706248"/>
                  </a:lnTo>
                  <a:lnTo>
                    <a:pt x="1517700" y="1695597"/>
                  </a:lnTo>
                  <a:lnTo>
                    <a:pt x="1558024" y="1678552"/>
                  </a:lnTo>
                  <a:lnTo>
                    <a:pt x="1594850" y="1655693"/>
                  </a:lnTo>
                  <a:lnTo>
                    <a:pt x="1627600" y="1627600"/>
                  </a:lnTo>
                  <a:lnTo>
                    <a:pt x="1655693" y="1594850"/>
                  </a:lnTo>
                  <a:lnTo>
                    <a:pt x="1678552" y="1558024"/>
                  </a:lnTo>
                  <a:lnTo>
                    <a:pt x="1695597" y="1517700"/>
                  </a:lnTo>
                  <a:lnTo>
                    <a:pt x="1706248" y="1474458"/>
                  </a:lnTo>
                  <a:lnTo>
                    <a:pt x="1709927" y="1428876"/>
                  </a:lnTo>
                  <a:lnTo>
                    <a:pt x="1709927" y="281050"/>
                  </a:lnTo>
                  <a:lnTo>
                    <a:pt x="1706248" y="235469"/>
                  </a:lnTo>
                  <a:lnTo>
                    <a:pt x="1695597" y="192227"/>
                  </a:lnTo>
                  <a:lnTo>
                    <a:pt x="1678552" y="151903"/>
                  </a:lnTo>
                  <a:lnTo>
                    <a:pt x="1655693" y="115077"/>
                  </a:lnTo>
                  <a:lnTo>
                    <a:pt x="1627600" y="82327"/>
                  </a:lnTo>
                  <a:lnTo>
                    <a:pt x="1594850" y="54234"/>
                  </a:lnTo>
                  <a:lnTo>
                    <a:pt x="1558024" y="31375"/>
                  </a:lnTo>
                  <a:lnTo>
                    <a:pt x="1517700" y="14330"/>
                  </a:lnTo>
                  <a:lnTo>
                    <a:pt x="1474458" y="3679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431792" y="3390900"/>
              <a:ext cx="1457325" cy="586740"/>
            </a:xfrm>
            <a:custGeom>
              <a:avLst/>
              <a:gdLst/>
              <a:ahLst/>
              <a:cxnLst/>
              <a:rect l="l" t="t" r="r" b="b"/>
              <a:pathLst>
                <a:path w="1457325" h="586739">
                  <a:moveTo>
                    <a:pt x="1281430" y="0"/>
                  </a:moveTo>
                  <a:lnTo>
                    <a:pt x="175513" y="0"/>
                  </a:lnTo>
                  <a:lnTo>
                    <a:pt x="128866" y="6271"/>
                  </a:lnTo>
                  <a:lnTo>
                    <a:pt x="86943" y="23970"/>
                  </a:lnTo>
                  <a:lnTo>
                    <a:pt x="51419" y="51419"/>
                  </a:lnTo>
                  <a:lnTo>
                    <a:pt x="23970" y="86943"/>
                  </a:lnTo>
                  <a:lnTo>
                    <a:pt x="6271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71" y="457873"/>
                  </a:lnTo>
                  <a:lnTo>
                    <a:pt x="23970" y="499796"/>
                  </a:lnTo>
                  <a:lnTo>
                    <a:pt x="51419" y="535320"/>
                  </a:lnTo>
                  <a:lnTo>
                    <a:pt x="86943" y="562769"/>
                  </a:lnTo>
                  <a:lnTo>
                    <a:pt x="128866" y="580468"/>
                  </a:lnTo>
                  <a:lnTo>
                    <a:pt x="175513" y="586739"/>
                  </a:lnTo>
                  <a:lnTo>
                    <a:pt x="1281430" y="586739"/>
                  </a:lnTo>
                  <a:lnTo>
                    <a:pt x="1328077" y="580468"/>
                  </a:lnTo>
                  <a:lnTo>
                    <a:pt x="1370000" y="562769"/>
                  </a:lnTo>
                  <a:lnTo>
                    <a:pt x="1405524" y="535320"/>
                  </a:lnTo>
                  <a:lnTo>
                    <a:pt x="1432973" y="499796"/>
                  </a:lnTo>
                  <a:lnTo>
                    <a:pt x="1450672" y="457873"/>
                  </a:lnTo>
                  <a:lnTo>
                    <a:pt x="1456944" y="411225"/>
                  </a:lnTo>
                  <a:lnTo>
                    <a:pt x="1456944" y="175513"/>
                  </a:lnTo>
                  <a:lnTo>
                    <a:pt x="1450672" y="128866"/>
                  </a:lnTo>
                  <a:lnTo>
                    <a:pt x="1432973" y="86943"/>
                  </a:lnTo>
                  <a:lnTo>
                    <a:pt x="1405524" y="51419"/>
                  </a:lnTo>
                  <a:lnTo>
                    <a:pt x="1370000" y="23970"/>
                  </a:lnTo>
                  <a:lnTo>
                    <a:pt x="1328077" y="6271"/>
                  </a:lnTo>
                  <a:lnTo>
                    <a:pt x="128143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0" name="object 30"/>
          <p:cNvGrpSpPr/>
          <p:nvPr/>
        </p:nvGrpSpPr>
        <p:grpSpPr>
          <a:xfrm>
            <a:off x="6201155" y="3265932"/>
            <a:ext cx="1710055" cy="1710055"/>
            <a:chOff x="6201155" y="3265932"/>
            <a:chExt cx="1710055" cy="1710055"/>
          </a:xfrm>
        </p:grpSpPr>
        <p:sp>
          <p:nvSpPr>
            <p:cNvPr id="31" name="object 31"/>
            <p:cNvSpPr/>
            <p:nvPr/>
          </p:nvSpPr>
          <p:spPr>
            <a:xfrm>
              <a:off x="6201155" y="3265932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4" h="1710054">
                  <a:moveTo>
                    <a:pt x="1428877" y="0"/>
                  </a:moveTo>
                  <a:lnTo>
                    <a:pt x="281051" y="0"/>
                  </a:lnTo>
                  <a:lnTo>
                    <a:pt x="235469" y="3679"/>
                  </a:lnTo>
                  <a:lnTo>
                    <a:pt x="192227" y="14330"/>
                  </a:lnTo>
                  <a:lnTo>
                    <a:pt x="151903" y="31375"/>
                  </a:lnTo>
                  <a:lnTo>
                    <a:pt x="115077" y="54234"/>
                  </a:lnTo>
                  <a:lnTo>
                    <a:pt x="82327" y="82327"/>
                  </a:lnTo>
                  <a:lnTo>
                    <a:pt x="54234" y="115077"/>
                  </a:lnTo>
                  <a:lnTo>
                    <a:pt x="31375" y="151903"/>
                  </a:lnTo>
                  <a:lnTo>
                    <a:pt x="14330" y="192227"/>
                  </a:lnTo>
                  <a:lnTo>
                    <a:pt x="3679" y="235469"/>
                  </a:lnTo>
                  <a:lnTo>
                    <a:pt x="0" y="281050"/>
                  </a:lnTo>
                  <a:lnTo>
                    <a:pt x="0" y="1428876"/>
                  </a:lnTo>
                  <a:lnTo>
                    <a:pt x="3679" y="1474458"/>
                  </a:lnTo>
                  <a:lnTo>
                    <a:pt x="14330" y="1517700"/>
                  </a:lnTo>
                  <a:lnTo>
                    <a:pt x="31375" y="1558024"/>
                  </a:lnTo>
                  <a:lnTo>
                    <a:pt x="54234" y="1594850"/>
                  </a:lnTo>
                  <a:lnTo>
                    <a:pt x="82327" y="1627600"/>
                  </a:lnTo>
                  <a:lnTo>
                    <a:pt x="115077" y="1655693"/>
                  </a:lnTo>
                  <a:lnTo>
                    <a:pt x="151903" y="1678552"/>
                  </a:lnTo>
                  <a:lnTo>
                    <a:pt x="192227" y="1695597"/>
                  </a:lnTo>
                  <a:lnTo>
                    <a:pt x="235469" y="1706248"/>
                  </a:lnTo>
                  <a:lnTo>
                    <a:pt x="281051" y="1709927"/>
                  </a:lnTo>
                  <a:lnTo>
                    <a:pt x="1428877" y="1709927"/>
                  </a:lnTo>
                  <a:lnTo>
                    <a:pt x="1474458" y="1706248"/>
                  </a:lnTo>
                  <a:lnTo>
                    <a:pt x="1517700" y="1695597"/>
                  </a:lnTo>
                  <a:lnTo>
                    <a:pt x="1558024" y="1678552"/>
                  </a:lnTo>
                  <a:lnTo>
                    <a:pt x="1594850" y="1655693"/>
                  </a:lnTo>
                  <a:lnTo>
                    <a:pt x="1627600" y="1627600"/>
                  </a:lnTo>
                  <a:lnTo>
                    <a:pt x="1655693" y="1594850"/>
                  </a:lnTo>
                  <a:lnTo>
                    <a:pt x="1678552" y="1558024"/>
                  </a:lnTo>
                  <a:lnTo>
                    <a:pt x="1695597" y="1517700"/>
                  </a:lnTo>
                  <a:lnTo>
                    <a:pt x="1706248" y="1474458"/>
                  </a:lnTo>
                  <a:lnTo>
                    <a:pt x="1709927" y="1428876"/>
                  </a:lnTo>
                  <a:lnTo>
                    <a:pt x="1709927" y="281050"/>
                  </a:lnTo>
                  <a:lnTo>
                    <a:pt x="1706248" y="235469"/>
                  </a:lnTo>
                  <a:lnTo>
                    <a:pt x="1695597" y="192227"/>
                  </a:lnTo>
                  <a:lnTo>
                    <a:pt x="1678552" y="151903"/>
                  </a:lnTo>
                  <a:lnTo>
                    <a:pt x="1655693" y="115077"/>
                  </a:lnTo>
                  <a:lnTo>
                    <a:pt x="1627600" y="82327"/>
                  </a:lnTo>
                  <a:lnTo>
                    <a:pt x="1594850" y="54234"/>
                  </a:lnTo>
                  <a:lnTo>
                    <a:pt x="1558024" y="31375"/>
                  </a:lnTo>
                  <a:lnTo>
                    <a:pt x="1517700" y="14330"/>
                  </a:lnTo>
                  <a:lnTo>
                    <a:pt x="1474458" y="3679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324599" y="3390900"/>
              <a:ext cx="1457325" cy="586740"/>
            </a:xfrm>
            <a:custGeom>
              <a:avLst/>
              <a:gdLst/>
              <a:ahLst/>
              <a:cxnLst/>
              <a:rect l="l" t="t" r="r" b="b"/>
              <a:pathLst>
                <a:path w="1457325" h="586739">
                  <a:moveTo>
                    <a:pt x="1281429" y="0"/>
                  </a:moveTo>
                  <a:lnTo>
                    <a:pt x="175513" y="0"/>
                  </a:lnTo>
                  <a:lnTo>
                    <a:pt x="128866" y="6271"/>
                  </a:lnTo>
                  <a:lnTo>
                    <a:pt x="86943" y="23970"/>
                  </a:lnTo>
                  <a:lnTo>
                    <a:pt x="51419" y="51419"/>
                  </a:lnTo>
                  <a:lnTo>
                    <a:pt x="23970" y="86943"/>
                  </a:lnTo>
                  <a:lnTo>
                    <a:pt x="6271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71" y="457873"/>
                  </a:lnTo>
                  <a:lnTo>
                    <a:pt x="23970" y="499796"/>
                  </a:lnTo>
                  <a:lnTo>
                    <a:pt x="51419" y="535320"/>
                  </a:lnTo>
                  <a:lnTo>
                    <a:pt x="86943" y="562769"/>
                  </a:lnTo>
                  <a:lnTo>
                    <a:pt x="128866" y="580468"/>
                  </a:lnTo>
                  <a:lnTo>
                    <a:pt x="175513" y="586739"/>
                  </a:lnTo>
                  <a:lnTo>
                    <a:pt x="1281429" y="586739"/>
                  </a:lnTo>
                  <a:lnTo>
                    <a:pt x="1328077" y="580468"/>
                  </a:lnTo>
                  <a:lnTo>
                    <a:pt x="1370000" y="562769"/>
                  </a:lnTo>
                  <a:lnTo>
                    <a:pt x="1405524" y="535320"/>
                  </a:lnTo>
                  <a:lnTo>
                    <a:pt x="1432973" y="499796"/>
                  </a:lnTo>
                  <a:lnTo>
                    <a:pt x="1450672" y="457873"/>
                  </a:lnTo>
                  <a:lnTo>
                    <a:pt x="1456944" y="411225"/>
                  </a:lnTo>
                  <a:lnTo>
                    <a:pt x="1456944" y="175513"/>
                  </a:lnTo>
                  <a:lnTo>
                    <a:pt x="1450672" y="128866"/>
                  </a:lnTo>
                  <a:lnTo>
                    <a:pt x="1432973" y="86943"/>
                  </a:lnTo>
                  <a:lnTo>
                    <a:pt x="1405524" y="51419"/>
                  </a:lnTo>
                  <a:lnTo>
                    <a:pt x="1370000" y="23970"/>
                  </a:lnTo>
                  <a:lnTo>
                    <a:pt x="1328077" y="6271"/>
                  </a:lnTo>
                  <a:lnTo>
                    <a:pt x="128142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8060435" y="3265932"/>
            <a:ext cx="1710055" cy="1710055"/>
            <a:chOff x="8060435" y="3265932"/>
            <a:chExt cx="1710055" cy="1710055"/>
          </a:xfrm>
        </p:grpSpPr>
        <p:sp>
          <p:nvSpPr>
            <p:cNvPr id="34" name="object 34"/>
            <p:cNvSpPr/>
            <p:nvPr/>
          </p:nvSpPr>
          <p:spPr>
            <a:xfrm>
              <a:off x="8060435" y="3265932"/>
              <a:ext cx="1710055" cy="1710055"/>
            </a:xfrm>
            <a:custGeom>
              <a:avLst/>
              <a:gdLst/>
              <a:ahLst/>
              <a:cxnLst/>
              <a:rect l="l" t="t" r="r" b="b"/>
              <a:pathLst>
                <a:path w="1710054" h="1710054">
                  <a:moveTo>
                    <a:pt x="1428877" y="0"/>
                  </a:moveTo>
                  <a:lnTo>
                    <a:pt x="281050" y="0"/>
                  </a:lnTo>
                  <a:lnTo>
                    <a:pt x="235469" y="3679"/>
                  </a:lnTo>
                  <a:lnTo>
                    <a:pt x="192227" y="14330"/>
                  </a:lnTo>
                  <a:lnTo>
                    <a:pt x="151903" y="31375"/>
                  </a:lnTo>
                  <a:lnTo>
                    <a:pt x="115077" y="54234"/>
                  </a:lnTo>
                  <a:lnTo>
                    <a:pt x="82327" y="82327"/>
                  </a:lnTo>
                  <a:lnTo>
                    <a:pt x="54234" y="115077"/>
                  </a:lnTo>
                  <a:lnTo>
                    <a:pt x="31375" y="151903"/>
                  </a:lnTo>
                  <a:lnTo>
                    <a:pt x="14330" y="192227"/>
                  </a:lnTo>
                  <a:lnTo>
                    <a:pt x="3679" y="235469"/>
                  </a:lnTo>
                  <a:lnTo>
                    <a:pt x="0" y="281050"/>
                  </a:lnTo>
                  <a:lnTo>
                    <a:pt x="0" y="1428876"/>
                  </a:lnTo>
                  <a:lnTo>
                    <a:pt x="3679" y="1474458"/>
                  </a:lnTo>
                  <a:lnTo>
                    <a:pt x="14330" y="1517700"/>
                  </a:lnTo>
                  <a:lnTo>
                    <a:pt x="31375" y="1558024"/>
                  </a:lnTo>
                  <a:lnTo>
                    <a:pt x="54234" y="1594850"/>
                  </a:lnTo>
                  <a:lnTo>
                    <a:pt x="82327" y="1627600"/>
                  </a:lnTo>
                  <a:lnTo>
                    <a:pt x="115077" y="1655693"/>
                  </a:lnTo>
                  <a:lnTo>
                    <a:pt x="151903" y="1678552"/>
                  </a:lnTo>
                  <a:lnTo>
                    <a:pt x="192227" y="1695597"/>
                  </a:lnTo>
                  <a:lnTo>
                    <a:pt x="235469" y="1706248"/>
                  </a:lnTo>
                  <a:lnTo>
                    <a:pt x="281050" y="1709927"/>
                  </a:lnTo>
                  <a:lnTo>
                    <a:pt x="1428877" y="1709927"/>
                  </a:lnTo>
                  <a:lnTo>
                    <a:pt x="1474458" y="1706248"/>
                  </a:lnTo>
                  <a:lnTo>
                    <a:pt x="1517700" y="1695597"/>
                  </a:lnTo>
                  <a:lnTo>
                    <a:pt x="1558024" y="1678552"/>
                  </a:lnTo>
                  <a:lnTo>
                    <a:pt x="1594850" y="1655693"/>
                  </a:lnTo>
                  <a:lnTo>
                    <a:pt x="1627600" y="1627600"/>
                  </a:lnTo>
                  <a:lnTo>
                    <a:pt x="1655693" y="1594850"/>
                  </a:lnTo>
                  <a:lnTo>
                    <a:pt x="1678552" y="1558024"/>
                  </a:lnTo>
                  <a:lnTo>
                    <a:pt x="1695597" y="1517700"/>
                  </a:lnTo>
                  <a:lnTo>
                    <a:pt x="1706248" y="1474458"/>
                  </a:lnTo>
                  <a:lnTo>
                    <a:pt x="1709928" y="1428876"/>
                  </a:lnTo>
                  <a:lnTo>
                    <a:pt x="1709928" y="281050"/>
                  </a:lnTo>
                  <a:lnTo>
                    <a:pt x="1706248" y="235469"/>
                  </a:lnTo>
                  <a:lnTo>
                    <a:pt x="1695597" y="192227"/>
                  </a:lnTo>
                  <a:lnTo>
                    <a:pt x="1678552" y="151903"/>
                  </a:lnTo>
                  <a:lnTo>
                    <a:pt x="1655693" y="115077"/>
                  </a:lnTo>
                  <a:lnTo>
                    <a:pt x="1627600" y="82327"/>
                  </a:lnTo>
                  <a:lnTo>
                    <a:pt x="1594850" y="54234"/>
                  </a:lnTo>
                  <a:lnTo>
                    <a:pt x="1558024" y="31375"/>
                  </a:lnTo>
                  <a:lnTo>
                    <a:pt x="1517700" y="14330"/>
                  </a:lnTo>
                  <a:lnTo>
                    <a:pt x="1474458" y="3679"/>
                  </a:lnTo>
                  <a:lnTo>
                    <a:pt x="1428877" y="0"/>
                  </a:lnTo>
                  <a:close/>
                </a:path>
              </a:pathLst>
            </a:custGeom>
            <a:solidFill>
              <a:srgbClr val="F0F0F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8183879" y="3390900"/>
              <a:ext cx="1457325" cy="586740"/>
            </a:xfrm>
            <a:custGeom>
              <a:avLst/>
              <a:gdLst/>
              <a:ahLst/>
              <a:cxnLst/>
              <a:rect l="l" t="t" r="r" b="b"/>
              <a:pathLst>
                <a:path w="1457325" h="586739">
                  <a:moveTo>
                    <a:pt x="1281429" y="0"/>
                  </a:moveTo>
                  <a:lnTo>
                    <a:pt x="175514" y="0"/>
                  </a:lnTo>
                  <a:lnTo>
                    <a:pt x="128866" y="6271"/>
                  </a:lnTo>
                  <a:lnTo>
                    <a:pt x="86943" y="23970"/>
                  </a:lnTo>
                  <a:lnTo>
                    <a:pt x="51419" y="51419"/>
                  </a:lnTo>
                  <a:lnTo>
                    <a:pt x="23970" y="86943"/>
                  </a:lnTo>
                  <a:lnTo>
                    <a:pt x="6271" y="128866"/>
                  </a:lnTo>
                  <a:lnTo>
                    <a:pt x="0" y="175513"/>
                  </a:lnTo>
                  <a:lnTo>
                    <a:pt x="0" y="411225"/>
                  </a:lnTo>
                  <a:lnTo>
                    <a:pt x="6271" y="457873"/>
                  </a:lnTo>
                  <a:lnTo>
                    <a:pt x="23970" y="499796"/>
                  </a:lnTo>
                  <a:lnTo>
                    <a:pt x="51419" y="535320"/>
                  </a:lnTo>
                  <a:lnTo>
                    <a:pt x="86943" y="562769"/>
                  </a:lnTo>
                  <a:lnTo>
                    <a:pt x="128866" y="580468"/>
                  </a:lnTo>
                  <a:lnTo>
                    <a:pt x="175514" y="586739"/>
                  </a:lnTo>
                  <a:lnTo>
                    <a:pt x="1281429" y="586739"/>
                  </a:lnTo>
                  <a:lnTo>
                    <a:pt x="1328077" y="580468"/>
                  </a:lnTo>
                  <a:lnTo>
                    <a:pt x="1370000" y="562769"/>
                  </a:lnTo>
                  <a:lnTo>
                    <a:pt x="1405524" y="535320"/>
                  </a:lnTo>
                  <a:lnTo>
                    <a:pt x="1432973" y="499796"/>
                  </a:lnTo>
                  <a:lnTo>
                    <a:pt x="1450672" y="457873"/>
                  </a:lnTo>
                  <a:lnTo>
                    <a:pt x="1456944" y="411225"/>
                  </a:lnTo>
                  <a:lnTo>
                    <a:pt x="1456944" y="175513"/>
                  </a:lnTo>
                  <a:lnTo>
                    <a:pt x="1450672" y="128866"/>
                  </a:lnTo>
                  <a:lnTo>
                    <a:pt x="1432973" y="86943"/>
                  </a:lnTo>
                  <a:lnTo>
                    <a:pt x="1405524" y="51419"/>
                  </a:lnTo>
                  <a:lnTo>
                    <a:pt x="1370000" y="23970"/>
                  </a:lnTo>
                  <a:lnTo>
                    <a:pt x="1328077" y="6271"/>
                  </a:lnTo>
                  <a:lnTo>
                    <a:pt x="128142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8491727" y="4683252"/>
              <a:ext cx="841375" cy="180340"/>
            </a:xfrm>
            <a:custGeom>
              <a:avLst/>
              <a:gdLst/>
              <a:ahLst/>
              <a:cxnLst/>
              <a:rect l="l" t="t" r="r" b="b"/>
              <a:pathLst>
                <a:path w="841375" h="180339">
                  <a:moveTo>
                    <a:pt x="751331" y="0"/>
                  </a:moveTo>
                  <a:lnTo>
                    <a:pt x="89916" y="0"/>
                  </a:lnTo>
                  <a:lnTo>
                    <a:pt x="54917" y="7066"/>
                  </a:lnTo>
                  <a:lnTo>
                    <a:pt x="26336" y="26336"/>
                  </a:lnTo>
                  <a:lnTo>
                    <a:pt x="7066" y="54917"/>
                  </a:lnTo>
                  <a:lnTo>
                    <a:pt x="0" y="89916"/>
                  </a:lnTo>
                  <a:lnTo>
                    <a:pt x="7066" y="124914"/>
                  </a:lnTo>
                  <a:lnTo>
                    <a:pt x="26336" y="153495"/>
                  </a:lnTo>
                  <a:lnTo>
                    <a:pt x="54917" y="172765"/>
                  </a:lnTo>
                  <a:lnTo>
                    <a:pt x="89916" y="179831"/>
                  </a:lnTo>
                  <a:lnTo>
                    <a:pt x="751331" y="179831"/>
                  </a:lnTo>
                  <a:lnTo>
                    <a:pt x="786330" y="172765"/>
                  </a:lnTo>
                  <a:lnTo>
                    <a:pt x="814911" y="153495"/>
                  </a:lnTo>
                  <a:lnTo>
                    <a:pt x="834181" y="124914"/>
                  </a:lnTo>
                  <a:lnTo>
                    <a:pt x="841248" y="89916"/>
                  </a:lnTo>
                  <a:lnTo>
                    <a:pt x="834181" y="54917"/>
                  </a:lnTo>
                  <a:lnTo>
                    <a:pt x="814911" y="26336"/>
                  </a:lnTo>
                  <a:lnTo>
                    <a:pt x="786330" y="7066"/>
                  </a:lnTo>
                  <a:lnTo>
                    <a:pt x="751331" y="0"/>
                  </a:lnTo>
                  <a:close/>
                </a:path>
              </a:pathLst>
            </a:custGeom>
            <a:solidFill>
              <a:srgbClr val="46559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738022" y="2196210"/>
            <a:ext cx="146939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Центр</a:t>
            </a:r>
            <a:r>
              <a:rPr sz="600" b="1" spc="-5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оказания</a:t>
            </a:r>
            <a:r>
              <a:rPr sz="600" b="1" spc="-2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услуг</a:t>
            </a:r>
            <a:r>
              <a:rPr sz="600" b="1" spc="-1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«МОЙ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БИЗНЕС»</a:t>
            </a:r>
            <a:endParaRPr sz="6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053083" y="2817876"/>
            <a:ext cx="841375" cy="180340"/>
          </a:xfrm>
          <a:custGeom>
            <a:avLst/>
            <a:gdLst/>
            <a:ahLst/>
            <a:cxnLst/>
            <a:rect l="l" t="t" r="r" b="b"/>
            <a:pathLst>
              <a:path w="841375" h="180339">
                <a:moveTo>
                  <a:pt x="751332" y="0"/>
                </a:moveTo>
                <a:lnTo>
                  <a:pt x="89915" y="0"/>
                </a:lnTo>
                <a:lnTo>
                  <a:pt x="54917" y="7066"/>
                </a:lnTo>
                <a:lnTo>
                  <a:pt x="26336" y="26336"/>
                </a:lnTo>
                <a:lnTo>
                  <a:pt x="7066" y="54917"/>
                </a:lnTo>
                <a:lnTo>
                  <a:pt x="0" y="89915"/>
                </a:lnTo>
                <a:lnTo>
                  <a:pt x="7066" y="124914"/>
                </a:lnTo>
                <a:lnTo>
                  <a:pt x="26336" y="153495"/>
                </a:lnTo>
                <a:lnTo>
                  <a:pt x="54917" y="172765"/>
                </a:lnTo>
                <a:lnTo>
                  <a:pt x="89915" y="179832"/>
                </a:lnTo>
                <a:lnTo>
                  <a:pt x="751332" y="179832"/>
                </a:lnTo>
                <a:lnTo>
                  <a:pt x="786330" y="172765"/>
                </a:lnTo>
                <a:lnTo>
                  <a:pt x="814911" y="153495"/>
                </a:lnTo>
                <a:lnTo>
                  <a:pt x="834181" y="124914"/>
                </a:lnTo>
                <a:lnTo>
                  <a:pt x="841247" y="89915"/>
                </a:lnTo>
                <a:lnTo>
                  <a:pt x="834181" y="54917"/>
                </a:lnTo>
                <a:lnTo>
                  <a:pt x="814911" y="26336"/>
                </a:lnTo>
                <a:lnTo>
                  <a:pt x="786330" y="7066"/>
                </a:lnTo>
                <a:lnTo>
                  <a:pt x="75133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105001" y="2848432"/>
            <a:ext cx="73723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FFFFFF"/>
                </a:solidFill>
                <a:latin typeface="Arial"/>
                <a:cs typeface="Arial"/>
              </a:rPr>
              <a:t>https://msp29.ru/ru/</a:t>
            </a:r>
            <a:endParaRPr sz="600">
              <a:latin typeface="Arial"/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680461" y="2196210"/>
            <a:ext cx="130365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АНО</a:t>
            </a:r>
            <a:r>
              <a:rPr sz="600" b="1" spc="1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АРХАНГЕЛЬСКОЙ</a:t>
            </a:r>
            <a:r>
              <a:rPr sz="600" b="1" spc="55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ОБЛАСТИ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b="1" spc="-10" dirty="0">
                <a:latin typeface="Arial"/>
                <a:cs typeface="Arial"/>
              </a:rPr>
              <a:t>«АГЕНТСТВО</a:t>
            </a:r>
            <a:r>
              <a:rPr sz="600" b="1" spc="5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РЕГИОНАЛЬНОГО</a:t>
            </a:r>
            <a:endParaRPr sz="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600" b="1" spc="-10" dirty="0">
                <a:latin typeface="Arial"/>
                <a:cs typeface="Arial"/>
              </a:rPr>
              <a:t>РАЗВИТИЯ»</a:t>
            </a:r>
            <a:endParaRPr sz="6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910839" y="2817876"/>
            <a:ext cx="843280" cy="180340"/>
          </a:xfrm>
          <a:custGeom>
            <a:avLst/>
            <a:gdLst/>
            <a:ahLst/>
            <a:cxnLst/>
            <a:rect l="l" t="t" r="r" b="b"/>
            <a:pathLst>
              <a:path w="843279" h="180339">
                <a:moveTo>
                  <a:pt x="752856" y="0"/>
                </a:moveTo>
                <a:lnTo>
                  <a:pt x="89916" y="0"/>
                </a:lnTo>
                <a:lnTo>
                  <a:pt x="54917" y="7066"/>
                </a:lnTo>
                <a:lnTo>
                  <a:pt x="26336" y="26336"/>
                </a:lnTo>
                <a:lnTo>
                  <a:pt x="7066" y="54917"/>
                </a:lnTo>
                <a:lnTo>
                  <a:pt x="0" y="89915"/>
                </a:lnTo>
                <a:lnTo>
                  <a:pt x="7066" y="124914"/>
                </a:lnTo>
                <a:lnTo>
                  <a:pt x="26336" y="153495"/>
                </a:lnTo>
                <a:lnTo>
                  <a:pt x="54917" y="172765"/>
                </a:lnTo>
                <a:lnTo>
                  <a:pt x="89916" y="179832"/>
                </a:lnTo>
                <a:lnTo>
                  <a:pt x="752856" y="179832"/>
                </a:lnTo>
                <a:lnTo>
                  <a:pt x="787854" y="172765"/>
                </a:lnTo>
                <a:lnTo>
                  <a:pt x="816435" y="153495"/>
                </a:lnTo>
                <a:lnTo>
                  <a:pt x="835705" y="124914"/>
                </a:lnTo>
                <a:lnTo>
                  <a:pt x="842772" y="89915"/>
                </a:lnTo>
                <a:lnTo>
                  <a:pt x="835705" y="54917"/>
                </a:lnTo>
                <a:lnTo>
                  <a:pt x="816435" y="26336"/>
                </a:lnTo>
                <a:lnTo>
                  <a:pt x="787854" y="7066"/>
                </a:lnTo>
                <a:lnTo>
                  <a:pt x="75285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2963417" y="2848432"/>
            <a:ext cx="737235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FFFFFF"/>
                </a:solidFill>
                <a:latin typeface="Arial"/>
                <a:cs typeface="Arial"/>
              </a:rPr>
              <a:t>https://msp29.ru/ru/</a:t>
            </a:r>
            <a:endParaRPr sz="6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835142" y="2833877"/>
            <a:ext cx="651257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  <a:hlinkClick r:id="rId2"/>
              </a:rPr>
              <a:t>http://icarh.ru</a:t>
            </a:r>
            <a:r>
              <a:rPr sz="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  <a:hlinkClick r:id="rId2"/>
              </a:rPr>
              <a:t>/</a:t>
            </a:r>
            <a:endParaRPr sz="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422897" y="2223642"/>
            <a:ext cx="1244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515" marR="5080" indent="-4445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ЦЕНТР</a:t>
            </a:r>
            <a:r>
              <a:rPr sz="600" b="1" spc="-4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ПОДДЕРЖКИ</a:t>
            </a:r>
            <a:r>
              <a:rPr sz="600" b="1" spc="-2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ЭКСПОРТА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АРХАНГЕЛЬСКОЙ</a:t>
            </a:r>
            <a:r>
              <a:rPr sz="600" b="1" spc="75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ОБЛАСТИ»</a:t>
            </a:r>
            <a:endParaRPr sz="600">
              <a:latin typeface="Arial"/>
              <a:cs typeface="Arial"/>
            </a:endParaRPr>
          </a:p>
        </p:txBody>
      </p:sp>
      <p:sp>
        <p:nvSpPr>
          <p:cNvPr id="45" name="object 45">
            <a:hlinkClick r:id="rId3"/>
          </p:cNvPr>
          <p:cNvSpPr/>
          <p:nvPr/>
        </p:nvSpPr>
        <p:spPr>
          <a:xfrm>
            <a:off x="6632447" y="2738530"/>
            <a:ext cx="841375" cy="259686"/>
          </a:xfrm>
          <a:custGeom>
            <a:avLst/>
            <a:gdLst/>
            <a:ahLst/>
            <a:cxnLst/>
            <a:rect l="l" t="t" r="r" b="b"/>
            <a:pathLst>
              <a:path w="841375" h="180339">
                <a:moveTo>
                  <a:pt x="751331" y="0"/>
                </a:moveTo>
                <a:lnTo>
                  <a:pt x="89916" y="0"/>
                </a:lnTo>
                <a:lnTo>
                  <a:pt x="54917" y="7066"/>
                </a:lnTo>
                <a:lnTo>
                  <a:pt x="26336" y="26336"/>
                </a:lnTo>
                <a:lnTo>
                  <a:pt x="7066" y="54917"/>
                </a:lnTo>
                <a:lnTo>
                  <a:pt x="0" y="89915"/>
                </a:lnTo>
                <a:lnTo>
                  <a:pt x="7066" y="124914"/>
                </a:lnTo>
                <a:lnTo>
                  <a:pt x="26336" y="153495"/>
                </a:lnTo>
                <a:lnTo>
                  <a:pt x="54917" y="172765"/>
                </a:lnTo>
                <a:lnTo>
                  <a:pt x="89916" y="179832"/>
                </a:lnTo>
                <a:lnTo>
                  <a:pt x="751331" y="179832"/>
                </a:lnTo>
                <a:lnTo>
                  <a:pt x="786330" y="172765"/>
                </a:lnTo>
                <a:lnTo>
                  <a:pt x="814911" y="153495"/>
                </a:lnTo>
                <a:lnTo>
                  <a:pt x="834181" y="124914"/>
                </a:lnTo>
                <a:lnTo>
                  <a:pt x="841248" y="89915"/>
                </a:lnTo>
                <a:lnTo>
                  <a:pt x="834181" y="54917"/>
                </a:lnTo>
                <a:lnTo>
                  <a:pt x="814911" y="26336"/>
                </a:lnTo>
                <a:lnTo>
                  <a:pt x="786330" y="7066"/>
                </a:lnTo>
                <a:lnTo>
                  <a:pt x="751331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654100" y="2757296"/>
            <a:ext cx="807085" cy="25968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Центр поддержки</a:t>
            </a:r>
            <a:endParaRPr sz="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800" u="sng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alibri"/>
                <a:cs typeface="Calibri"/>
                <a:hlinkClick r:id="rId3"/>
              </a:rPr>
              <a:t>экспорта | АРР</a:t>
            </a:r>
            <a:endParaRPr sz="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8443976" y="2196210"/>
            <a:ext cx="93662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Arial"/>
                <a:cs typeface="Arial"/>
              </a:rPr>
              <a:t>«Инновационный</a:t>
            </a:r>
            <a:r>
              <a:rPr sz="600" b="1" spc="55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центр</a:t>
            </a:r>
            <a:endParaRPr sz="600">
              <a:latin typeface="Arial"/>
              <a:cs typeface="Arial"/>
            </a:endParaRPr>
          </a:p>
          <a:p>
            <a:pPr marL="13970">
              <a:lnSpc>
                <a:spcPct val="100000"/>
              </a:lnSpc>
            </a:pPr>
            <a:r>
              <a:rPr sz="600" b="1" spc="-10" dirty="0">
                <a:latin typeface="Arial"/>
                <a:cs typeface="Arial"/>
              </a:rPr>
              <a:t>Архангельской</a:t>
            </a:r>
            <a:r>
              <a:rPr sz="600" b="1" spc="7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области</a:t>
            </a:r>
            <a:endParaRPr sz="6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491728" y="2757296"/>
            <a:ext cx="841375" cy="259686"/>
          </a:xfrm>
          <a:custGeom>
            <a:avLst/>
            <a:gdLst/>
            <a:ahLst/>
            <a:cxnLst/>
            <a:rect l="l" t="t" r="r" b="b"/>
            <a:pathLst>
              <a:path w="841375" h="180339">
                <a:moveTo>
                  <a:pt x="751331" y="0"/>
                </a:moveTo>
                <a:lnTo>
                  <a:pt x="89916" y="0"/>
                </a:lnTo>
                <a:lnTo>
                  <a:pt x="54917" y="7066"/>
                </a:lnTo>
                <a:lnTo>
                  <a:pt x="26336" y="26336"/>
                </a:lnTo>
                <a:lnTo>
                  <a:pt x="7066" y="54917"/>
                </a:lnTo>
                <a:lnTo>
                  <a:pt x="0" y="89915"/>
                </a:lnTo>
                <a:lnTo>
                  <a:pt x="7066" y="124914"/>
                </a:lnTo>
                <a:lnTo>
                  <a:pt x="26336" y="153495"/>
                </a:lnTo>
                <a:lnTo>
                  <a:pt x="54917" y="172765"/>
                </a:lnTo>
                <a:lnTo>
                  <a:pt x="89916" y="179832"/>
                </a:lnTo>
                <a:lnTo>
                  <a:pt x="751331" y="179832"/>
                </a:lnTo>
                <a:lnTo>
                  <a:pt x="786330" y="172765"/>
                </a:lnTo>
                <a:lnTo>
                  <a:pt x="814911" y="153495"/>
                </a:lnTo>
                <a:lnTo>
                  <a:pt x="834181" y="124914"/>
                </a:lnTo>
                <a:lnTo>
                  <a:pt x="841248" y="89915"/>
                </a:lnTo>
                <a:lnTo>
                  <a:pt x="834181" y="54917"/>
                </a:lnTo>
                <a:lnTo>
                  <a:pt x="814911" y="26336"/>
                </a:lnTo>
                <a:lnTo>
                  <a:pt x="786330" y="7066"/>
                </a:lnTo>
                <a:lnTo>
                  <a:pt x="751331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8513443" y="2718195"/>
            <a:ext cx="7962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2540" algn="ctr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FFFFFF"/>
                </a:solidFill>
                <a:latin typeface="Arial"/>
                <a:cs typeface="Arial"/>
              </a:rPr>
              <a:t>https://msp29.ru/ru/s</a:t>
            </a:r>
            <a:r>
              <a:rPr sz="600" b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Arial"/>
                <a:cs typeface="Arial"/>
              </a:rPr>
              <a:t>ervice_support/innov</a:t>
            </a:r>
            <a:r>
              <a:rPr sz="600" b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Arial"/>
                <a:cs typeface="Arial"/>
              </a:rPr>
              <a:t>ators/more/</a:t>
            </a:r>
            <a:endParaRPr sz="600" dirty="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32840" y="4061205"/>
            <a:ext cx="1263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7804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Arial"/>
                <a:cs typeface="Arial"/>
              </a:rPr>
              <a:t>Микрокредитная</a:t>
            </a:r>
            <a:r>
              <a:rPr sz="600" b="1" spc="7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компания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Архангельский</a:t>
            </a:r>
            <a:r>
              <a:rPr sz="600" b="1" spc="7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региональный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фонд</a:t>
            </a:r>
            <a:r>
              <a:rPr sz="600" b="1" spc="-25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«Развитие»</a:t>
            </a:r>
            <a:endParaRPr sz="6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1053083" y="4683252"/>
            <a:ext cx="841375" cy="180340"/>
          </a:xfrm>
          <a:custGeom>
            <a:avLst/>
            <a:gdLst/>
            <a:ahLst/>
            <a:cxnLst/>
            <a:rect l="l" t="t" r="r" b="b"/>
            <a:pathLst>
              <a:path w="841375" h="180339">
                <a:moveTo>
                  <a:pt x="751332" y="0"/>
                </a:moveTo>
                <a:lnTo>
                  <a:pt x="89915" y="0"/>
                </a:lnTo>
                <a:lnTo>
                  <a:pt x="54917" y="7066"/>
                </a:lnTo>
                <a:lnTo>
                  <a:pt x="26336" y="26336"/>
                </a:lnTo>
                <a:lnTo>
                  <a:pt x="7066" y="54917"/>
                </a:lnTo>
                <a:lnTo>
                  <a:pt x="0" y="89916"/>
                </a:lnTo>
                <a:lnTo>
                  <a:pt x="7066" y="124914"/>
                </a:lnTo>
                <a:lnTo>
                  <a:pt x="26336" y="153495"/>
                </a:lnTo>
                <a:lnTo>
                  <a:pt x="54917" y="172765"/>
                </a:lnTo>
                <a:lnTo>
                  <a:pt x="89915" y="179831"/>
                </a:lnTo>
                <a:lnTo>
                  <a:pt x="751332" y="179831"/>
                </a:lnTo>
                <a:lnTo>
                  <a:pt x="786330" y="172765"/>
                </a:lnTo>
                <a:lnTo>
                  <a:pt x="814911" y="153495"/>
                </a:lnTo>
                <a:lnTo>
                  <a:pt x="834181" y="124914"/>
                </a:lnTo>
                <a:lnTo>
                  <a:pt x="841247" y="89916"/>
                </a:lnTo>
                <a:lnTo>
                  <a:pt x="834181" y="54917"/>
                </a:lnTo>
                <a:lnTo>
                  <a:pt x="814911" y="26336"/>
                </a:lnTo>
                <a:lnTo>
                  <a:pt x="786330" y="7066"/>
                </a:lnTo>
                <a:lnTo>
                  <a:pt x="75133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164437" y="4713858"/>
            <a:ext cx="619125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FFFFFF"/>
                </a:solidFill>
                <a:latin typeface="Arial"/>
                <a:cs typeface="Arial"/>
              </a:rPr>
              <a:t>https://cmf29.ru/</a:t>
            </a:r>
            <a:endParaRPr sz="6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2591561" y="4061205"/>
            <a:ext cx="14560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СОЮЗ</a:t>
            </a:r>
            <a:r>
              <a:rPr sz="600" b="1" spc="-25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ТОРГОВО-</a:t>
            </a:r>
            <a:r>
              <a:rPr sz="600" b="1" spc="-10" dirty="0">
                <a:latin typeface="Arial"/>
                <a:cs typeface="Arial"/>
              </a:rPr>
              <a:t>ПРОМЫШЛЕННАЯ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ПАЛАТА</a:t>
            </a:r>
            <a:r>
              <a:rPr sz="600" b="1" spc="5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АРХАНГЕЛЬСКОЙ</a:t>
            </a:r>
            <a:r>
              <a:rPr sz="600" b="1" spc="4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ОБЛАСТИ</a:t>
            </a:r>
            <a:endParaRPr sz="600">
              <a:latin typeface="Arial"/>
              <a:cs typeface="Arial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910839" y="4683252"/>
            <a:ext cx="843280" cy="180340"/>
          </a:xfrm>
          <a:custGeom>
            <a:avLst/>
            <a:gdLst/>
            <a:ahLst/>
            <a:cxnLst/>
            <a:rect l="l" t="t" r="r" b="b"/>
            <a:pathLst>
              <a:path w="843279" h="180339">
                <a:moveTo>
                  <a:pt x="752856" y="0"/>
                </a:moveTo>
                <a:lnTo>
                  <a:pt x="89916" y="0"/>
                </a:lnTo>
                <a:lnTo>
                  <a:pt x="54917" y="7066"/>
                </a:lnTo>
                <a:lnTo>
                  <a:pt x="26336" y="26336"/>
                </a:lnTo>
                <a:lnTo>
                  <a:pt x="7066" y="54917"/>
                </a:lnTo>
                <a:lnTo>
                  <a:pt x="0" y="89916"/>
                </a:lnTo>
                <a:lnTo>
                  <a:pt x="7066" y="124914"/>
                </a:lnTo>
                <a:lnTo>
                  <a:pt x="26336" y="153495"/>
                </a:lnTo>
                <a:lnTo>
                  <a:pt x="54917" y="172765"/>
                </a:lnTo>
                <a:lnTo>
                  <a:pt x="89916" y="179831"/>
                </a:lnTo>
                <a:lnTo>
                  <a:pt x="752856" y="179831"/>
                </a:lnTo>
                <a:lnTo>
                  <a:pt x="787854" y="172765"/>
                </a:lnTo>
                <a:lnTo>
                  <a:pt x="816435" y="153495"/>
                </a:lnTo>
                <a:lnTo>
                  <a:pt x="835705" y="124914"/>
                </a:lnTo>
                <a:lnTo>
                  <a:pt x="842772" y="89916"/>
                </a:lnTo>
                <a:lnTo>
                  <a:pt x="835705" y="54917"/>
                </a:lnTo>
                <a:lnTo>
                  <a:pt x="816435" y="26336"/>
                </a:lnTo>
                <a:lnTo>
                  <a:pt x="787854" y="7066"/>
                </a:lnTo>
                <a:lnTo>
                  <a:pt x="752856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945129" y="4668139"/>
            <a:ext cx="77216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6375" marR="5080" indent="-194310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FFFFFF"/>
                </a:solidFill>
                <a:latin typeface="Arial"/>
                <a:cs typeface="Arial"/>
              </a:rPr>
              <a:t>https://arkhangelsk.t</a:t>
            </a:r>
            <a:r>
              <a:rPr sz="600" b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Arial"/>
                <a:cs typeface="Arial"/>
              </a:rPr>
              <a:t>pprf.ru/ru/</a:t>
            </a:r>
            <a:endParaRPr sz="6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605020" y="4061205"/>
            <a:ext cx="111125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" b="1" dirty="0">
                <a:latin typeface="Arial"/>
                <a:cs typeface="Arial"/>
              </a:rPr>
              <a:t>Центр</a:t>
            </a:r>
            <a:r>
              <a:rPr sz="600" b="1" spc="25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кластерного</a:t>
            </a:r>
            <a:r>
              <a:rPr sz="600" b="1" spc="-15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развития</a:t>
            </a:r>
            <a:endParaRPr sz="6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4739640" y="4622419"/>
            <a:ext cx="841375" cy="299720"/>
          </a:xfrm>
          <a:custGeom>
            <a:avLst/>
            <a:gdLst/>
            <a:ahLst/>
            <a:cxnLst/>
            <a:rect l="l" t="t" r="r" b="b"/>
            <a:pathLst>
              <a:path w="841375" h="180339">
                <a:moveTo>
                  <a:pt x="751332" y="0"/>
                </a:moveTo>
                <a:lnTo>
                  <a:pt x="89915" y="0"/>
                </a:lnTo>
                <a:lnTo>
                  <a:pt x="54917" y="7066"/>
                </a:lnTo>
                <a:lnTo>
                  <a:pt x="26336" y="26336"/>
                </a:lnTo>
                <a:lnTo>
                  <a:pt x="7066" y="54917"/>
                </a:lnTo>
                <a:lnTo>
                  <a:pt x="0" y="89916"/>
                </a:lnTo>
                <a:lnTo>
                  <a:pt x="7066" y="124914"/>
                </a:lnTo>
                <a:lnTo>
                  <a:pt x="26336" y="153495"/>
                </a:lnTo>
                <a:lnTo>
                  <a:pt x="54917" y="172765"/>
                </a:lnTo>
                <a:lnTo>
                  <a:pt x="89915" y="179831"/>
                </a:lnTo>
                <a:lnTo>
                  <a:pt x="751332" y="179831"/>
                </a:lnTo>
                <a:lnTo>
                  <a:pt x="786330" y="172765"/>
                </a:lnTo>
                <a:lnTo>
                  <a:pt x="814911" y="153495"/>
                </a:lnTo>
                <a:lnTo>
                  <a:pt x="834181" y="124914"/>
                </a:lnTo>
                <a:lnTo>
                  <a:pt x="841248" y="89916"/>
                </a:lnTo>
                <a:lnTo>
                  <a:pt x="834181" y="54917"/>
                </a:lnTo>
                <a:lnTo>
                  <a:pt x="814911" y="26336"/>
                </a:lnTo>
                <a:lnTo>
                  <a:pt x="786330" y="7066"/>
                </a:lnTo>
                <a:lnTo>
                  <a:pt x="75133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4755641" y="4622419"/>
            <a:ext cx="8102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FFFFFF"/>
                </a:solidFill>
                <a:latin typeface="Arial"/>
                <a:cs typeface="Arial"/>
              </a:rPr>
              <a:t>https://msp29.ru/ru/m</a:t>
            </a:r>
            <a:r>
              <a:rPr sz="600" b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Arial"/>
                <a:cs typeface="Arial"/>
              </a:rPr>
              <a:t>ain_centers/tsentr-</a:t>
            </a:r>
            <a:r>
              <a:rPr sz="600" b="1" spc="5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00" b="1" spc="-10" dirty="0">
                <a:solidFill>
                  <a:srgbClr val="FFFFFF"/>
                </a:solidFill>
                <a:latin typeface="Arial"/>
                <a:cs typeface="Arial"/>
              </a:rPr>
              <a:t>klasternogo-razvitiya/</a:t>
            </a:r>
            <a:endParaRPr sz="6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6424676" y="4061205"/>
            <a:ext cx="12553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Arial"/>
                <a:cs typeface="Arial"/>
              </a:rPr>
              <a:t>Ассоциация</a:t>
            </a:r>
            <a:r>
              <a:rPr sz="600" b="1" spc="5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поставщиков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нефтегазовой</a:t>
            </a:r>
            <a:r>
              <a:rPr sz="600" b="1" spc="65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промышленности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СОЗВЕЗДИЕ</a:t>
            </a:r>
            <a:endParaRPr sz="6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632447" y="4683252"/>
            <a:ext cx="841375" cy="180340"/>
          </a:xfrm>
          <a:custGeom>
            <a:avLst/>
            <a:gdLst/>
            <a:ahLst/>
            <a:cxnLst/>
            <a:rect l="l" t="t" r="r" b="b"/>
            <a:pathLst>
              <a:path w="841375" h="180339">
                <a:moveTo>
                  <a:pt x="751331" y="0"/>
                </a:moveTo>
                <a:lnTo>
                  <a:pt x="89916" y="0"/>
                </a:lnTo>
                <a:lnTo>
                  <a:pt x="54917" y="7066"/>
                </a:lnTo>
                <a:lnTo>
                  <a:pt x="26336" y="26336"/>
                </a:lnTo>
                <a:lnTo>
                  <a:pt x="7066" y="54917"/>
                </a:lnTo>
                <a:lnTo>
                  <a:pt x="0" y="89916"/>
                </a:lnTo>
                <a:lnTo>
                  <a:pt x="7066" y="124914"/>
                </a:lnTo>
                <a:lnTo>
                  <a:pt x="26336" y="153495"/>
                </a:lnTo>
                <a:lnTo>
                  <a:pt x="54917" y="172765"/>
                </a:lnTo>
                <a:lnTo>
                  <a:pt x="89916" y="179831"/>
                </a:lnTo>
                <a:lnTo>
                  <a:pt x="751331" y="179831"/>
                </a:lnTo>
                <a:lnTo>
                  <a:pt x="786330" y="172765"/>
                </a:lnTo>
                <a:lnTo>
                  <a:pt x="814911" y="153495"/>
                </a:lnTo>
                <a:lnTo>
                  <a:pt x="834181" y="124914"/>
                </a:lnTo>
                <a:lnTo>
                  <a:pt x="841248" y="89916"/>
                </a:lnTo>
                <a:lnTo>
                  <a:pt x="834181" y="54917"/>
                </a:lnTo>
                <a:lnTo>
                  <a:pt x="814911" y="26336"/>
                </a:lnTo>
                <a:lnTo>
                  <a:pt x="786330" y="7066"/>
                </a:lnTo>
                <a:lnTo>
                  <a:pt x="751331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6649973" y="4668139"/>
            <a:ext cx="8058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solidFill>
                  <a:srgbClr val="FFFFFF"/>
                </a:solidFill>
                <a:latin typeface="Arial"/>
                <a:cs typeface="Arial"/>
              </a:rPr>
              <a:t>https://sozvezdye.org</a:t>
            </a:r>
            <a:endParaRPr sz="600">
              <a:latin typeface="Arial"/>
              <a:cs typeface="Arial"/>
            </a:endParaRPr>
          </a:p>
          <a:p>
            <a:pPr marL="2540" algn="ctr">
              <a:lnSpc>
                <a:spcPct val="100000"/>
              </a:lnSpc>
            </a:pPr>
            <a:r>
              <a:rPr sz="600" b="1" spc="-5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endParaRPr sz="6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8581325" y="4683252"/>
            <a:ext cx="68516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  <a:hlinkClick r:id="rId4"/>
              </a:rPr>
              <a:t>http://</a:t>
            </a:r>
            <a:r>
              <a:rPr sz="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  <a:hlinkClick r:id="rId4"/>
              </a:rPr>
              <a:t>ckao.ru</a:t>
            </a:r>
            <a:r>
              <a:rPr sz="7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/>
                <a:cs typeface="Arial"/>
                <a:hlinkClick r:id="rId4"/>
              </a:rPr>
              <a:t>/</a:t>
            </a:r>
            <a:endParaRPr sz="7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3" name="object 6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53283" y="1584960"/>
            <a:ext cx="1357883" cy="458724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7155" y="1536191"/>
            <a:ext cx="1229868" cy="592836"/>
          </a:xfrm>
          <a:prstGeom prst="rect">
            <a:avLst/>
          </a:prstGeom>
        </p:spPr>
      </p:pic>
      <p:sp>
        <p:nvSpPr>
          <p:cNvPr id="65" name="object 65"/>
          <p:cNvSpPr txBox="1"/>
          <p:nvPr/>
        </p:nvSpPr>
        <p:spPr>
          <a:xfrm>
            <a:off x="4778755" y="2151379"/>
            <a:ext cx="7067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2865" marR="53340" algn="ctr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Arial"/>
                <a:cs typeface="Arial"/>
              </a:rPr>
              <a:t>ГАРАНТИЙНАЯ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ОРГАНИЗАЦИЯ</a:t>
            </a:r>
            <a:endParaRPr sz="600">
              <a:latin typeface="Arial"/>
              <a:cs typeface="Arial"/>
            </a:endParaRPr>
          </a:p>
          <a:p>
            <a:pPr marL="12700" marR="5080" algn="ctr">
              <a:lnSpc>
                <a:spcPct val="100000"/>
              </a:lnSpc>
            </a:pPr>
            <a:r>
              <a:rPr sz="600" b="1" spc="-10" dirty="0">
                <a:latin typeface="Arial"/>
                <a:cs typeface="Arial"/>
              </a:rPr>
              <a:t>АРХАНГЕЛЬСКОЙ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ОБЛАСТИ»</a:t>
            </a:r>
            <a:endParaRPr sz="600">
              <a:latin typeface="Arial"/>
              <a:cs typeface="Arial"/>
            </a:endParaRPr>
          </a:p>
        </p:txBody>
      </p:sp>
      <p:pic>
        <p:nvPicPr>
          <p:cNvPr id="66" name="object 6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32647" y="1584960"/>
            <a:ext cx="1357883" cy="458724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73367" y="1557527"/>
            <a:ext cx="1357884" cy="458724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625340" y="1635251"/>
            <a:ext cx="1034796" cy="388620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60476" y="3497579"/>
            <a:ext cx="1397508" cy="368808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02992" y="3505200"/>
            <a:ext cx="1450847" cy="312419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36364" y="3451859"/>
            <a:ext cx="1357884" cy="460247"/>
          </a:xfrm>
          <a:prstGeom prst="rect">
            <a:avLst/>
          </a:prstGeom>
        </p:spPr>
      </p:pic>
      <p:pic>
        <p:nvPicPr>
          <p:cNvPr id="72" name="object 7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739128" y="3429000"/>
            <a:ext cx="637031" cy="545592"/>
          </a:xfrm>
          <a:prstGeom prst="rect">
            <a:avLst/>
          </a:prstGeom>
        </p:spPr>
      </p:pic>
      <p:pic>
        <p:nvPicPr>
          <p:cNvPr id="73" name="object 7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295131" y="3380232"/>
            <a:ext cx="1234440" cy="588264"/>
          </a:xfrm>
          <a:prstGeom prst="rect">
            <a:avLst/>
          </a:prstGeom>
        </p:spPr>
      </p:pic>
      <p:sp>
        <p:nvSpPr>
          <p:cNvPr id="74" name="object 74"/>
          <p:cNvSpPr txBox="1"/>
          <p:nvPr/>
        </p:nvSpPr>
        <p:spPr>
          <a:xfrm>
            <a:off x="8367776" y="4094226"/>
            <a:ext cx="10890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170" marR="5080" indent="-78105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Arial"/>
                <a:cs typeface="Arial"/>
              </a:rPr>
              <a:t>Судостроительный</a:t>
            </a:r>
            <a:r>
              <a:rPr sz="600" b="1" spc="6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кластер</a:t>
            </a:r>
            <a:r>
              <a:rPr sz="600" b="1" spc="50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Архангельской</a:t>
            </a:r>
            <a:r>
              <a:rPr sz="600" b="1" spc="60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области</a:t>
            </a:r>
            <a:endParaRPr sz="600">
              <a:latin typeface="Arial"/>
              <a:cs typeface="Arial"/>
            </a:endParaRPr>
          </a:p>
        </p:txBody>
      </p:sp>
      <p:sp>
        <p:nvSpPr>
          <p:cNvPr id="75" name="object 75"/>
          <p:cNvSpPr txBox="1">
            <a:spLocks noGrp="1"/>
          </p:cNvSpPr>
          <p:nvPr>
            <p:ph type="ftr" sz="quarter" idx="4294967295"/>
          </p:nvPr>
        </p:nvSpPr>
        <p:spPr>
          <a:xfrm>
            <a:off x="614273" y="6602902"/>
            <a:ext cx="5153660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</a:p>
        </p:txBody>
      </p:sp>
      <p:sp>
        <p:nvSpPr>
          <p:cNvPr id="76" name="object 76"/>
          <p:cNvSpPr txBox="1">
            <a:spLocks noGrp="1"/>
          </p:cNvSpPr>
          <p:nvPr>
            <p:ph type="sldNum" sz="quarter" idx="4294967295"/>
          </p:nvPr>
        </p:nvSpPr>
        <p:spPr>
          <a:xfrm>
            <a:off x="9662921" y="6604121"/>
            <a:ext cx="176529" cy="139700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14063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" marR="5080">
              <a:lnSpc>
                <a:spcPct val="100000"/>
              </a:lnSpc>
              <a:spcBef>
                <a:spcPts val="100"/>
              </a:spcBef>
            </a:pPr>
            <a:r>
              <a:rPr spc="-30" dirty="0"/>
              <a:t>МИНИСТЕРСТВА,</a:t>
            </a:r>
            <a:r>
              <a:rPr spc="-45" dirty="0"/>
              <a:t> </a:t>
            </a:r>
            <a:r>
              <a:rPr spc="-20" dirty="0"/>
              <a:t>ОКАЗЫВАЮЩИЕ</a:t>
            </a:r>
            <a:r>
              <a:rPr spc="-60" dirty="0"/>
              <a:t> </a:t>
            </a:r>
            <a:r>
              <a:rPr spc="-10" dirty="0"/>
              <a:t>ПОДДЕРЖКУ </a:t>
            </a:r>
            <a:r>
              <a:rPr spc="-20" dirty="0"/>
              <a:t>ПРЕДПРИНИМАТЕЛЯМ</a:t>
            </a:r>
            <a:r>
              <a:rPr spc="-10" dirty="0"/>
              <a:t> </a:t>
            </a:r>
            <a:r>
              <a:rPr dirty="0"/>
              <a:t>И</a:t>
            </a:r>
            <a:r>
              <a:rPr spc="-30" dirty="0"/>
              <a:t> </a:t>
            </a:r>
            <a:r>
              <a:rPr spc="-10" dirty="0"/>
              <a:t>ИНВЕСТОРАМ</a:t>
            </a:r>
          </a:p>
        </p:txBody>
      </p:sp>
      <p:sp>
        <p:nvSpPr>
          <p:cNvPr id="3" name="object 3"/>
          <p:cNvSpPr/>
          <p:nvPr/>
        </p:nvSpPr>
        <p:spPr>
          <a:xfrm>
            <a:off x="626363" y="163068"/>
            <a:ext cx="1346200" cy="274320"/>
          </a:xfrm>
          <a:custGeom>
            <a:avLst/>
            <a:gdLst/>
            <a:ahLst/>
            <a:cxnLst/>
            <a:rect l="l" t="t" r="r" b="b"/>
            <a:pathLst>
              <a:path w="1346200" h="274320">
                <a:moveTo>
                  <a:pt x="1208532" y="0"/>
                </a:moveTo>
                <a:lnTo>
                  <a:pt x="137159" y="0"/>
                </a:lnTo>
                <a:lnTo>
                  <a:pt x="93805" y="6998"/>
                </a:lnTo>
                <a:lnTo>
                  <a:pt x="56153" y="26481"/>
                </a:lnTo>
                <a:lnTo>
                  <a:pt x="26462" y="56180"/>
                </a:lnTo>
                <a:lnTo>
                  <a:pt x="6992" y="93829"/>
                </a:lnTo>
                <a:lnTo>
                  <a:pt x="0" y="137159"/>
                </a:lnTo>
                <a:lnTo>
                  <a:pt x="6992" y="180490"/>
                </a:lnTo>
                <a:lnTo>
                  <a:pt x="26462" y="218139"/>
                </a:lnTo>
                <a:lnTo>
                  <a:pt x="56153" y="247838"/>
                </a:lnTo>
                <a:lnTo>
                  <a:pt x="93805" y="267321"/>
                </a:lnTo>
                <a:lnTo>
                  <a:pt x="137159" y="274319"/>
                </a:lnTo>
                <a:lnTo>
                  <a:pt x="1208532" y="274319"/>
                </a:lnTo>
                <a:lnTo>
                  <a:pt x="1251862" y="267321"/>
                </a:lnTo>
                <a:lnTo>
                  <a:pt x="1289511" y="247838"/>
                </a:lnTo>
                <a:lnTo>
                  <a:pt x="1319210" y="218139"/>
                </a:lnTo>
                <a:lnTo>
                  <a:pt x="1338693" y="180490"/>
                </a:lnTo>
                <a:lnTo>
                  <a:pt x="1345692" y="137159"/>
                </a:lnTo>
                <a:lnTo>
                  <a:pt x="1338693" y="93829"/>
                </a:lnTo>
                <a:lnTo>
                  <a:pt x="1319210" y="56180"/>
                </a:lnTo>
                <a:lnTo>
                  <a:pt x="1289511" y="26481"/>
                </a:lnTo>
                <a:lnTo>
                  <a:pt x="1251862" y="6998"/>
                </a:lnTo>
                <a:lnTo>
                  <a:pt x="1208532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62406" y="223773"/>
            <a:ext cx="105727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меры</a:t>
            </a: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 господдержки</a:t>
            </a:r>
            <a:endParaRPr sz="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6363" y="1402080"/>
            <a:ext cx="4498975" cy="844550"/>
          </a:xfrm>
          <a:custGeom>
            <a:avLst/>
            <a:gdLst/>
            <a:ahLst/>
            <a:cxnLst/>
            <a:rect l="l" t="t" r="r" b="b"/>
            <a:pathLst>
              <a:path w="4498975" h="844550">
                <a:moveTo>
                  <a:pt x="4220591" y="0"/>
                </a:moveTo>
                <a:lnTo>
                  <a:pt x="278282" y="0"/>
                </a:lnTo>
                <a:lnTo>
                  <a:pt x="233142" y="3642"/>
                </a:lnTo>
                <a:lnTo>
                  <a:pt x="190321" y="14186"/>
                </a:lnTo>
                <a:lnTo>
                  <a:pt x="150393" y="31059"/>
                </a:lnTo>
                <a:lnTo>
                  <a:pt x="113930" y="53689"/>
                </a:lnTo>
                <a:lnTo>
                  <a:pt x="81505" y="81502"/>
                </a:lnTo>
                <a:lnTo>
                  <a:pt x="53691" y="113925"/>
                </a:lnTo>
                <a:lnTo>
                  <a:pt x="31060" y="150385"/>
                </a:lnTo>
                <a:lnTo>
                  <a:pt x="14186" y="190308"/>
                </a:lnTo>
                <a:lnTo>
                  <a:pt x="3642" y="233123"/>
                </a:lnTo>
                <a:lnTo>
                  <a:pt x="0" y="278257"/>
                </a:lnTo>
                <a:lnTo>
                  <a:pt x="0" y="566039"/>
                </a:lnTo>
                <a:lnTo>
                  <a:pt x="3642" y="611172"/>
                </a:lnTo>
                <a:lnTo>
                  <a:pt x="14186" y="653987"/>
                </a:lnTo>
                <a:lnTo>
                  <a:pt x="31060" y="693910"/>
                </a:lnTo>
                <a:lnTo>
                  <a:pt x="53691" y="730370"/>
                </a:lnTo>
                <a:lnTo>
                  <a:pt x="81505" y="762793"/>
                </a:lnTo>
                <a:lnTo>
                  <a:pt x="113930" y="790606"/>
                </a:lnTo>
                <a:lnTo>
                  <a:pt x="150393" y="813236"/>
                </a:lnTo>
                <a:lnTo>
                  <a:pt x="190321" y="830109"/>
                </a:lnTo>
                <a:lnTo>
                  <a:pt x="233142" y="840653"/>
                </a:lnTo>
                <a:lnTo>
                  <a:pt x="278282" y="844296"/>
                </a:lnTo>
                <a:lnTo>
                  <a:pt x="4220591" y="844296"/>
                </a:lnTo>
                <a:lnTo>
                  <a:pt x="4265724" y="840653"/>
                </a:lnTo>
                <a:lnTo>
                  <a:pt x="4308539" y="830109"/>
                </a:lnTo>
                <a:lnTo>
                  <a:pt x="4348462" y="813236"/>
                </a:lnTo>
                <a:lnTo>
                  <a:pt x="4384922" y="790606"/>
                </a:lnTo>
                <a:lnTo>
                  <a:pt x="4417345" y="762793"/>
                </a:lnTo>
                <a:lnTo>
                  <a:pt x="4445158" y="730370"/>
                </a:lnTo>
                <a:lnTo>
                  <a:pt x="4467788" y="693910"/>
                </a:lnTo>
                <a:lnTo>
                  <a:pt x="4484661" y="653987"/>
                </a:lnTo>
                <a:lnTo>
                  <a:pt x="4495205" y="611172"/>
                </a:lnTo>
                <a:lnTo>
                  <a:pt x="4498848" y="566039"/>
                </a:lnTo>
                <a:lnTo>
                  <a:pt x="4498848" y="278257"/>
                </a:lnTo>
                <a:lnTo>
                  <a:pt x="4495205" y="233123"/>
                </a:lnTo>
                <a:lnTo>
                  <a:pt x="4484661" y="190308"/>
                </a:lnTo>
                <a:lnTo>
                  <a:pt x="4467788" y="150385"/>
                </a:lnTo>
                <a:lnTo>
                  <a:pt x="4445158" y="113925"/>
                </a:lnTo>
                <a:lnTo>
                  <a:pt x="4417345" y="81502"/>
                </a:lnTo>
                <a:lnTo>
                  <a:pt x="4384922" y="53689"/>
                </a:lnTo>
                <a:lnTo>
                  <a:pt x="4348462" y="31059"/>
                </a:lnTo>
                <a:lnTo>
                  <a:pt x="4308539" y="14186"/>
                </a:lnTo>
                <a:lnTo>
                  <a:pt x="4265724" y="3642"/>
                </a:lnTo>
                <a:lnTo>
                  <a:pt x="422059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15922" y="1555495"/>
            <a:ext cx="3496310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МИНИСТЕРСТВО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ЭКОНОМИЧЕСКОГО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РАЗВИТИЯ, </a:t>
            </a:r>
            <a:r>
              <a:rPr sz="1100" b="1" dirty="0">
                <a:latin typeface="Arial"/>
                <a:cs typeface="Arial"/>
              </a:rPr>
              <a:t>ПРОМЫШЛЕННОСТИ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И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НАУКИ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АРХАНГЕЛЬСКОЙ ОБЛАСТИ</a:t>
            </a:r>
            <a:endParaRPr sz="11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6363" y="2417064"/>
            <a:ext cx="4498975" cy="844550"/>
          </a:xfrm>
          <a:custGeom>
            <a:avLst/>
            <a:gdLst/>
            <a:ahLst/>
            <a:cxnLst/>
            <a:rect l="l" t="t" r="r" b="b"/>
            <a:pathLst>
              <a:path w="4498975" h="844550">
                <a:moveTo>
                  <a:pt x="4220591" y="0"/>
                </a:moveTo>
                <a:lnTo>
                  <a:pt x="278282" y="0"/>
                </a:lnTo>
                <a:lnTo>
                  <a:pt x="233142" y="3642"/>
                </a:lnTo>
                <a:lnTo>
                  <a:pt x="190321" y="14186"/>
                </a:lnTo>
                <a:lnTo>
                  <a:pt x="150393" y="31059"/>
                </a:lnTo>
                <a:lnTo>
                  <a:pt x="113930" y="53689"/>
                </a:lnTo>
                <a:lnTo>
                  <a:pt x="81505" y="81502"/>
                </a:lnTo>
                <a:lnTo>
                  <a:pt x="53691" y="113925"/>
                </a:lnTo>
                <a:lnTo>
                  <a:pt x="31060" y="150385"/>
                </a:lnTo>
                <a:lnTo>
                  <a:pt x="14186" y="190308"/>
                </a:lnTo>
                <a:lnTo>
                  <a:pt x="3642" y="233123"/>
                </a:lnTo>
                <a:lnTo>
                  <a:pt x="0" y="278257"/>
                </a:lnTo>
                <a:lnTo>
                  <a:pt x="0" y="566038"/>
                </a:lnTo>
                <a:lnTo>
                  <a:pt x="3642" y="611172"/>
                </a:lnTo>
                <a:lnTo>
                  <a:pt x="14186" y="653987"/>
                </a:lnTo>
                <a:lnTo>
                  <a:pt x="31060" y="693910"/>
                </a:lnTo>
                <a:lnTo>
                  <a:pt x="53691" y="730370"/>
                </a:lnTo>
                <a:lnTo>
                  <a:pt x="81505" y="762793"/>
                </a:lnTo>
                <a:lnTo>
                  <a:pt x="113930" y="790606"/>
                </a:lnTo>
                <a:lnTo>
                  <a:pt x="150393" y="813236"/>
                </a:lnTo>
                <a:lnTo>
                  <a:pt x="190321" y="830109"/>
                </a:lnTo>
                <a:lnTo>
                  <a:pt x="233142" y="840653"/>
                </a:lnTo>
                <a:lnTo>
                  <a:pt x="278282" y="844296"/>
                </a:lnTo>
                <a:lnTo>
                  <a:pt x="4220591" y="844296"/>
                </a:lnTo>
                <a:lnTo>
                  <a:pt x="4265724" y="840653"/>
                </a:lnTo>
                <a:lnTo>
                  <a:pt x="4308539" y="830109"/>
                </a:lnTo>
                <a:lnTo>
                  <a:pt x="4348462" y="813236"/>
                </a:lnTo>
                <a:lnTo>
                  <a:pt x="4384922" y="790606"/>
                </a:lnTo>
                <a:lnTo>
                  <a:pt x="4417345" y="762793"/>
                </a:lnTo>
                <a:lnTo>
                  <a:pt x="4445158" y="730370"/>
                </a:lnTo>
                <a:lnTo>
                  <a:pt x="4467788" y="693910"/>
                </a:lnTo>
                <a:lnTo>
                  <a:pt x="4484661" y="653987"/>
                </a:lnTo>
                <a:lnTo>
                  <a:pt x="4495205" y="611172"/>
                </a:lnTo>
                <a:lnTo>
                  <a:pt x="4498848" y="566038"/>
                </a:lnTo>
                <a:lnTo>
                  <a:pt x="4498848" y="278257"/>
                </a:lnTo>
                <a:lnTo>
                  <a:pt x="4495205" y="233123"/>
                </a:lnTo>
                <a:lnTo>
                  <a:pt x="4484661" y="190308"/>
                </a:lnTo>
                <a:lnTo>
                  <a:pt x="4467788" y="150385"/>
                </a:lnTo>
                <a:lnTo>
                  <a:pt x="4445158" y="113925"/>
                </a:lnTo>
                <a:lnTo>
                  <a:pt x="4417345" y="81502"/>
                </a:lnTo>
                <a:lnTo>
                  <a:pt x="4384922" y="53689"/>
                </a:lnTo>
                <a:lnTo>
                  <a:pt x="4348462" y="31059"/>
                </a:lnTo>
                <a:lnTo>
                  <a:pt x="4308539" y="14186"/>
                </a:lnTo>
                <a:lnTo>
                  <a:pt x="4265724" y="3642"/>
                </a:lnTo>
                <a:lnTo>
                  <a:pt x="422059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15922" y="2654935"/>
            <a:ext cx="3116580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МИНИСТЕРСТВО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СТРОИТЕЛЬСТВА</a:t>
            </a:r>
            <a:r>
              <a:rPr sz="1100" b="1" spc="-50" dirty="0">
                <a:latin typeface="Arial"/>
                <a:cs typeface="Arial"/>
              </a:rPr>
              <a:t> И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АРХИТЕКТУРЫ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АРХАНГЕЛЬСКОЙ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ОБЛАСТИ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45236" y="2537460"/>
            <a:ext cx="586740" cy="586740"/>
            <a:chOff x="745236" y="2537460"/>
            <a:chExt cx="586740" cy="586740"/>
          </a:xfrm>
        </p:grpSpPr>
        <p:sp>
          <p:nvSpPr>
            <p:cNvPr id="10" name="object 10"/>
            <p:cNvSpPr/>
            <p:nvPr/>
          </p:nvSpPr>
          <p:spPr>
            <a:xfrm>
              <a:off x="745236" y="2537460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40" h="586739">
                  <a:moveTo>
                    <a:pt x="293370" y="0"/>
                  </a:moveTo>
                  <a:lnTo>
                    <a:pt x="245783" y="3838"/>
                  </a:lnTo>
                  <a:lnTo>
                    <a:pt x="200641" y="14953"/>
                  </a:lnTo>
                  <a:lnTo>
                    <a:pt x="158548" y="32740"/>
                  </a:lnTo>
                  <a:lnTo>
                    <a:pt x="120108" y="56595"/>
                  </a:lnTo>
                  <a:lnTo>
                    <a:pt x="85925" y="85915"/>
                  </a:lnTo>
                  <a:lnTo>
                    <a:pt x="56602" y="120097"/>
                  </a:lnTo>
                  <a:lnTo>
                    <a:pt x="32744" y="158537"/>
                  </a:lnTo>
                  <a:lnTo>
                    <a:pt x="14955" y="200631"/>
                  </a:lnTo>
                  <a:lnTo>
                    <a:pt x="3839" y="245777"/>
                  </a:lnTo>
                  <a:lnTo>
                    <a:pt x="0" y="293369"/>
                  </a:lnTo>
                  <a:lnTo>
                    <a:pt x="3839" y="340962"/>
                  </a:lnTo>
                  <a:lnTo>
                    <a:pt x="14955" y="386108"/>
                  </a:lnTo>
                  <a:lnTo>
                    <a:pt x="32744" y="428202"/>
                  </a:lnTo>
                  <a:lnTo>
                    <a:pt x="56602" y="466642"/>
                  </a:lnTo>
                  <a:lnTo>
                    <a:pt x="85925" y="500824"/>
                  </a:lnTo>
                  <a:lnTo>
                    <a:pt x="120108" y="530144"/>
                  </a:lnTo>
                  <a:lnTo>
                    <a:pt x="158548" y="553999"/>
                  </a:lnTo>
                  <a:lnTo>
                    <a:pt x="200641" y="571786"/>
                  </a:lnTo>
                  <a:lnTo>
                    <a:pt x="245783" y="582901"/>
                  </a:lnTo>
                  <a:lnTo>
                    <a:pt x="293370" y="586739"/>
                  </a:lnTo>
                  <a:lnTo>
                    <a:pt x="340956" y="582901"/>
                  </a:lnTo>
                  <a:lnTo>
                    <a:pt x="386098" y="571786"/>
                  </a:lnTo>
                  <a:lnTo>
                    <a:pt x="428191" y="553999"/>
                  </a:lnTo>
                  <a:lnTo>
                    <a:pt x="466631" y="530144"/>
                  </a:lnTo>
                  <a:lnTo>
                    <a:pt x="500814" y="500824"/>
                  </a:lnTo>
                  <a:lnTo>
                    <a:pt x="530137" y="466642"/>
                  </a:lnTo>
                  <a:lnTo>
                    <a:pt x="553995" y="428202"/>
                  </a:lnTo>
                  <a:lnTo>
                    <a:pt x="571784" y="386108"/>
                  </a:lnTo>
                  <a:lnTo>
                    <a:pt x="582900" y="340962"/>
                  </a:lnTo>
                  <a:lnTo>
                    <a:pt x="586740" y="293369"/>
                  </a:lnTo>
                  <a:lnTo>
                    <a:pt x="582900" y="245777"/>
                  </a:lnTo>
                  <a:lnTo>
                    <a:pt x="571784" y="200631"/>
                  </a:lnTo>
                  <a:lnTo>
                    <a:pt x="553995" y="158537"/>
                  </a:lnTo>
                  <a:lnTo>
                    <a:pt x="530137" y="120097"/>
                  </a:lnTo>
                  <a:lnTo>
                    <a:pt x="500814" y="85915"/>
                  </a:lnTo>
                  <a:lnTo>
                    <a:pt x="466631" y="56595"/>
                  </a:lnTo>
                  <a:lnTo>
                    <a:pt x="428191" y="32740"/>
                  </a:lnTo>
                  <a:lnTo>
                    <a:pt x="386098" y="14953"/>
                  </a:lnTo>
                  <a:lnTo>
                    <a:pt x="340956" y="3838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4107" y="2607564"/>
              <a:ext cx="342900" cy="451103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626363" y="4448555"/>
            <a:ext cx="4498975" cy="844550"/>
          </a:xfrm>
          <a:custGeom>
            <a:avLst/>
            <a:gdLst/>
            <a:ahLst/>
            <a:cxnLst/>
            <a:rect l="l" t="t" r="r" b="b"/>
            <a:pathLst>
              <a:path w="4498975" h="844550">
                <a:moveTo>
                  <a:pt x="4220591" y="0"/>
                </a:moveTo>
                <a:lnTo>
                  <a:pt x="278282" y="0"/>
                </a:lnTo>
                <a:lnTo>
                  <a:pt x="233142" y="3642"/>
                </a:lnTo>
                <a:lnTo>
                  <a:pt x="190321" y="14186"/>
                </a:lnTo>
                <a:lnTo>
                  <a:pt x="150393" y="31059"/>
                </a:lnTo>
                <a:lnTo>
                  <a:pt x="113930" y="53689"/>
                </a:lnTo>
                <a:lnTo>
                  <a:pt x="81505" y="81502"/>
                </a:lnTo>
                <a:lnTo>
                  <a:pt x="53691" y="113925"/>
                </a:lnTo>
                <a:lnTo>
                  <a:pt x="31060" y="150385"/>
                </a:lnTo>
                <a:lnTo>
                  <a:pt x="14186" y="190308"/>
                </a:lnTo>
                <a:lnTo>
                  <a:pt x="3642" y="233123"/>
                </a:lnTo>
                <a:lnTo>
                  <a:pt x="0" y="278257"/>
                </a:lnTo>
                <a:lnTo>
                  <a:pt x="0" y="566039"/>
                </a:lnTo>
                <a:lnTo>
                  <a:pt x="3642" y="611172"/>
                </a:lnTo>
                <a:lnTo>
                  <a:pt x="14186" y="653987"/>
                </a:lnTo>
                <a:lnTo>
                  <a:pt x="31060" y="693910"/>
                </a:lnTo>
                <a:lnTo>
                  <a:pt x="53691" y="730370"/>
                </a:lnTo>
                <a:lnTo>
                  <a:pt x="81505" y="762793"/>
                </a:lnTo>
                <a:lnTo>
                  <a:pt x="113930" y="790606"/>
                </a:lnTo>
                <a:lnTo>
                  <a:pt x="150393" y="813236"/>
                </a:lnTo>
                <a:lnTo>
                  <a:pt x="190321" y="830109"/>
                </a:lnTo>
                <a:lnTo>
                  <a:pt x="233142" y="840653"/>
                </a:lnTo>
                <a:lnTo>
                  <a:pt x="278282" y="844296"/>
                </a:lnTo>
                <a:lnTo>
                  <a:pt x="4220591" y="844296"/>
                </a:lnTo>
                <a:lnTo>
                  <a:pt x="4265724" y="840653"/>
                </a:lnTo>
                <a:lnTo>
                  <a:pt x="4308539" y="830109"/>
                </a:lnTo>
                <a:lnTo>
                  <a:pt x="4348462" y="813236"/>
                </a:lnTo>
                <a:lnTo>
                  <a:pt x="4384922" y="790606"/>
                </a:lnTo>
                <a:lnTo>
                  <a:pt x="4417345" y="762793"/>
                </a:lnTo>
                <a:lnTo>
                  <a:pt x="4445158" y="730370"/>
                </a:lnTo>
                <a:lnTo>
                  <a:pt x="4467788" y="693910"/>
                </a:lnTo>
                <a:lnTo>
                  <a:pt x="4484661" y="653987"/>
                </a:lnTo>
                <a:lnTo>
                  <a:pt x="4495205" y="611172"/>
                </a:lnTo>
                <a:lnTo>
                  <a:pt x="4498848" y="566039"/>
                </a:lnTo>
                <a:lnTo>
                  <a:pt x="4498848" y="278257"/>
                </a:lnTo>
                <a:lnTo>
                  <a:pt x="4495205" y="233123"/>
                </a:lnTo>
                <a:lnTo>
                  <a:pt x="4484661" y="190308"/>
                </a:lnTo>
                <a:lnTo>
                  <a:pt x="4467788" y="150385"/>
                </a:lnTo>
                <a:lnTo>
                  <a:pt x="4445158" y="113925"/>
                </a:lnTo>
                <a:lnTo>
                  <a:pt x="4417345" y="81502"/>
                </a:lnTo>
                <a:lnTo>
                  <a:pt x="4384922" y="53689"/>
                </a:lnTo>
                <a:lnTo>
                  <a:pt x="4348462" y="31059"/>
                </a:lnTo>
                <a:lnTo>
                  <a:pt x="4308539" y="14186"/>
                </a:lnTo>
                <a:lnTo>
                  <a:pt x="4265724" y="3642"/>
                </a:lnTo>
                <a:lnTo>
                  <a:pt x="422059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15922" y="4686427"/>
            <a:ext cx="340995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МИНИСТЕРСТВО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СВЯЗИ</a:t>
            </a:r>
            <a:r>
              <a:rPr sz="1100" b="1" spc="-4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И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ИНФОРМАЦИОННЫХ </a:t>
            </a:r>
            <a:r>
              <a:rPr sz="1100" b="1" dirty="0">
                <a:latin typeface="Arial"/>
                <a:cs typeface="Arial"/>
              </a:rPr>
              <a:t>ТЕХНОЛОГИЙ</a:t>
            </a:r>
            <a:r>
              <a:rPr sz="1100" b="1" spc="-7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АРХАНГЕЛЬСКОЙ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ОБЛАСТИ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745236" y="4576571"/>
            <a:ext cx="586740" cy="586740"/>
            <a:chOff x="745236" y="4576571"/>
            <a:chExt cx="586740" cy="586740"/>
          </a:xfrm>
        </p:grpSpPr>
        <p:sp>
          <p:nvSpPr>
            <p:cNvPr id="15" name="object 15"/>
            <p:cNvSpPr/>
            <p:nvPr/>
          </p:nvSpPr>
          <p:spPr>
            <a:xfrm>
              <a:off x="745236" y="4576571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40" h="586739">
                  <a:moveTo>
                    <a:pt x="293370" y="0"/>
                  </a:moveTo>
                  <a:lnTo>
                    <a:pt x="245783" y="3838"/>
                  </a:lnTo>
                  <a:lnTo>
                    <a:pt x="200641" y="14953"/>
                  </a:lnTo>
                  <a:lnTo>
                    <a:pt x="158548" y="32740"/>
                  </a:lnTo>
                  <a:lnTo>
                    <a:pt x="120108" y="56595"/>
                  </a:lnTo>
                  <a:lnTo>
                    <a:pt x="85925" y="85915"/>
                  </a:lnTo>
                  <a:lnTo>
                    <a:pt x="56602" y="120097"/>
                  </a:lnTo>
                  <a:lnTo>
                    <a:pt x="32744" y="158537"/>
                  </a:lnTo>
                  <a:lnTo>
                    <a:pt x="14955" y="200631"/>
                  </a:lnTo>
                  <a:lnTo>
                    <a:pt x="3839" y="245777"/>
                  </a:lnTo>
                  <a:lnTo>
                    <a:pt x="0" y="293369"/>
                  </a:lnTo>
                  <a:lnTo>
                    <a:pt x="3839" y="340962"/>
                  </a:lnTo>
                  <a:lnTo>
                    <a:pt x="14955" y="386108"/>
                  </a:lnTo>
                  <a:lnTo>
                    <a:pt x="32744" y="428202"/>
                  </a:lnTo>
                  <a:lnTo>
                    <a:pt x="56602" y="466642"/>
                  </a:lnTo>
                  <a:lnTo>
                    <a:pt x="85925" y="500824"/>
                  </a:lnTo>
                  <a:lnTo>
                    <a:pt x="120108" y="530144"/>
                  </a:lnTo>
                  <a:lnTo>
                    <a:pt x="158548" y="553999"/>
                  </a:lnTo>
                  <a:lnTo>
                    <a:pt x="200641" y="571786"/>
                  </a:lnTo>
                  <a:lnTo>
                    <a:pt x="245783" y="582901"/>
                  </a:lnTo>
                  <a:lnTo>
                    <a:pt x="293370" y="586739"/>
                  </a:lnTo>
                  <a:lnTo>
                    <a:pt x="340956" y="582901"/>
                  </a:lnTo>
                  <a:lnTo>
                    <a:pt x="386098" y="571786"/>
                  </a:lnTo>
                  <a:lnTo>
                    <a:pt x="428191" y="553999"/>
                  </a:lnTo>
                  <a:lnTo>
                    <a:pt x="466631" y="530144"/>
                  </a:lnTo>
                  <a:lnTo>
                    <a:pt x="500814" y="500824"/>
                  </a:lnTo>
                  <a:lnTo>
                    <a:pt x="530137" y="466642"/>
                  </a:lnTo>
                  <a:lnTo>
                    <a:pt x="553995" y="428202"/>
                  </a:lnTo>
                  <a:lnTo>
                    <a:pt x="571784" y="386108"/>
                  </a:lnTo>
                  <a:lnTo>
                    <a:pt x="582900" y="340962"/>
                  </a:lnTo>
                  <a:lnTo>
                    <a:pt x="586740" y="293369"/>
                  </a:lnTo>
                  <a:lnTo>
                    <a:pt x="582900" y="245777"/>
                  </a:lnTo>
                  <a:lnTo>
                    <a:pt x="571784" y="200631"/>
                  </a:lnTo>
                  <a:lnTo>
                    <a:pt x="553995" y="158537"/>
                  </a:lnTo>
                  <a:lnTo>
                    <a:pt x="530137" y="120097"/>
                  </a:lnTo>
                  <a:lnTo>
                    <a:pt x="500814" y="85915"/>
                  </a:lnTo>
                  <a:lnTo>
                    <a:pt x="466631" y="56595"/>
                  </a:lnTo>
                  <a:lnTo>
                    <a:pt x="428191" y="32740"/>
                  </a:lnTo>
                  <a:lnTo>
                    <a:pt x="386098" y="14953"/>
                  </a:lnTo>
                  <a:lnTo>
                    <a:pt x="340956" y="3838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9536" y="4648199"/>
              <a:ext cx="344424" cy="449580"/>
            </a:xfrm>
            <a:prstGeom prst="rect">
              <a:avLst/>
            </a:prstGeom>
          </p:spPr>
        </p:pic>
      </p:grpSp>
      <p:sp>
        <p:nvSpPr>
          <p:cNvPr id="17" name="object 17"/>
          <p:cNvSpPr/>
          <p:nvPr/>
        </p:nvSpPr>
        <p:spPr>
          <a:xfrm>
            <a:off x="626363" y="5463540"/>
            <a:ext cx="4498975" cy="844550"/>
          </a:xfrm>
          <a:custGeom>
            <a:avLst/>
            <a:gdLst/>
            <a:ahLst/>
            <a:cxnLst/>
            <a:rect l="l" t="t" r="r" b="b"/>
            <a:pathLst>
              <a:path w="4498975" h="844550">
                <a:moveTo>
                  <a:pt x="4220591" y="0"/>
                </a:moveTo>
                <a:lnTo>
                  <a:pt x="278282" y="0"/>
                </a:lnTo>
                <a:lnTo>
                  <a:pt x="233142" y="3642"/>
                </a:lnTo>
                <a:lnTo>
                  <a:pt x="190321" y="14186"/>
                </a:lnTo>
                <a:lnTo>
                  <a:pt x="150393" y="31060"/>
                </a:lnTo>
                <a:lnTo>
                  <a:pt x="113930" y="53691"/>
                </a:lnTo>
                <a:lnTo>
                  <a:pt x="81505" y="81505"/>
                </a:lnTo>
                <a:lnTo>
                  <a:pt x="53691" y="113930"/>
                </a:lnTo>
                <a:lnTo>
                  <a:pt x="31060" y="150393"/>
                </a:lnTo>
                <a:lnTo>
                  <a:pt x="14186" y="190321"/>
                </a:lnTo>
                <a:lnTo>
                  <a:pt x="3642" y="233142"/>
                </a:lnTo>
                <a:lnTo>
                  <a:pt x="0" y="278282"/>
                </a:lnTo>
                <a:lnTo>
                  <a:pt x="0" y="566013"/>
                </a:lnTo>
                <a:lnTo>
                  <a:pt x="3642" y="611153"/>
                </a:lnTo>
                <a:lnTo>
                  <a:pt x="14186" y="653974"/>
                </a:lnTo>
                <a:lnTo>
                  <a:pt x="31060" y="693902"/>
                </a:lnTo>
                <a:lnTo>
                  <a:pt x="53691" y="730365"/>
                </a:lnTo>
                <a:lnTo>
                  <a:pt x="81505" y="762790"/>
                </a:lnTo>
                <a:lnTo>
                  <a:pt x="113930" y="790604"/>
                </a:lnTo>
                <a:lnTo>
                  <a:pt x="150393" y="813235"/>
                </a:lnTo>
                <a:lnTo>
                  <a:pt x="190321" y="830109"/>
                </a:lnTo>
                <a:lnTo>
                  <a:pt x="233142" y="840653"/>
                </a:lnTo>
                <a:lnTo>
                  <a:pt x="278282" y="844296"/>
                </a:lnTo>
                <a:lnTo>
                  <a:pt x="4220591" y="844296"/>
                </a:lnTo>
                <a:lnTo>
                  <a:pt x="4265724" y="840653"/>
                </a:lnTo>
                <a:lnTo>
                  <a:pt x="4308539" y="830109"/>
                </a:lnTo>
                <a:lnTo>
                  <a:pt x="4348462" y="813235"/>
                </a:lnTo>
                <a:lnTo>
                  <a:pt x="4384922" y="790604"/>
                </a:lnTo>
                <a:lnTo>
                  <a:pt x="4417345" y="762790"/>
                </a:lnTo>
                <a:lnTo>
                  <a:pt x="4445158" y="730365"/>
                </a:lnTo>
                <a:lnTo>
                  <a:pt x="4467788" y="693902"/>
                </a:lnTo>
                <a:lnTo>
                  <a:pt x="4484661" y="653974"/>
                </a:lnTo>
                <a:lnTo>
                  <a:pt x="4495205" y="611153"/>
                </a:lnTo>
                <a:lnTo>
                  <a:pt x="4498848" y="566013"/>
                </a:lnTo>
                <a:lnTo>
                  <a:pt x="4498848" y="278282"/>
                </a:lnTo>
                <a:lnTo>
                  <a:pt x="4495205" y="233142"/>
                </a:lnTo>
                <a:lnTo>
                  <a:pt x="4484661" y="190321"/>
                </a:lnTo>
                <a:lnTo>
                  <a:pt x="4467788" y="150393"/>
                </a:lnTo>
                <a:lnTo>
                  <a:pt x="4445158" y="113930"/>
                </a:lnTo>
                <a:lnTo>
                  <a:pt x="4417345" y="81505"/>
                </a:lnTo>
                <a:lnTo>
                  <a:pt x="4384922" y="53691"/>
                </a:lnTo>
                <a:lnTo>
                  <a:pt x="4348462" y="31060"/>
                </a:lnTo>
                <a:lnTo>
                  <a:pt x="4308539" y="14186"/>
                </a:lnTo>
                <a:lnTo>
                  <a:pt x="4265724" y="3642"/>
                </a:lnTo>
                <a:lnTo>
                  <a:pt x="422059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415922" y="5618479"/>
            <a:ext cx="3526790" cy="528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latin typeface="Arial"/>
                <a:cs typeface="Arial"/>
              </a:rPr>
              <a:t>МИНИСТЕРСТВО</a:t>
            </a:r>
            <a:r>
              <a:rPr sz="1100" b="1" spc="-10" dirty="0">
                <a:latin typeface="Arial"/>
                <a:cs typeface="Arial"/>
              </a:rPr>
              <a:t> ТОПЛИВНО-ЭНЕРГЕТИЧЕСКОГО </a:t>
            </a:r>
            <a:r>
              <a:rPr sz="1100" b="1" dirty="0">
                <a:latin typeface="Arial"/>
                <a:cs typeface="Arial"/>
              </a:rPr>
              <a:t>КОМПЛЕКСА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И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ЖИЛИЩНО-КОММУНАЛЬНОГО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ХОЗЯЙСТВА</a:t>
            </a:r>
            <a:r>
              <a:rPr sz="1100" b="1" spc="-6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АРХАНГЕЛЬСКОЙ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ОБЛАСТИ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745236" y="5588508"/>
            <a:ext cx="586740" cy="586740"/>
            <a:chOff x="745236" y="5588508"/>
            <a:chExt cx="586740" cy="586740"/>
          </a:xfrm>
        </p:grpSpPr>
        <p:sp>
          <p:nvSpPr>
            <p:cNvPr id="20" name="object 20"/>
            <p:cNvSpPr/>
            <p:nvPr/>
          </p:nvSpPr>
          <p:spPr>
            <a:xfrm>
              <a:off x="745236" y="5588508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40" h="586739">
                  <a:moveTo>
                    <a:pt x="293370" y="0"/>
                  </a:moveTo>
                  <a:lnTo>
                    <a:pt x="245783" y="3839"/>
                  </a:lnTo>
                  <a:lnTo>
                    <a:pt x="200641" y="14955"/>
                  </a:lnTo>
                  <a:lnTo>
                    <a:pt x="158548" y="32744"/>
                  </a:lnTo>
                  <a:lnTo>
                    <a:pt x="120108" y="56602"/>
                  </a:lnTo>
                  <a:lnTo>
                    <a:pt x="85925" y="85925"/>
                  </a:lnTo>
                  <a:lnTo>
                    <a:pt x="56602" y="120108"/>
                  </a:lnTo>
                  <a:lnTo>
                    <a:pt x="32744" y="158548"/>
                  </a:lnTo>
                  <a:lnTo>
                    <a:pt x="14955" y="200641"/>
                  </a:lnTo>
                  <a:lnTo>
                    <a:pt x="3839" y="245783"/>
                  </a:lnTo>
                  <a:lnTo>
                    <a:pt x="0" y="293369"/>
                  </a:lnTo>
                  <a:lnTo>
                    <a:pt x="3839" y="340956"/>
                  </a:lnTo>
                  <a:lnTo>
                    <a:pt x="14955" y="386098"/>
                  </a:lnTo>
                  <a:lnTo>
                    <a:pt x="32744" y="428191"/>
                  </a:lnTo>
                  <a:lnTo>
                    <a:pt x="56602" y="466631"/>
                  </a:lnTo>
                  <a:lnTo>
                    <a:pt x="85925" y="500814"/>
                  </a:lnTo>
                  <a:lnTo>
                    <a:pt x="120108" y="530137"/>
                  </a:lnTo>
                  <a:lnTo>
                    <a:pt x="158548" y="553995"/>
                  </a:lnTo>
                  <a:lnTo>
                    <a:pt x="200641" y="571784"/>
                  </a:lnTo>
                  <a:lnTo>
                    <a:pt x="245783" y="582900"/>
                  </a:lnTo>
                  <a:lnTo>
                    <a:pt x="293370" y="586739"/>
                  </a:lnTo>
                  <a:lnTo>
                    <a:pt x="340956" y="582900"/>
                  </a:lnTo>
                  <a:lnTo>
                    <a:pt x="386098" y="571784"/>
                  </a:lnTo>
                  <a:lnTo>
                    <a:pt x="428191" y="553995"/>
                  </a:lnTo>
                  <a:lnTo>
                    <a:pt x="466631" y="530137"/>
                  </a:lnTo>
                  <a:lnTo>
                    <a:pt x="500814" y="500814"/>
                  </a:lnTo>
                  <a:lnTo>
                    <a:pt x="530137" y="466631"/>
                  </a:lnTo>
                  <a:lnTo>
                    <a:pt x="553995" y="428191"/>
                  </a:lnTo>
                  <a:lnTo>
                    <a:pt x="571784" y="386098"/>
                  </a:lnTo>
                  <a:lnTo>
                    <a:pt x="582900" y="340956"/>
                  </a:lnTo>
                  <a:lnTo>
                    <a:pt x="586740" y="293369"/>
                  </a:lnTo>
                  <a:lnTo>
                    <a:pt x="582900" y="245783"/>
                  </a:lnTo>
                  <a:lnTo>
                    <a:pt x="571784" y="200641"/>
                  </a:lnTo>
                  <a:lnTo>
                    <a:pt x="553995" y="158548"/>
                  </a:lnTo>
                  <a:lnTo>
                    <a:pt x="530137" y="120108"/>
                  </a:lnTo>
                  <a:lnTo>
                    <a:pt x="500814" y="85925"/>
                  </a:lnTo>
                  <a:lnTo>
                    <a:pt x="466631" y="56602"/>
                  </a:lnTo>
                  <a:lnTo>
                    <a:pt x="428191" y="32744"/>
                  </a:lnTo>
                  <a:lnTo>
                    <a:pt x="386098" y="14955"/>
                  </a:lnTo>
                  <a:lnTo>
                    <a:pt x="340956" y="3839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9536" y="5658612"/>
              <a:ext cx="344424" cy="449580"/>
            </a:xfrm>
            <a:prstGeom prst="rect">
              <a:avLst/>
            </a:prstGeom>
          </p:spPr>
        </p:pic>
      </p:grpSp>
      <p:sp>
        <p:nvSpPr>
          <p:cNvPr id="22" name="object 22"/>
          <p:cNvSpPr/>
          <p:nvPr/>
        </p:nvSpPr>
        <p:spPr>
          <a:xfrm>
            <a:off x="626363" y="3432047"/>
            <a:ext cx="4498975" cy="844550"/>
          </a:xfrm>
          <a:custGeom>
            <a:avLst/>
            <a:gdLst/>
            <a:ahLst/>
            <a:cxnLst/>
            <a:rect l="l" t="t" r="r" b="b"/>
            <a:pathLst>
              <a:path w="4498975" h="844550">
                <a:moveTo>
                  <a:pt x="4220591" y="0"/>
                </a:moveTo>
                <a:lnTo>
                  <a:pt x="278282" y="0"/>
                </a:lnTo>
                <a:lnTo>
                  <a:pt x="233142" y="3642"/>
                </a:lnTo>
                <a:lnTo>
                  <a:pt x="190321" y="14186"/>
                </a:lnTo>
                <a:lnTo>
                  <a:pt x="150393" y="31059"/>
                </a:lnTo>
                <a:lnTo>
                  <a:pt x="113930" y="53689"/>
                </a:lnTo>
                <a:lnTo>
                  <a:pt x="81505" y="81502"/>
                </a:lnTo>
                <a:lnTo>
                  <a:pt x="53691" y="113925"/>
                </a:lnTo>
                <a:lnTo>
                  <a:pt x="31060" y="150385"/>
                </a:lnTo>
                <a:lnTo>
                  <a:pt x="14186" y="190308"/>
                </a:lnTo>
                <a:lnTo>
                  <a:pt x="3642" y="233123"/>
                </a:lnTo>
                <a:lnTo>
                  <a:pt x="0" y="278256"/>
                </a:lnTo>
                <a:lnTo>
                  <a:pt x="0" y="566038"/>
                </a:lnTo>
                <a:lnTo>
                  <a:pt x="3642" y="611172"/>
                </a:lnTo>
                <a:lnTo>
                  <a:pt x="14186" y="653987"/>
                </a:lnTo>
                <a:lnTo>
                  <a:pt x="31060" y="693910"/>
                </a:lnTo>
                <a:lnTo>
                  <a:pt x="53691" y="730370"/>
                </a:lnTo>
                <a:lnTo>
                  <a:pt x="81505" y="762793"/>
                </a:lnTo>
                <a:lnTo>
                  <a:pt x="113930" y="790606"/>
                </a:lnTo>
                <a:lnTo>
                  <a:pt x="150393" y="813236"/>
                </a:lnTo>
                <a:lnTo>
                  <a:pt x="190321" y="830109"/>
                </a:lnTo>
                <a:lnTo>
                  <a:pt x="233142" y="840653"/>
                </a:lnTo>
                <a:lnTo>
                  <a:pt x="278282" y="844295"/>
                </a:lnTo>
                <a:lnTo>
                  <a:pt x="4220591" y="844295"/>
                </a:lnTo>
                <a:lnTo>
                  <a:pt x="4265724" y="840653"/>
                </a:lnTo>
                <a:lnTo>
                  <a:pt x="4308539" y="830109"/>
                </a:lnTo>
                <a:lnTo>
                  <a:pt x="4348462" y="813236"/>
                </a:lnTo>
                <a:lnTo>
                  <a:pt x="4384922" y="790606"/>
                </a:lnTo>
                <a:lnTo>
                  <a:pt x="4417345" y="762793"/>
                </a:lnTo>
                <a:lnTo>
                  <a:pt x="4445158" y="730370"/>
                </a:lnTo>
                <a:lnTo>
                  <a:pt x="4467788" y="693910"/>
                </a:lnTo>
                <a:lnTo>
                  <a:pt x="4484661" y="653987"/>
                </a:lnTo>
                <a:lnTo>
                  <a:pt x="4495205" y="611172"/>
                </a:lnTo>
                <a:lnTo>
                  <a:pt x="4498848" y="566038"/>
                </a:lnTo>
                <a:lnTo>
                  <a:pt x="4498848" y="278256"/>
                </a:lnTo>
                <a:lnTo>
                  <a:pt x="4495205" y="233123"/>
                </a:lnTo>
                <a:lnTo>
                  <a:pt x="4484661" y="190308"/>
                </a:lnTo>
                <a:lnTo>
                  <a:pt x="4467788" y="150385"/>
                </a:lnTo>
                <a:lnTo>
                  <a:pt x="4445158" y="113925"/>
                </a:lnTo>
                <a:lnTo>
                  <a:pt x="4417345" y="81502"/>
                </a:lnTo>
                <a:lnTo>
                  <a:pt x="4384922" y="53689"/>
                </a:lnTo>
                <a:lnTo>
                  <a:pt x="4348462" y="31059"/>
                </a:lnTo>
                <a:lnTo>
                  <a:pt x="4308539" y="14186"/>
                </a:lnTo>
                <a:lnTo>
                  <a:pt x="4265724" y="3642"/>
                </a:lnTo>
                <a:lnTo>
                  <a:pt x="422059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415922" y="3586988"/>
            <a:ext cx="3145790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latin typeface="Arial"/>
                <a:cs typeface="Arial"/>
              </a:rPr>
              <a:t>МИНИСТЕРСТВО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ПРИРОДНЫХ</a:t>
            </a:r>
            <a:r>
              <a:rPr sz="1100" b="1" spc="-5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РЕСУРСОВ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50" dirty="0">
                <a:latin typeface="Arial"/>
                <a:cs typeface="Arial"/>
              </a:rPr>
              <a:t>И </a:t>
            </a:r>
            <a:r>
              <a:rPr sz="1100" b="1" spc="-10" dirty="0">
                <a:latin typeface="Arial"/>
                <a:cs typeface="Arial"/>
              </a:rPr>
              <a:t>ЛЕСОПРОМЫШЛЕННОГО</a:t>
            </a:r>
            <a:r>
              <a:rPr sz="1100" b="1" spc="8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КОМПЛЕКСА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latin typeface="Arial"/>
                <a:cs typeface="Arial"/>
              </a:rPr>
              <a:t>АРХАНГЕЛЬСКОЙ</a:t>
            </a:r>
            <a:r>
              <a:rPr sz="1100" b="1" spc="5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ОБЛАСТИ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745236" y="3558540"/>
            <a:ext cx="586740" cy="586740"/>
            <a:chOff x="745236" y="3558540"/>
            <a:chExt cx="586740" cy="586740"/>
          </a:xfrm>
        </p:grpSpPr>
        <p:sp>
          <p:nvSpPr>
            <p:cNvPr id="25" name="object 25"/>
            <p:cNvSpPr/>
            <p:nvPr/>
          </p:nvSpPr>
          <p:spPr>
            <a:xfrm>
              <a:off x="745236" y="3558540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40" h="586739">
                  <a:moveTo>
                    <a:pt x="293370" y="0"/>
                  </a:moveTo>
                  <a:lnTo>
                    <a:pt x="245783" y="3838"/>
                  </a:lnTo>
                  <a:lnTo>
                    <a:pt x="200641" y="14953"/>
                  </a:lnTo>
                  <a:lnTo>
                    <a:pt x="158548" y="32740"/>
                  </a:lnTo>
                  <a:lnTo>
                    <a:pt x="120108" y="56595"/>
                  </a:lnTo>
                  <a:lnTo>
                    <a:pt x="85925" y="85915"/>
                  </a:lnTo>
                  <a:lnTo>
                    <a:pt x="56602" y="120097"/>
                  </a:lnTo>
                  <a:lnTo>
                    <a:pt x="32744" y="158537"/>
                  </a:lnTo>
                  <a:lnTo>
                    <a:pt x="14955" y="200631"/>
                  </a:lnTo>
                  <a:lnTo>
                    <a:pt x="3839" y="245777"/>
                  </a:lnTo>
                  <a:lnTo>
                    <a:pt x="0" y="293370"/>
                  </a:lnTo>
                  <a:lnTo>
                    <a:pt x="3839" y="340962"/>
                  </a:lnTo>
                  <a:lnTo>
                    <a:pt x="14955" y="386108"/>
                  </a:lnTo>
                  <a:lnTo>
                    <a:pt x="32744" y="428202"/>
                  </a:lnTo>
                  <a:lnTo>
                    <a:pt x="56602" y="466642"/>
                  </a:lnTo>
                  <a:lnTo>
                    <a:pt x="85925" y="500824"/>
                  </a:lnTo>
                  <a:lnTo>
                    <a:pt x="120108" y="530144"/>
                  </a:lnTo>
                  <a:lnTo>
                    <a:pt x="158548" y="553999"/>
                  </a:lnTo>
                  <a:lnTo>
                    <a:pt x="200641" y="571786"/>
                  </a:lnTo>
                  <a:lnTo>
                    <a:pt x="245783" y="582901"/>
                  </a:lnTo>
                  <a:lnTo>
                    <a:pt x="293370" y="586740"/>
                  </a:lnTo>
                  <a:lnTo>
                    <a:pt x="340956" y="582901"/>
                  </a:lnTo>
                  <a:lnTo>
                    <a:pt x="386098" y="571786"/>
                  </a:lnTo>
                  <a:lnTo>
                    <a:pt x="428191" y="553999"/>
                  </a:lnTo>
                  <a:lnTo>
                    <a:pt x="466631" y="530144"/>
                  </a:lnTo>
                  <a:lnTo>
                    <a:pt x="500814" y="500824"/>
                  </a:lnTo>
                  <a:lnTo>
                    <a:pt x="530137" y="466642"/>
                  </a:lnTo>
                  <a:lnTo>
                    <a:pt x="553995" y="428202"/>
                  </a:lnTo>
                  <a:lnTo>
                    <a:pt x="571784" y="386108"/>
                  </a:lnTo>
                  <a:lnTo>
                    <a:pt x="582900" y="340962"/>
                  </a:lnTo>
                  <a:lnTo>
                    <a:pt x="586740" y="293370"/>
                  </a:lnTo>
                  <a:lnTo>
                    <a:pt x="582900" y="245777"/>
                  </a:lnTo>
                  <a:lnTo>
                    <a:pt x="571784" y="200631"/>
                  </a:lnTo>
                  <a:lnTo>
                    <a:pt x="553995" y="158537"/>
                  </a:lnTo>
                  <a:lnTo>
                    <a:pt x="530137" y="120097"/>
                  </a:lnTo>
                  <a:lnTo>
                    <a:pt x="500814" y="85915"/>
                  </a:lnTo>
                  <a:lnTo>
                    <a:pt x="466631" y="56595"/>
                  </a:lnTo>
                  <a:lnTo>
                    <a:pt x="428191" y="32740"/>
                  </a:lnTo>
                  <a:lnTo>
                    <a:pt x="386098" y="14953"/>
                  </a:lnTo>
                  <a:lnTo>
                    <a:pt x="340956" y="3838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9536" y="3628644"/>
              <a:ext cx="344424" cy="449580"/>
            </a:xfrm>
            <a:prstGeom prst="rect">
              <a:avLst/>
            </a:prstGeom>
          </p:spPr>
        </p:pic>
      </p:grpSp>
      <p:sp>
        <p:nvSpPr>
          <p:cNvPr id="27" name="object 27"/>
          <p:cNvSpPr/>
          <p:nvPr/>
        </p:nvSpPr>
        <p:spPr>
          <a:xfrm>
            <a:off x="5271515" y="1402080"/>
            <a:ext cx="4498975" cy="844550"/>
          </a:xfrm>
          <a:custGeom>
            <a:avLst/>
            <a:gdLst/>
            <a:ahLst/>
            <a:cxnLst/>
            <a:rect l="l" t="t" r="r" b="b"/>
            <a:pathLst>
              <a:path w="4498975" h="844550">
                <a:moveTo>
                  <a:pt x="4220591" y="0"/>
                </a:moveTo>
                <a:lnTo>
                  <a:pt x="278257" y="0"/>
                </a:lnTo>
                <a:lnTo>
                  <a:pt x="233123" y="3642"/>
                </a:lnTo>
                <a:lnTo>
                  <a:pt x="190308" y="14186"/>
                </a:lnTo>
                <a:lnTo>
                  <a:pt x="150385" y="31059"/>
                </a:lnTo>
                <a:lnTo>
                  <a:pt x="113925" y="53689"/>
                </a:lnTo>
                <a:lnTo>
                  <a:pt x="81502" y="81502"/>
                </a:lnTo>
                <a:lnTo>
                  <a:pt x="53689" y="113925"/>
                </a:lnTo>
                <a:lnTo>
                  <a:pt x="31059" y="150385"/>
                </a:lnTo>
                <a:lnTo>
                  <a:pt x="14186" y="190308"/>
                </a:lnTo>
                <a:lnTo>
                  <a:pt x="3642" y="233123"/>
                </a:lnTo>
                <a:lnTo>
                  <a:pt x="0" y="278257"/>
                </a:lnTo>
                <a:lnTo>
                  <a:pt x="0" y="566039"/>
                </a:lnTo>
                <a:lnTo>
                  <a:pt x="3642" y="611172"/>
                </a:lnTo>
                <a:lnTo>
                  <a:pt x="14186" y="653987"/>
                </a:lnTo>
                <a:lnTo>
                  <a:pt x="31059" y="693910"/>
                </a:lnTo>
                <a:lnTo>
                  <a:pt x="53689" y="730370"/>
                </a:lnTo>
                <a:lnTo>
                  <a:pt x="81502" y="762793"/>
                </a:lnTo>
                <a:lnTo>
                  <a:pt x="113925" y="790606"/>
                </a:lnTo>
                <a:lnTo>
                  <a:pt x="150385" y="813236"/>
                </a:lnTo>
                <a:lnTo>
                  <a:pt x="190308" y="830109"/>
                </a:lnTo>
                <a:lnTo>
                  <a:pt x="233123" y="840653"/>
                </a:lnTo>
                <a:lnTo>
                  <a:pt x="278257" y="844296"/>
                </a:lnTo>
                <a:lnTo>
                  <a:pt x="4220591" y="844296"/>
                </a:lnTo>
                <a:lnTo>
                  <a:pt x="4265724" y="840653"/>
                </a:lnTo>
                <a:lnTo>
                  <a:pt x="4308539" y="830109"/>
                </a:lnTo>
                <a:lnTo>
                  <a:pt x="4348462" y="813236"/>
                </a:lnTo>
                <a:lnTo>
                  <a:pt x="4384922" y="790606"/>
                </a:lnTo>
                <a:lnTo>
                  <a:pt x="4417345" y="762793"/>
                </a:lnTo>
                <a:lnTo>
                  <a:pt x="4445158" y="730370"/>
                </a:lnTo>
                <a:lnTo>
                  <a:pt x="4467788" y="693910"/>
                </a:lnTo>
                <a:lnTo>
                  <a:pt x="4484661" y="653987"/>
                </a:lnTo>
                <a:lnTo>
                  <a:pt x="4495205" y="611172"/>
                </a:lnTo>
                <a:lnTo>
                  <a:pt x="4498848" y="566039"/>
                </a:lnTo>
                <a:lnTo>
                  <a:pt x="4498848" y="278257"/>
                </a:lnTo>
                <a:lnTo>
                  <a:pt x="4495205" y="233123"/>
                </a:lnTo>
                <a:lnTo>
                  <a:pt x="4484661" y="190308"/>
                </a:lnTo>
                <a:lnTo>
                  <a:pt x="4467788" y="150385"/>
                </a:lnTo>
                <a:lnTo>
                  <a:pt x="4445158" y="113925"/>
                </a:lnTo>
                <a:lnTo>
                  <a:pt x="4417345" y="81502"/>
                </a:lnTo>
                <a:lnTo>
                  <a:pt x="4384922" y="53689"/>
                </a:lnTo>
                <a:lnTo>
                  <a:pt x="4348462" y="31059"/>
                </a:lnTo>
                <a:lnTo>
                  <a:pt x="4308539" y="14186"/>
                </a:lnTo>
                <a:lnTo>
                  <a:pt x="4265724" y="3642"/>
                </a:lnTo>
                <a:lnTo>
                  <a:pt x="422059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061709" y="1555495"/>
            <a:ext cx="3157855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latin typeface="Arial"/>
                <a:cs typeface="Arial"/>
              </a:rPr>
              <a:t>МИНИСТЕРСТВО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АГРОПРОМЫЛЕННОГО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КОМПЛЕКСА</a:t>
            </a:r>
            <a:r>
              <a:rPr sz="1100" b="1" spc="-5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И</a:t>
            </a:r>
            <a:r>
              <a:rPr sz="1100" b="1" spc="-30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ТОРГОВЛИ</a:t>
            </a:r>
            <a:r>
              <a:rPr sz="1100" b="1" spc="-4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АРХАНГЕЛЬСКОЙ ОБЛАСТИ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390388" y="1527047"/>
            <a:ext cx="586740" cy="586740"/>
            <a:chOff x="5390388" y="1527047"/>
            <a:chExt cx="586740" cy="586740"/>
          </a:xfrm>
        </p:grpSpPr>
        <p:sp>
          <p:nvSpPr>
            <p:cNvPr id="30" name="object 30"/>
            <p:cNvSpPr/>
            <p:nvPr/>
          </p:nvSpPr>
          <p:spPr>
            <a:xfrm>
              <a:off x="5390388" y="1527047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39">
                  <a:moveTo>
                    <a:pt x="293370" y="0"/>
                  </a:moveTo>
                  <a:lnTo>
                    <a:pt x="245777" y="3838"/>
                  </a:lnTo>
                  <a:lnTo>
                    <a:pt x="200631" y="14953"/>
                  </a:lnTo>
                  <a:lnTo>
                    <a:pt x="158537" y="32740"/>
                  </a:lnTo>
                  <a:lnTo>
                    <a:pt x="120097" y="56595"/>
                  </a:lnTo>
                  <a:lnTo>
                    <a:pt x="85915" y="85915"/>
                  </a:lnTo>
                  <a:lnTo>
                    <a:pt x="56595" y="120097"/>
                  </a:lnTo>
                  <a:lnTo>
                    <a:pt x="32740" y="158537"/>
                  </a:lnTo>
                  <a:lnTo>
                    <a:pt x="14953" y="200631"/>
                  </a:lnTo>
                  <a:lnTo>
                    <a:pt x="3838" y="245777"/>
                  </a:lnTo>
                  <a:lnTo>
                    <a:pt x="0" y="293369"/>
                  </a:lnTo>
                  <a:lnTo>
                    <a:pt x="3838" y="340962"/>
                  </a:lnTo>
                  <a:lnTo>
                    <a:pt x="14953" y="386108"/>
                  </a:lnTo>
                  <a:lnTo>
                    <a:pt x="32740" y="428202"/>
                  </a:lnTo>
                  <a:lnTo>
                    <a:pt x="56595" y="466642"/>
                  </a:lnTo>
                  <a:lnTo>
                    <a:pt x="85915" y="500824"/>
                  </a:lnTo>
                  <a:lnTo>
                    <a:pt x="120097" y="530144"/>
                  </a:lnTo>
                  <a:lnTo>
                    <a:pt x="158537" y="553999"/>
                  </a:lnTo>
                  <a:lnTo>
                    <a:pt x="200631" y="571786"/>
                  </a:lnTo>
                  <a:lnTo>
                    <a:pt x="245777" y="582901"/>
                  </a:lnTo>
                  <a:lnTo>
                    <a:pt x="293370" y="586739"/>
                  </a:lnTo>
                  <a:lnTo>
                    <a:pt x="340962" y="582901"/>
                  </a:lnTo>
                  <a:lnTo>
                    <a:pt x="386108" y="571786"/>
                  </a:lnTo>
                  <a:lnTo>
                    <a:pt x="428202" y="553999"/>
                  </a:lnTo>
                  <a:lnTo>
                    <a:pt x="466642" y="530144"/>
                  </a:lnTo>
                  <a:lnTo>
                    <a:pt x="500824" y="500824"/>
                  </a:lnTo>
                  <a:lnTo>
                    <a:pt x="530144" y="466642"/>
                  </a:lnTo>
                  <a:lnTo>
                    <a:pt x="553999" y="428202"/>
                  </a:lnTo>
                  <a:lnTo>
                    <a:pt x="571786" y="386108"/>
                  </a:lnTo>
                  <a:lnTo>
                    <a:pt x="582901" y="340962"/>
                  </a:lnTo>
                  <a:lnTo>
                    <a:pt x="586739" y="293369"/>
                  </a:lnTo>
                  <a:lnTo>
                    <a:pt x="582901" y="245777"/>
                  </a:lnTo>
                  <a:lnTo>
                    <a:pt x="571786" y="200631"/>
                  </a:lnTo>
                  <a:lnTo>
                    <a:pt x="553999" y="158537"/>
                  </a:lnTo>
                  <a:lnTo>
                    <a:pt x="530144" y="120097"/>
                  </a:lnTo>
                  <a:lnTo>
                    <a:pt x="500824" y="85915"/>
                  </a:lnTo>
                  <a:lnTo>
                    <a:pt x="466642" y="56595"/>
                  </a:lnTo>
                  <a:lnTo>
                    <a:pt x="428202" y="32740"/>
                  </a:lnTo>
                  <a:lnTo>
                    <a:pt x="386108" y="14953"/>
                  </a:lnTo>
                  <a:lnTo>
                    <a:pt x="340962" y="3838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7736" y="1597151"/>
              <a:ext cx="344424" cy="449579"/>
            </a:xfrm>
            <a:prstGeom prst="rect">
              <a:avLst/>
            </a:prstGeom>
          </p:spPr>
        </p:pic>
      </p:grpSp>
      <p:sp>
        <p:nvSpPr>
          <p:cNvPr id="32" name="object 32"/>
          <p:cNvSpPr/>
          <p:nvPr/>
        </p:nvSpPr>
        <p:spPr>
          <a:xfrm>
            <a:off x="5271515" y="2417064"/>
            <a:ext cx="4498975" cy="844550"/>
          </a:xfrm>
          <a:custGeom>
            <a:avLst/>
            <a:gdLst/>
            <a:ahLst/>
            <a:cxnLst/>
            <a:rect l="l" t="t" r="r" b="b"/>
            <a:pathLst>
              <a:path w="4498975" h="844550">
                <a:moveTo>
                  <a:pt x="4220591" y="0"/>
                </a:moveTo>
                <a:lnTo>
                  <a:pt x="278257" y="0"/>
                </a:lnTo>
                <a:lnTo>
                  <a:pt x="233123" y="3642"/>
                </a:lnTo>
                <a:lnTo>
                  <a:pt x="190308" y="14186"/>
                </a:lnTo>
                <a:lnTo>
                  <a:pt x="150385" y="31059"/>
                </a:lnTo>
                <a:lnTo>
                  <a:pt x="113925" y="53689"/>
                </a:lnTo>
                <a:lnTo>
                  <a:pt x="81502" y="81502"/>
                </a:lnTo>
                <a:lnTo>
                  <a:pt x="53689" y="113925"/>
                </a:lnTo>
                <a:lnTo>
                  <a:pt x="31059" y="150385"/>
                </a:lnTo>
                <a:lnTo>
                  <a:pt x="14186" y="190308"/>
                </a:lnTo>
                <a:lnTo>
                  <a:pt x="3642" y="233123"/>
                </a:lnTo>
                <a:lnTo>
                  <a:pt x="0" y="278257"/>
                </a:lnTo>
                <a:lnTo>
                  <a:pt x="0" y="566038"/>
                </a:lnTo>
                <a:lnTo>
                  <a:pt x="3642" y="611172"/>
                </a:lnTo>
                <a:lnTo>
                  <a:pt x="14186" y="653987"/>
                </a:lnTo>
                <a:lnTo>
                  <a:pt x="31059" y="693910"/>
                </a:lnTo>
                <a:lnTo>
                  <a:pt x="53689" y="730370"/>
                </a:lnTo>
                <a:lnTo>
                  <a:pt x="81502" y="762793"/>
                </a:lnTo>
                <a:lnTo>
                  <a:pt x="113925" y="790606"/>
                </a:lnTo>
                <a:lnTo>
                  <a:pt x="150385" y="813236"/>
                </a:lnTo>
                <a:lnTo>
                  <a:pt x="190308" y="830109"/>
                </a:lnTo>
                <a:lnTo>
                  <a:pt x="233123" y="840653"/>
                </a:lnTo>
                <a:lnTo>
                  <a:pt x="278257" y="844296"/>
                </a:lnTo>
                <a:lnTo>
                  <a:pt x="4220591" y="844296"/>
                </a:lnTo>
                <a:lnTo>
                  <a:pt x="4265724" y="840653"/>
                </a:lnTo>
                <a:lnTo>
                  <a:pt x="4308539" y="830109"/>
                </a:lnTo>
                <a:lnTo>
                  <a:pt x="4348462" y="813236"/>
                </a:lnTo>
                <a:lnTo>
                  <a:pt x="4384922" y="790606"/>
                </a:lnTo>
                <a:lnTo>
                  <a:pt x="4417345" y="762793"/>
                </a:lnTo>
                <a:lnTo>
                  <a:pt x="4445158" y="730370"/>
                </a:lnTo>
                <a:lnTo>
                  <a:pt x="4467788" y="693910"/>
                </a:lnTo>
                <a:lnTo>
                  <a:pt x="4484661" y="653987"/>
                </a:lnTo>
                <a:lnTo>
                  <a:pt x="4495205" y="611172"/>
                </a:lnTo>
                <a:lnTo>
                  <a:pt x="4498848" y="566038"/>
                </a:lnTo>
                <a:lnTo>
                  <a:pt x="4498848" y="278257"/>
                </a:lnTo>
                <a:lnTo>
                  <a:pt x="4495205" y="233123"/>
                </a:lnTo>
                <a:lnTo>
                  <a:pt x="4484661" y="190308"/>
                </a:lnTo>
                <a:lnTo>
                  <a:pt x="4467788" y="150385"/>
                </a:lnTo>
                <a:lnTo>
                  <a:pt x="4445158" y="113925"/>
                </a:lnTo>
                <a:lnTo>
                  <a:pt x="4417345" y="81502"/>
                </a:lnTo>
                <a:lnTo>
                  <a:pt x="4384922" y="53689"/>
                </a:lnTo>
                <a:lnTo>
                  <a:pt x="4348462" y="31059"/>
                </a:lnTo>
                <a:lnTo>
                  <a:pt x="4308539" y="14186"/>
                </a:lnTo>
                <a:lnTo>
                  <a:pt x="4265724" y="3642"/>
                </a:lnTo>
                <a:lnTo>
                  <a:pt x="422059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061709" y="2654935"/>
            <a:ext cx="3317875" cy="3613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latin typeface="Arial"/>
                <a:cs typeface="Arial"/>
              </a:rPr>
              <a:t>МИНИСТЕРСТВО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КУЛЬТУРЫ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АРХАНГЕЛЬСКОЙ ОБЛАСТИ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390388" y="2537460"/>
            <a:ext cx="586740" cy="586740"/>
            <a:chOff x="5390388" y="2537460"/>
            <a:chExt cx="586740" cy="586740"/>
          </a:xfrm>
        </p:grpSpPr>
        <p:sp>
          <p:nvSpPr>
            <p:cNvPr id="35" name="object 35"/>
            <p:cNvSpPr/>
            <p:nvPr/>
          </p:nvSpPr>
          <p:spPr>
            <a:xfrm>
              <a:off x="5390388" y="2537460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39">
                  <a:moveTo>
                    <a:pt x="293370" y="0"/>
                  </a:moveTo>
                  <a:lnTo>
                    <a:pt x="245777" y="3838"/>
                  </a:lnTo>
                  <a:lnTo>
                    <a:pt x="200631" y="14953"/>
                  </a:lnTo>
                  <a:lnTo>
                    <a:pt x="158537" y="32740"/>
                  </a:lnTo>
                  <a:lnTo>
                    <a:pt x="120097" y="56595"/>
                  </a:lnTo>
                  <a:lnTo>
                    <a:pt x="85915" y="85915"/>
                  </a:lnTo>
                  <a:lnTo>
                    <a:pt x="56595" y="120097"/>
                  </a:lnTo>
                  <a:lnTo>
                    <a:pt x="32740" y="158537"/>
                  </a:lnTo>
                  <a:lnTo>
                    <a:pt x="14953" y="200631"/>
                  </a:lnTo>
                  <a:lnTo>
                    <a:pt x="3838" y="245777"/>
                  </a:lnTo>
                  <a:lnTo>
                    <a:pt x="0" y="293369"/>
                  </a:lnTo>
                  <a:lnTo>
                    <a:pt x="3838" y="340962"/>
                  </a:lnTo>
                  <a:lnTo>
                    <a:pt x="14953" y="386108"/>
                  </a:lnTo>
                  <a:lnTo>
                    <a:pt x="32740" y="428202"/>
                  </a:lnTo>
                  <a:lnTo>
                    <a:pt x="56595" y="466642"/>
                  </a:lnTo>
                  <a:lnTo>
                    <a:pt x="85915" y="500824"/>
                  </a:lnTo>
                  <a:lnTo>
                    <a:pt x="120097" y="530144"/>
                  </a:lnTo>
                  <a:lnTo>
                    <a:pt x="158537" y="553999"/>
                  </a:lnTo>
                  <a:lnTo>
                    <a:pt x="200631" y="571786"/>
                  </a:lnTo>
                  <a:lnTo>
                    <a:pt x="245777" y="582901"/>
                  </a:lnTo>
                  <a:lnTo>
                    <a:pt x="293370" y="586739"/>
                  </a:lnTo>
                  <a:lnTo>
                    <a:pt x="340962" y="582901"/>
                  </a:lnTo>
                  <a:lnTo>
                    <a:pt x="386108" y="571786"/>
                  </a:lnTo>
                  <a:lnTo>
                    <a:pt x="428202" y="553999"/>
                  </a:lnTo>
                  <a:lnTo>
                    <a:pt x="466642" y="530144"/>
                  </a:lnTo>
                  <a:lnTo>
                    <a:pt x="500824" y="500824"/>
                  </a:lnTo>
                  <a:lnTo>
                    <a:pt x="530144" y="466642"/>
                  </a:lnTo>
                  <a:lnTo>
                    <a:pt x="553999" y="428202"/>
                  </a:lnTo>
                  <a:lnTo>
                    <a:pt x="571786" y="386108"/>
                  </a:lnTo>
                  <a:lnTo>
                    <a:pt x="582901" y="340962"/>
                  </a:lnTo>
                  <a:lnTo>
                    <a:pt x="586739" y="293369"/>
                  </a:lnTo>
                  <a:lnTo>
                    <a:pt x="582901" y="245777"/>
                  </a:lnTo>
                  <a:lnTo>
                    <a:pt x="571786" y="200631"/>
                  </a:lnTo>
                  <a:lnTo>
                    <a:pt x="553999" y="158537"/>
                  </a:lnTo>
                  <a:lnTo>
                    <a:pt x="530144" y="120097"/>
                  </a:lnTo>
                  <a:lnTo>
                    <a:pt x="500824" y="85915"/>
                  </a:lnTo>
                  <a:lnTo>
                    <a:pt x="466642" y="56595"/>
                  </a:lnTo>
                  <a:lnTo>
                    <a:pt x="428202" y="32740"/>
                  </a:lnTo>
                  <a:lnTo>
                    <a:pt x="386108" y="14953"/>
                  </a:lnTo>
                  <a:lnTo>
                    <a:pt x="340962" y="3838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6" name="object 3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7736" y="2607564"/>
              <a:ext cx="344424" cy="449579"/>
            </a:xfrm>
            <a:prstGeom prst="rect">
              <a:avLst/>
            </a:prstGeom>
          </p:spPr>
        </p:pic>
      </p:grpSp>
      <p:sp>
        <p:nvSpPr>
          <p:cNvPr id="37" name="object 37"/>
          <p:cNvSpPr/>
          <p:nvPr/>
        </p:nvSpPr>
        <p:spPr>
          <a:xfrm>
            <a:off x="5271515" y="4448555"/>
            <a:ext cx="4498975" cy="844550"/>
          </a:xfrm>
          <a:custGeom>
            <a:avLst/>
            <a:gdLst/>
            <a:ahLst/>
            <a:cxnLst/>
            <a:rect l="l" t="t" r="r" b="b"/>
            <a:pathLst>
              <a:path w="4498975" h="844550">
                <a:moveTo>
                  <a:pt x="4220591" y="0"/>
                </a:moveTo>
                <a:lnTo>
                  <a:pt x="278257" y="0"/>
                </a:lnTo>
                <a:lnTo>
                  <a:pt x="233123" y="3642"/>
                </a:lnTo>
                <a:lnTo>
                  <a:pt x="190308" y="14186"/>
                </a:lnTo>
                <a:lnTo>
                  <a:pt x="150385" y="31059"/>
                </a:lnTo>
                <a:lnTo>
                  <a:pt x="113925" y="53689"/>
                </a:lnTo>
                <a:lnTo>
                  <a:pt x="81502" y="81502"/>
                </a:lnTo>
                <a:lnTo>
                  <a:pt x="53689" y="113925"/>
                </a:lnTo>
                <a:lnTo>
                  <a:pt x="31059" y="150385"/>
                </a:lnTo>
                <a:lnTo>
                  <a:pt x="14186" y="190308"/>
                </a:lnTo>
                <a:lnTo>
                  <a:pt x="3642" y="233123"/>
                </a:lnTo>
                <a:lnTo>
                  <a:pt x="0" y="278257"/>
                </a:lnTo>
                <a:lnTo>
                  <a:pt x="0" y="566039"/>
                </a:lnTo>
                <a:lnTo>
                  <a:pt x="3642" y="611172"/>
                </a:lnTo>
                <a:lnTo>
                  <a:pt x="14186" y="653987"/>
                </a:lnTo>
                <a:lnTo>
                  <a:pt x="31059" y="693910"/>
                </a:lnTo>
                <a:lnTo>
                  <a:pt x="53689" y="730370"/>
                </a:lnTo>
                <a:lnTo>
                  <a:pt x="81502" y="762793"/>
                </a:lnTo>
                <a:lnTo>
                  <a:pt x="113925" y="790606"/>
                </a:lnTo>
                <a:lnTo>
                  <a:pt x="150385" y="813236"/>
                </a:lnTo>
                <a:lnTo>
                  <a:pt x="190308" y="830109"/>
                </a:lnTo>
                <a:lnTo>
                  <a:pt x="233123" y="840653"/>
                </a:lnTo>
                <a:lnTo>
                  <a:pt x="278257" y="844296"/>
                </a:lnTo>
                <a:lnTo>
                  <a:pt x="4220591" y="844296"/>
                </a:lnTo>
                <a:lnTo>
                  <a:pt x="4265724" y="840653"/>
                </a:lnTo>
                <a:lnTo>
                  <a:pt x="4308539" y="830109"/>
                </a:lnTo>
                <a:lnTo>
                  <a:pt x="4348462" y="813236"/>
                </a:lnTo>
                <a:lnTo>
                  <a:pt x="4384922" y="790606"/>
                </a:lnTo>
                <a:lnTo>
                  <a:pt x="4417345" y="762793"/>
                </a:lnTo>
                <a:lnTo>
                  <a:pt x="4445158" y="730370"/>
                </a:lnTo>
                <a:lnTo>
                  <a:pt x="4467788" y="693910"/>
                </a:lnTo>
                <a:lnTo>
                  <a:pt x="4484661" y="653987"/>
                </a:lnTo>
                <a:lnTo>
                  <a:pt x="4495205" y="611172"/>
                </a:lnTo>
                <a:lnTo>
                  <a:pt x="4498848" y="566039"/>
                </a:lnTo>
                <a:lnTo>
                  <a:pt x="4498848" y="278257"/>
                </a:lnTo>
                <a:lnTo>
                  <a:pt x="4495205" y="233123"/>
                </a:lnTo>
                <a:lnTo>
                  <a:pt x="4484661" y="190308"/>
                </a:lnTo>
                <a:lnTo>
                  <a:pt x="4467788" y="150385"/>
                </a:lnTo>
                <a:lnTo>
                  <a:pt x="4445158" y="113925"/>
                </a:lnTo>
                <a:lnTo>
                  <a:pt x="4417345" y="81502"/>
                </a:lnTo>
                <a:lnTo>
                  <a:pt x="4384922" y="53689"/>
                </a:lnTo>
                <a:lnTo>
                  <a:pt x="4348462" y="31059"/>
                </a:lnTo>
                <a:lnTo>
                  <a:pt x="4308539" y="14186"/>
                </a:lnTo>
                <a:lnTo>
                  <a:pt x="4265724" y="3642"/>
                </a:lnTo>
                <a:lnTo>
                  <a:pt x="422059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061709" y="4686427"/>
            <a:ext cx="313436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МИНИСТЕРСТВО</a:t>
            </a:r>
            <a:r>
              <a:rPr sz="1100" b="1" spc="-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СПОРТА</a:t>
            </a:r>
            <a:r>
              <a:rPr sz="1100" b="1" spc="-1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АРХАНГЕЛЬСКОЙ ОБЛАСТИ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390388" y="4576571"/>
            <a:ext cx="586740" cy="586740"/>
            <a:chOff x="5390388" y="4576571"/>
            <a:chExt cx="586740" cy="586740"/>
          </a:xfrm>
        </p:grpSpPr>
        <p:sp>
          <p:nvSpPr>
            <p:cNvPr id="40" name="object 40"/>
            <p:cNvSpPr/>
            <p:nvPr/>
          </p:nvSpPr>
          <p:spPr>
            <a:xfrm>
              <a:off x="5390388" y="4576571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39">
                  <a:moveTo>
                    <a:pt x="293370" y="0"/>
                  </a:moveTo>
                  <a:lnTo>
                    <a:pt x="245777" y="3838"/>
                  </a:lnTo>
                  <a:lnTo>
                    <a:pt x="200631" y="14953"/>
                  </a:lnTo>
                  <a:lnTo>
                    <a:pt x="158537" y="32740"/>
                  </a:lnTo>
                  <a:lnTo>
                    <a:pt x="120097" y="56595"/>
                  </a:lnTo>
                  <a:lnTo>
                    <a:pt x="85915" y="85915"/>
                  </a:lnTo>
                  <a:lnTo>
                    <a:pt x="56595" y="120097"/>
                  </a:lnTo>
                  <a:lnTo>
                    <a:pt x="32740" y="158537"/>
                  </a:lnTo>
                  <a:lnTo>
                    <a:pt x="14953" y="200631"/>
                  </a:lnTo>
                  <a:lnTo>
                    <a:pt x="3838" y="245777"/>
                  </a:lnTo>
                  <a:lnTo>
                    <a:pt x="0" y="293369"/>
                  </a:lnTo>
                  <a:lnTo>
                    <a:pt x="3838" y="340962"/>
                  </a:lnTo>
                  <a:lnTo>
                    <a:pt x="14953" y="386108"/>
                  </a:lnTo>
                  <a:lnTo>
                    <a:pt x="32740" y="428202"/>
                  </a:lnTo>
                  <a:lnTo>
                    <a:pt x="56595" y="466642"/>
                  </a:lnTo>
                  <a:lnTo>
                    <a:pt x="85915" y="500824"/>
                  </a:lnTo>
                  <a:lnTo>
                    <a:pt x="120097" y="530144"/>
                  </a:lnTo>
                  <a:lnTo>
                    <a:pt x="158537" y="553999"/>
                  </a:lnTo>
                  <a:lnTo>
                    <a:pt x="200631" y="571786"/>
                  </a:lnTo>
                  <a:lnTo>
                    <a:pt x="245777" y="582901"/>
                  </a:lnTo>
                  <a:lnTo>
                    <a:pt x="293370" y="586739"/>
                  </a:lnTo>
                  <a:lnTo>
                    <a:pt x="340962" y="582901"/>
                  </a:lnTo>
                  <a:lnTo>
                    <a:pt x="386108" y="571786"/>
                  </a:lnTo>
                  <a:lnTo>
                    <a:pt x="428202" y="553999"/>
                  </a:lnTo>
                  <a:lnTo>
                    <a:pt x="466642" y="530144"/>
                  </a:lnTo>
                  <a:lnTo>
                    <a:pt x="500824" y="500824"/>
                  </a:lnTo>
                  <a:lnTo>
                    <a:pt x="530144" y="466642"/>
                  </a:lnTo>
                  <a:lnTo>
                    <a:pt x="553999" y="428202"/>
                  </a:lnTo>
                  <a:lnTo>
                    <a:pt x="571786" y="386108"/>
                  </a:lnTo>
                  <a:lnTo>
                    <a:pt x="582901" y="340962"/>
                  </a:lnTo>
                  <a:lnTo>
                    <a:pt x="586739" y="293369"/>
                  </a:lnTo>
                  <a:lnTo>
                    <a:pt x="582901" y="245777"/>
                  </a:lnTo>
                  <a:lnTo>
                    <a:pt x="571786" y="200631"/>
                  </a:lnTo>
                  <a:lnTo>
                    <a:pt x="553999" y="158537"/>
                  </a:lnTo>
                  <a:lnTo>
                    <a:pt x="530144" y="120097"/>
                  </a:lnTo>
                  <a:lnTo>
                    <a:pt x="500824" y="85915"/>
                  </a:lnTo>
                  <a:lnTo>
                    <a:pt x="466642" y="56595"/>
                  </a:lnTo>
                  <a:lnTo>
                    <a:pt x="428202" y="32740"/>
                  </a:lnTo>
                  <a:lnTo>
                    <a:pt x="386108" y="14953"/>
                  </a:lnTo>
                  <a:lnTo>
                    <a:pt x="340962" y="3838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1" name="object 4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7736" y="4655819"/>
              <a:ext cx="344424" cy="451104"/>
            </a:xfrm>
            <a:prstGeom prst="rect">
              <a:avLst/>
            </a:prstGeom>
          </p:spPr>
        </p:pic>
      </p:grpSp>
      <p:sp>
        <p:nvSpPr>
          <p:cNvPr id="42" name="object 42"/>
          <p:cNvSpPr/>
          <p:nvPr/>
        </p:nvSpPr>
        <p:spPr>
          <a:xfrm>
            <a:off x="5271515" y="3432047"/>
            <a:ext cx="4498975" cy="844550"/>
          </a:xfrm>
          <a:custGeom>
            <a:avLst/>
            <a:gdLst/>
            <a:ahLst/>
            <a:cxnLst/>
            <a:rect l="l" t="t" r="r" b="b"/>
            <a:pathLst>
              <a:path w="4498975" h="844550">
                <a:moveTo>
                  <a:pt x="4220591" y="0"/>
                </a:moveTo>
                <a:lnTo>
                  <a:pt x="278257" y="0"/>
                </a:lnTo>
                <a:lnTo>
                  <a:pt x="233123" y="3642"/>
                </a:lnTo>
                <a:lnTo>
                  <a:pt x="190308" y="14186"/>
                </a:lnTo>
                <a:lnTo>
                  <a:pt x="150385" y="31059"/>
                </a:lnTo>
                <a:lnTo>
                  <a:pt x="113925" y="53689"/>
                </a:lnTo>
                <a:lnTo>
                  <a:pt x="81502" y="81502"/>
                </a:lnTo>
                <a:lnTo>
                  <a:pt x="53689" y="113925"/>
                </a:lnTo>
                <a:lnTo>
                  <a:pt x="31059" y="150385"/>
                </a:lnTo>
                <a:lnTo>
                  <a:pt x="14186" y="190308"/>
                </a:lnTo>
                <a:lnTo>
                  <a:pt x="3642" y="233123"/>
                </a:lnTo>
                <a:lnTo>
                  <a:pt x="0" y="278256"/>
                </a:lnTo>
                <a:lnTo>
                  <a:pt x="0" y="566038"/>
                </a:lnTo>
                <a:lnTo>
                  <a:pt x="3642" y="611172"/>
                </a:lnTo>
                <a:lnTo>
                  <a:pt x="14186" y="653987"/>
                </a:lnTo>
                <a:lnTo>
                  <a:pt x="31059" y="693910"/>
                </a:lnTo>
                <a:lnTo>
                  <a:pt x="53689" y="730370"/>
                </a:lnTo>
                <a:lnTo>
                  <a:pt x="81502" y="762793"/>
                </a:lnTo>
                <a:lnTo>
                  <a:pt x="113925" y="790606"/>
                </a:lnTo>
                <a:lnTo>
                  <a:pt x="150385" y="813236"/>
                </a:lnTo>
                <a:lnTo>
                  <a:pt x="190308" y="830109"/>
                </a:lnTo>
                <a:lnTo>
                  <a:pt x="233123" y="840653"/>
                </a:lnTo>
                <a:lnTo>
                  <a:pt x="278257" y="844295"/>
                </a:lnTo>
                <a:lnTo>
                  <a:pt x="4220591" y="844295"/>
                </a:lnTo>
                <a:lnTo>
                  <a:pt x="4265724" y="840653"/>
                </a:lnTo>
                <a:lnTo>
                  <a:pt x="4308539" y="830109"/>
                </a:lnTo>
                <a:lnTo>
                  <a:pt x="4348462" y="813236"/>
                </a:lnTo>
                <a:lnTo>
                  <a:pt x="4384922" y="790606"/>
                </a:lnTo>
                <a:lnTo>
                  <a:pt x="4417345" y="762793"/>
                </a:lnTo>
                <a:lnTo>
                  <a:pt x="4445158" y="730370"/>
                </a:lnTo>
                <a:lnTo>
                  <a:pt x="4467788" y="693910"/>
                </a:lnTo>
                <a:lnTo>
                  <a:pt x="4484661" y="653987"/>
                </a:lnTo>
                <a:lnTo>
                  <a:pt x="4495205" y="611172"/>
                </a:lnTo>
                <a:lnTo>
                  <a:pt x="4498848" y="566038"/>
                </a:lnTo>
                <a:lnTo>
                  <a:pt x="4498848" y="278256"/>
                </a:lnTo>
                <a:lnTo>
                  <a:pt x="4495205" y="233123"/>
                </a:lnTo>
                <a:lnTo>
                  <a:pt x="4484661" y="190308"/>
                </a:lnTo>
                <a:lnTo>
                  <a:pt x="4467788" y="150385"/>
                </a:lnTo>
                <a:lnTo>
                  <a:pt x="4445158" y="113925"/>
                </a:lnTo>
                <a:lnTo>
                  <a:pt x="4417345" y="81502"/>
                </a:lnTo>
                <a:lnTo>
                  <a:pt x="4384922" y="53689"/>
                </a:lnTo>
                <a:lnTo>
                  <a:pt x="4348462" y="31059"/>
                </a:lnTo>
                <a:lnTo>
                  <a:pt x="4308539" y="14186"/>
                </a:lnTo>
                <a:lnTo>
                  <a:pt x="4265724" y="3642"/>
                </a:lnTo>
                <a:lnTo>
                  <a:pt x="4220591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061709" y="3586988"/>
            <a:ext cx="3351529" cy="5289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latin typeface="Arial"/>
                <a:cs typeface="Arial"/>
              </a:rPr>
              <a:t>МИНИСТЕРСТВО</a:t>
            </a:r>
            <a:r>
              <a:rPr sz="1100" b="1" spc="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ИМУЩЕСТВЕННЫХ</a:t>
            </a:r>
            <a:endParaRPr sz="110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100" b="1" dirty="0">
                <a:latin typeface="Arial"/>
                <a:cs typeface="Arial"/>
              </a:rPr>
              <a:t>И</a:t>
            </a:r>
            <a:r>
              <a:rPr sz="1100" b="1" spc="-25" dirty="0">
                <a:latin typeface="Arial"/>
                <a:cs typeface="Arial"/>
              </a:rPr>
              <a:t> </a:t>
            </a:r>
            <a:r>
              <a:rPr sz="1100" b="1" dirty="0">
                <a:latin typeface="Arial"/>
                <a:cs typeface="Arial"/>
              </a:rPr>
              <a:t>ЗЕМЕЛЬНЫХ</a:t>
            </a:r>
            <a:r>
              <a:rPr sz="1100" b="1" spc="-3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ОТНОШЕНИЙ</a:t>
            </a:r>
            <a:r>
              <a:rPr sz="1100" b="1" spc="-2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АРХАНГЕЛЬСКОЙ ОБЛАСТИ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5390388" y="3558540"/>
            <a:ext cx="586740" cy="586740"/>
            <a:chOff x="5390388" y="3558540"/>
            <a:chExt cx="586740" cy="586740"/>
          </a:xfrm>
        </p:grpSpPr>
        <p:sp>
          <p:nvSpPr>
            <p:cNvPr id="45" name="object 45"/>
            <p:cNvSpPr/>
            <p:nvPr/>
          </p:nvSpPr>
          <p:spPr>
            <a:xfrm>
              <a:off x="5390388" y="3558540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39">
                  <a:moveTo>
                    <a:pt x="293370" y="0"/>
                  </a:moveTo>
                  <a:lnTo>
                    <a:pt x="245777" y="3838"/>
                  </a:lnTo>
                  <a:lnTo>
                    <a:pt x="200631" y="14953"/>
                  </a:lnTo>
                  <a:lnTo>
                    <a:pt x="158537" y="32740"/>
                  </a:lnTo>
                  <a:lnTo>
                    <a:pt x="120097" y="56595"/>
                  </a:lnTo>
                  <a:lnTo>
                    <a:pt x="85915" y="85915"/>
                  </a:lnTo>
                  <a:lnTo>
                    <a:pt x="56595" y="120097"/>
                  </a:lnTo>
                  <a:lnTo>
                    <a:pt x="32740" y="158537"/>
                  </a:lnTo>
                  <a:lnTo>
                    <a:pt x="14953" y="200631"/>
                  </a:lnTo>
                  <a:lnTo>
                    <a:pt x="3838" y="245777"/>
                  </a:lnTo>
                  <a:lnTo>
                    <a:pt x="0" y="293370"/>
                  </a:lnTo>
                  <a:lnTo>
                    <a:pt x="3838" y="340962"/>
                  </a:lnTo>
                  <a:lnTo>
                    <a:pt x="14953" y="386108"/>
                  </a:lnTo>
                  <a:lnTo>
                    <a:pt x="32740" y="428202"/>
                  </a:lnTo>
                  <a:lnTo>
                    <a:pt x="56595" y="466642"/>
                  </a:lnTo>
                  <a:lnTo>
                    <a:pt x="85915" y="500824"/>
                  </a:lnTo>
                  <a:lnTo>
                    <a:pt x="120097" y="530144"/>
                  </a:lnTo>
                  <a:lnTo>
                    <a:pt x="158537" y="553999"/>
                  </a:lnTo>
                  <a:lnTo>
                    <a:pt x="200631" y="571786"/>
                  </a:lnTo>
                  <a:lnTo>
                    <a:pt x="245777" y="582901"/>
                  </a:lnTo>
                  <a:lnTo>
                    <a:pt x="293370" y="586740"/>
                  </a:lnTo>
                  <a:lnTo>
                    <a:pt x="340962" y="582901"/>
                  </a:lnTo>
                  <a:lnTo>
                    <a:pt x="386108" y="571786"/>
                  </a:lnTo>
                  <a:lnTo>
                    <a:pt x="428202" y="553999"/>
                  </a:lnTo>
                  <a:lnTo>
                    <a:pt x="466642" y="530144"/>
                  </a:lnTo>
                  <a:lnTo>
                    <a:pt x="500824" y="500824"/>
                  </a:lnTo>
                  <a:lnTo>
                    <a:pt x="530144" y="466642"/>
                  </a:lnTo>
                  <a:lnTo>
                    <a:pt x="553999" y="428202"/>
                  </a:lnTo>
                  <a:lnTo>
                    <a:pt x="571786" y="386108"/>
                  </a:lnTo>
                  <a:lnTo>
                    <a:pt x="582901" y="340962"/>
                  </a:lnTo>
                  <a:lnTo>
                    <a:pt x="586739" y="293370"/>
                  </a:lnTo>
                  <a:lnTo>
                    <a:pt x="582901" y="245777"/>
                  </a:lnTo>
                  <a:lnTo>
                    <a:pt x="571786" y="200631"/>
                  </a:lnTo>
                  <a:lnTo>
                    <a:pt x="553999" y="158537"/>
                  </a:lnTo>
                  <a:lnTo>
                    <a:pt x="530144" y="120097"/>
                  </a:lnTo>
                  <a:lnTo>
                    <a:pt x="500824" y="85915"/>
                  </a:lnTo>
                  <a:lnTo>
                    <a:pt x="466642" y="56595"/>
                  </a:lnTo>
                  <a:lnTo>
                    <a:pt x="428202" y="32740"/>
                  </a:lnTo>
                  <a:lnTo>
                    <a:pt x="386108" y="14953"/>
                  </a:lnTo>
                  <a:lnTo>
                    <a:pt x="340962" y="3838"/>
                  </a:lnTo>
                  <a:lnTo>
                    <a:pt x="293370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07736" y="3637788"/>
              <a:ext cx="344424" cy="449580"/>
            </a:xfrm>
            <a:prstGeom prst="rect">
              <a:avLst/>
            </a:prstGeom>
          </p:spPr>
        </p:pic>
      </p:grpSp>
      <p:pic>
        <p:nvPicPr>
          <p:cNvPr id="47" name="object 4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4108" y="1597152"/>
            <a:ext cx="342900" cy="449579"/>
          </a:xfrm>
          <a:prstGeom prst="rect">
            <a:avLst/>
          </a:prstGeom>
        </p:spPr>
      </p:pic>
      <p:sp>
        <p:nvSpPr>
          <p:cNvPr id="48" name="object 48"/>
          <p:cNvSpPr txBox="1"/>
          <p:nvPr/>
        </p:nvSpPr>
        <p:spPr>
          <a:xfrm>
            <a:off x="923645" y="1765172"/>
            <a:ext cx="2228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300" b="1" spc="-10" dirty="0">
                <a:latin typeface="Arial"/>
                <a:cs typeface="Arial"/>
              </a:rPr>
              <a:t>поместить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20" dirty="0">
                <a:latin typeface="Arial"/>
                <a:cs typeface="Arial"/>
              </a:rPr>
              <a:t>герб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10" dirty="0">
                <a:latin typeface="Arial"/>
                <a:cs typeface="Arial"/>
              </a:rPr>
              <a:t>области</a:t>
            </a:r>
            <a:endParaRPr sz="3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923645" y="2776473"/>
            <a:ext cx="2228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300" b="1" spc="-10" dirty="0">
                <a:latin typeface="Arial"/>
                <a:cs typeface="Arial"/>
              </a:rPr>
              <a:t>поместить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20" dirty="0">
                <a:latin typeface="Arial"/>
                <a:cs typeface="Arial"/>
              </a:rPr>
              <a:t>герб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10" dirty="0">
                <a:latin typeface="Arial"/>
                <a:cs typeface="Arial"/>
              </a:rPr>
              <a:t>области</a:t>
            </a:r>
            <a:endParaRPr sz="3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19988" y="3797554"/>
            <a:ext cx="2228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00" b="1" spc="-10" dirty="0">
                <a:latin typeface="Arial"/>
                <a:cs typeface="Arial"/>
              </a:rPr>
              <a:t>поместить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20" dirty="0">
                <a:latin typeface="Arial"/>
                <a:cs typeface="Arial"/>
              </a:rPr>
              <a:t>герб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10" dirty="0">
                <a:latin typeface="Arial"/>
                <a:cs typeface="Arial"/>
              </a:rPr>
              <a:t>области</a:t>
            </a:r>
            <a:endParaRPr sz="3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919988" y="4816855"/>
            <a:ext cx="2228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00" b="1" spc="-10" dirty="0">
                <a:latin typeface="Arial"/>
                <a:cs typeface="Arial"/>
              </a:rPr>
              <a:t>поместить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20" dirty="0">
                <a:latin typeface="Arial"/>
                <a:cs typeface="Arial"/>
              </a:rPr>
              <a:t>герб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10" dirty="0">
                <a:latin typeface="Arial"/>
                <a:cs typeface="Arial"/>
              </a:rPr>
              <a:t>области</a:t>
            </a:r>
            <a:endParaRPr sz="3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919988" y="5828182"/>
            <a:ext cx="2228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00" b="1" spc="-10" dirty="0">
                <a:latin typeface="Arial"/>
                <a:cs typeface="Arial"/>
              </a:rPr>
              <a:t>поместить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20" dirty="0">
                <a:latin typeface="Arial"/>
                <a:cs typeface="Arial"/>
              </a:rPr>
              <a:t>герб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10" dirty="0">
                <a:latin typeface="Arial"/>
                <a:cs typeface="Arial"/>
              </a:rPr>
              <a:t>области</a:t>
            </a:r>
            <a:endParaRPr sz="3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569077" y="1765172"/>
            <a:ext cx="2228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00" b="1" spc="-10" dirty="0">
                <a:latin typeface="Arial"/>
                <a:cs typeface="Arial"/>
              </a:rPr>
              <a:t>поместить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20" dirty="0">
                <a:latin typeface="Arial"/>
                <a:cs typeface="Arial"/>
              </a:rPr>
              <a:t>герб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10" dirty="0">
                <a:latin typeface="Arial"/>
                <a:cs typeface="Arial"/>
              </a:rPr>
              <a:t>области</a:t>
            </a:r>
            <a:endParaRPr sz="3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5569077" y="2776473"/>
            <a:ext cx="2228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00" b="1" spc="-10" dirty="0">
                <a:latin typeface="Arial"/>
                <a:cs typeface="Arial"/>
              </a:rPr>
              <a:t>поместить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20" dirty="0">
                <a:latin typeface="Arial"/>
                <a:cs typeface="Arial"/>
              </a:rPr>
              <a:t>герб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10" dirty="0">
                <a:latin typeface="Arial"/>
                <a:cs typeface="Arial"/>
              </a:rPr>
              <a:t>области</a:t>
            </a:r>
            <a:endParaRPr sz="3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569077" y="3806444"/>
            <a:ext cx="22288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00" b="1" spc="-10" dirty="0">
                <a:latin typeface="Arial"/>
                <a:cs typeface="Arial"/>
              </a:rPr>
              <a:t>поместить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20" dirty="0">
                <a:latin typeface="Arial"/>
                <a:cs typeface="Arial"/>
              </a:rPr>
              <a:t>герб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10" dirty="0">
                <a:latin typeface="Arial"/>
                <a:cs typeface="Arial"/>
              </a:rPr>
              <a:t>области</a:t>
            </a:r>
            <a:endParaRPr sz="3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5569077" y="4825365"/>
            <a:ext cx="2228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300" b="1" spc="-10" dirty="0">
                <a:latin typeface="Arial"/>
                <a:cs typeface="Arial"/>
              </a:rPr>
              <a:t>поместить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20" dirty="0">
                <a:latin typeface="Arial"/>
                <a:cs typeface="Arial"/>
              </a:rPr>
              <a:t>герб</a:t>
            </a:r>
            <a:r>
              <a:rPr sz="300" b="1" spc="500" dirty="0">
                <a:latin typeface="Arial"/>
                <a:cs typeface="Arial"/>
              </a:rPr>
              <a:t> </a:t>
            </a:r>
            <a:r>
              <a:rPr sz="300" b="1" spc="-10" dirty="0">
                <a:latin typeface="Arial"/>
                <a:cs typeface="Arial"/>
              </a:rPr>
              <a:t>области</a:t>
            </a:r>
            <a:endParaRPr sz="3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5289803" y="5487923"/>
            <a:ext cx="4497705" cy="844550"/>
          </a:xfrm>
          <a:custGeom>
            <a:avLst/>
            <a:gdLst/>
            <a:ahLst/>
            <a:cxnLst/>
            <a:rect l="l" t="t" r="r" b="b"/>
            <a:pathLst>
              <a:path w="4497705" h="844550">
                <a:moveTo>
                  <a:pt x="4219067" y="0"/>
                </a:moveTo>
                <a:lnTo>
                  <a:pt x="278257" y="0"/>
                </a:lnTo>
                <a:lnTo>
                  <a:pt x="233123" y="3642"/>
                </a:lnTo>
                <a:lnTo>
                  <a:pt x="190308" y="14187"/>
                </a:lnTo>
                <a:lnTo>
                  <a:pt x="150385" y="31062"/>
                </a:lnTo>
                <a:lnTo>
                  <a:pt x="113925" y="53694"/>
                </a:lnTo>
                <a:lnTo>
                  <a:pt x="81502" y="81510"/>
                </a:lnTo>
                <a:lnTo>
                  <a:pt x="53689" y="113936"/>
                </a:lnTo>
                <a:lnTo>
                  <a:pt x="31059" y="150399"/>
                </a:lnTo>
                <a:lnTo>
                  <a:pt x="14186" y="190326"/>
                </a:lnTo>
                <a:lnTo>
                  <a:pt x="3642" y="233145"/>
                </a:lnTo>
                <a:lnTo>
                  <a:pt x="0" y="278282"/>
                </a:lnTo>
                <a:lnTo>
                  <a:pt x="0" y="566000"/>
                </a:lnTo>
                <a:lnTo>
                  <a:pt x="3642" y="611141"/>
                </a:lnTo>
                <a:lnTo>
                  <a:pt x="14186" y="653962"/>
                </a:lnTo>
                <a:lnTo>
                  <a:pt x="31059" y="693892"/>
                </a:lnTo>
                <a:lnTo>
                  <a:pt x="53689" y="730357"/>
                </a:lnTo>
                <a:lnTo>
                  <a:pt x="81502" y="762784"/>
                </a:lnTo>
                <a:lnTo>
                  <a:pt x="113925" y="790600"/>
                </a:lnTo>
                <a:lnTo>
                  <a:pt x="150385" y="813232"/>
                </a:lnTo>
                <a:lnTo>
                  <a:pt x="190308" y="830108"/>
                </a:lnTo>
                <a:lnTo>
                  <a:pt x="233123" y="840653"/>
                </a:lnTo>
                <a:lnTo>
                  <a:pt x="278257" y="844295"/>
                </a:lnTo>
                <a:lnTo>
                  <a:pt x="4219067" y="844295"/>
                </a:lnTo>
                <a:lnTo>
                  <a:pt x="4264200" y="840653"/>
                </a:lnTo>
                <a:lnTo>
                  <a:pt x="4307015" y="830108"/>
                </a:lnTo>
                <a:lnTo>
                  <a:pt x="4346938" y="813232"/>
                </a:lnTo>
                <a:lnTo>
                  <a:pt x="4383398" y="790600"/>
                </a:lnTo>
                <a:lnTo>
                  <a:pt x="4415821" y="762784"/>
                </a:lnTo>
                <a:lnTo>
                  <a:pt x="4443634" y="730357"/>
                </a:lnTo>
                <a:lnTo>
                  <a:pt x="4466264" y="693892"/>
                </a:lnTo>
                <a:lnTo>
                  <a:pt x="4483137" y="653962"/>
                </a:lnTo>
                <a:lnTo>
                  <a:pt x="4493681" y="611141"/>
                </a:lnTo>
                <a:lnTo>
                  <a:pt x="4497324" y="566000"/>
                </a:lnTo>
                <a:lnTo>
                  <a:pt x="4497324" y="278282"/>
                </a:lnTo>
                <a:lnTo>
                  <a:pt x="4493681" y="233145"/>
                </a:lnTo>
                <a:lnTo>
                  <a:pt x="4483137" y="190326"/>
                </a:lnTo>
                <a:lnTo>
                  <a:pt x="4466264" y="150399"/>
                </a:lnTo>
                <a:lnTo>
                  <a:pt x="4443634" y="113936"/>
                </a:lnTo>
                <a:lnTo>
                  <a:pt x="4415821" y="81510"/>
                </a:lnTo>
                <a:lnTo>
                  <a:pt x="4383398" y="53694"/>
                </a:lnTo>
                <a:lnTo>
                  <a:pt x="4346938" y="31062"/>
                </a:lnTo>
                <a:lnTo>
                  <a:pt x="4307015" y="14187"/>
                </a:lnTo>
                <a:lnTo>
                  <a:pt x="4264200" y="3642"/>
                </a:lnTo>
                <a:lnTo>
                  <a:pt x="4219067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6079363" y="5726684"/>
            <a:ext cx="351599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100" b="1" spc="-10" dirty="0">
                <a:latin typeface="Arial"/>
                <a:cs typeface="Arial"/>
              </a:rPr>
              <a:t>МИНИСТЕРСТВО</a:t>
            </a:r>
            <a:r>
              <a:rPr sz="1100" b="1" spc="10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ТРАНСПОРТА</a:t>
            </a:r>
            <a:r>
              <a:rPr sz="1100" b="1" spc="25" dirty="0">
                <a:latin typeface="Arial"/>
                <a:cs typeface="Arial"/>
              </a:rPr>
              <a:t> </a:t>
            </a:r>
            <a:r>
              <a:rPr sz="1100" b="1" spc="-10" dirty="0">
                <a:latin typeface="Arial"/>
                <a:cs typeface="Arial"/>
              </a:rPr>
              <a:t>АРХАНГЕЛЬСКОЙ ОБЛАСТИ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5417820" y="5617464"/>
            <a:ext cx="586740" cy="586740"/>
            <a:chOff x="5417820" y="5617464"/>
            <a:chExt cx="586740" cy="586740"/>
          </a:xfrm>
        </p:grpSpPr>
        <p:sp>
          <p:nvSpPr>
            <p:cNvPr id="60" name="object 60"/>
            <p:cNvSpPr/>
            <p:nvPr/>
          </p:nvSpPr>
          <p:spPr>
            <a:xfrm>
              <a:off x="5417820" y="5617464"/>
              <a:ext cx="586740" cy="586740"/>
            </a:xfrm>
            <a:custGeom>
              <a:avLst/>
              <a:gdLst/>
              <a:ahLst/>
              <a:cxnLst/>
              <a:rect l="l" t="t" r="r" b="b"/>
              <a:pathLst>
                <a:path w="586739" h="586739">
                  <a:moveTo>
                    <a:pt x="293369" y="0"/>
                  </a:moveTo>
                  <a:lnTo>
                    <a:pt x="245777" y="3839"/>
                  </a:lnTo>
                  <a:lnTo>
                    <a:pt x="200631" y="14955"/>
                  </a:lnTo>
                  <a:lnTo>
                    <a:pt x="158537" y="32744"/>
                  </a:lnTo>
                  <a:lnTo>
                    <a:pt x="120097" y="56602"/>
                  </a:lnTo>
                  <a:lnTo>
                    <a:pt x="85915" y="85925"/>
                  </a:lnTo>
                  <a:lnTo>
                    <a:pt x="56595" y="120108"/>
                  </a:lnTo>
                  <a:lnTo>
                    <a:pt x="32740" y="158548"/>
                  </a:lnTo>
                  <a:lnTo>
                    <a:pt x="14953" y="200641"/>
                  </a:lnTo>
                  <a:lnTo>
                    <a:pt x="3838" y="245783"/>
                  </a:lnTo>
                  <a:lnTo>
                    <a:pt x="0" y="293370"/>
                  </a:lnTo>
                  <a:lnTo>
                    <a:pt x="3838" y="340956"/>
                  </a:lnTo>
                  <a:lnTo>
                    <a:pt x="14953" y="386098"/>
                  </a:lnTo>
                  <a:lnTo>
                    <a:pt x="32740" y="428191"/>
                  </a:lnTo>
                  <a:lnTo>
                    <a:pt x="56595" y="466631"/>
                  </a:lnTo>
                  <a:lnTo>
                    <a:pt x="85915" y="500814"/>
                  </a:lnTo>
                  <a:lnTo>
                    <a:pt x="120097" y="530137"/>
                  </a:lnTo>
                  <a:lnTo>
                    <a:pt x="158537" y="553995"/>
                  </a:lnTo>
                  <a:lnTo>
                    <a:pt x="200631" y="571784"/>
                  </a:lnTo>
                  <a:lnTo>
                    <a:pt x="245777" y="582900"/>
                  </a:lnTo>
                  <a:lnTo>
                    <a:pt x="293369" y="586740"/>
                  </a:lnTo>
                  <a:lnTo>
                    <a:pt x="340962" y="582900"/>
                  </a:lnTo>
                  <a:lnTo>
                    <a:pt x="386108" y="571784"/>
                  </a:lnTo>
                  <a:lnTo>
                    <a:pt x="428202" y="553995"/>
                  </a:lnTo>
                  <a:lnTo>
                    <a:pt x="466642" y="530137"/>
                  </a:lnTo>
                  <a:lnTo>
                    <a:pt x="500824" y="500814"/>
                  </a:lnTo>
                  <a:lnTo>
                    <a:pt x="530144" y="466631"/>
                  </a:lnTo>
                  <a:lnTo>
                    <a:pt x="553999" y="428191"/>
                  </a:lnTo>
                  <a:lnTo>
                    <a:pt x="571786" y="386098"/>
                  </a:lnTo>
                  <a:lnTo>
                    <a:pt x="582901" y="340956"/>
                  </a:lnTo>
                  <a:lnTo>
                    <a:pt x="586739" y="293370"/>
                  </a:lnTo>
                  <a:lnTo>
                    <a:pt x="582901" y="245783"/>
                  </a:lnTo>
                  <a:lnTo>
                    <a:pt x="571786" y="200641"/>
                  </a:lnTo>
                  <a:lnTo>
                    <a:pt x="553999" y="158548"/>
                  </a:lnTo>
                  <a:lnTo>
                    <a:pt x="530144" y="120108"/>
                  </a:lnTo>
                  <a:lnTo>
                    <a:pt x="500824" y="85925"/>
                  </a:lnTo>
                  <a:lnTo>
                    <a:pt x="466642" y="56602"/>
                  </a:lnTo>
                  <a:lnTo>
                    <a:pt x="428202" y="32744"/>
                  </a:lnTo>
                  <a:lnTo>
                    <a:pt x="386108" y="14955"/>
                  </a:lnTo>
                  <a:lnTo>
                    <a:pt x="340962" y="3839"/>
                  </a:lnTo>
                  <a:lnTo>
                    <a:pt x="293369" y="0"/>
                  </a:lnTo>
                  <a:close/>
                </a:path>
              </a:pathLst>
            </a:custGeom>
            <a:solidFill>
              <a:srgbClr val="FDFDF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1" name="object 6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35168" y="5695188"/>
              <a:ext cx="344424" cy="451104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63540" y="5649468"/>
              <a:ext cx="440436" cy="521208"/>
            </a:xfrm>
            <a:prstGeom prst="rect">
              <a:avLst/>
            </a:prstGeom>
          </p:spPr>
        </p:pic>
      </p:grpSp>
      <p:pic>
        <p:nvPicPr>
          <p:cNvPr id="63" name="object 6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88" y="1588008"/>
            <a:ext cx="440436" cy="521208"/>
          </a:xfrm>
          <a:prstGeom prst="rect">
            <a:avLst/>
          </a:prstGeom>
        </p:spPr>
      </p:pic>
      <p:pic>
        <p:nvPicPr>
          <p:cNvPr id="64" name="object 6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291" y="2570988"/>
            <a:ext cx="440436" cy="519684"/>
          </a:xfrm>
          <a:prstGeom prst="rect">
            <a:avLst/>
          </a:prstGeom>
        </p:spPr>
      </p:pic>
      <p:pic>
        <p:nvPicPr>
          <p:cNvPr id="65" name="object 6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88" y="3592067"/>
            <a:ext cx="440436" cy="519684"/>
          </a:xfrm>
          <a:prstGeom prst="rect">
            <a:avLst/>
          </a:prstGeom>
        </p:spPr>
      </p:pic>
      <p:pic>
        <p:nvPicPr>
          <p:cNvPr id="66" name="object 6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8388" y="4610100"/>
            <a:ext cx="440436" cy="519683"/>
          </a:xfrm>
          <a:prstGeom prst="rect">
            <a:avLst/>
          </a:prstGeom>
        </p:spPr>
      </p:pic>
      <p:pic>
        <p:nvPicPr>
          <p:cNvPr id="67" name="object 6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12291" y="5625084"/>
            <a:ext cx="440436" cy="521208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0491" y="1539239"/>
            <a:ext cx="440436" cy="519684"/>
          </a:xfrm>
          <a:prstGeom prst="rect">
            <a:avLst/>
          </a:prstGeom>
        </p:spPr>
      </p:pic>
      <p:pic>
        <p:nvPicPr>
          <p:cNvPr id="69" name="object 6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87923" y="2578607"/>
            <a:ext cx="440436" cy="521208"/>
          </a:xfrm>
          <a:prstGeom prst="rect">
            <a:avLst/>
          </a:prstGeom>
        </p:spPr>
      </p:pic>
      <p:pic>
        <p:nvPicPr>
          <p:cNvPr id="70" name="object 7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3540" y="3628644"/>
            <a:ext cx="440436" cy="521207"/>
          </a:xfrm>
          <a:prstGeom prst="rect">
            <a:avLst/>
          </a:prstGeom>
        </p:spPr>
      </p:pic>
      <p:pic>
        <p:nvPicPr>
          <p:cNvPr id="71" name="object 7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60491" y="4610100"/>
            <a:ext cx="440436" cy="519683"/>
          </a:xfrm>
          <a:prstGeom prst="rect">
            <a:avLst/>
          </a:prstGeom>
        </p:spPr>
      </p:pic>
      <p:sp>
        <p:nvSpPr>
          <p:cNvPr id="72" name="object 72"/>
          <p:cNvSpPr txBox="1">
            <a:spLocks noGrp="1"/>
          </p:cNvSpPr>
          <p:nvPr>
            <p:ph type="ftr" sz="quarter" idx="5"/>
          </p:nvPr>
        </p:nvSpPr>
        <p:spPr>
          <a:xfrm>
            <a:off x="626363" y="6571006"/>
            <a:ext cx="4316349" cy="126317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r>
              <a:rPr lang="x-none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</a:p>
        </p:txBody>
      </p:sp>
      <p:sp>
        <p:nvSpPr>
          <p:cNvPr id="73" name="object 7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5"/>
              </a:spcBef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</p:spTree>
    <p:extLst>
      <p:ext uri="{BB962C8B-B14F-4D97-AF65-F5344CB8AC3E}">
        <p14:creationId xmlns:p14="http://schemas.microsoft.com/office/powerpoint/2010/main" val="228020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:a16="http://schemas.microsoft.com/office/drawing/2014/main" xmlns="" id="{77A01B19-E683-72F3-D3D4-F5448CED6AA8}"/>
              </a:ext>
            </a:extLst>
          </p:cNvPr>
          <p:cNvSpPr/>
          <p:nvPr/>
        </p:nvSpPr>
        <p:spPr>
          <a:xfrm>
            <a:off x="5289754" y="1429319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0BA712A-5970-64F3-6AB3-A9390803029C}"/>
              </a:ext>
            </a:extLst>
          </p:cNvPr>
          <p:cNvSpPr txBox="1"/>
          <p:nvPr/>
        </p:nvSpPr>
        <p:spPr>
          <a:xfrm>
            <a:off x="5535562" y="166857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1045" y="2263735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:a16="http://schemas.microsoft.com/office/drawing/2014/main" xmlns="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11045" y="2548327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2B320D37-28CA-43E4-D047-5092F341CFB8}"/>
              </a:ext>
            </a:extLst>
          </p:cNvPr>
          <p:cNvSpPr txBox="1"/>
          <p:nvPr/>
        </p:nvSpPr>
        <p:spPr>
          <a:xfrm>
            <a:off x="5534655" y="2284485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ВОРОНЧИХИНА СВЕТЛАНА ИВАНОВНА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xmlns="" id="{A5FA2E06-ACD5-D4CA-CA5A-18E45EE13D6C}"/>
              </a:ext>
            </a:extLst>
          </p:cNvPr>
          <p:cNvSpPr txBox="1"/>
          <p:nvPr/>
        </p:nvSpPr>
        <p:spPr>
          <a:xfrm>
            <a:off x="8156506" y="22844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+7818403-22-89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348A606-ACF8-6089-0C2B-37D064DE94AB}"/>
              </a:ext>
            </a:extLst>
          </p:cNvPr>
          <p:cNvSpPr txBox="1"/>
          <p:nvPr/>
        </p:nvSpPr>
        <p:spPr>
          <a:xfrm>
            <a:off x="8156506" y="2575065"/>
            <a:ext cx="1585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econkrasn@yandex.ru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:a16="http://schemas.microsoft.com/office/drawing/2014/main" xmlns="" id="{D0472071-2FCF-B872-4012-3103771D702C}"/>
              </a:ext>
            </a:extLst>
          </p:cNvPr>
          <p:cNvSpPr/>
          <p:nvPr/>
        </p:nvSpPr>
        <p:spPr>
          <a:xfrm>
            <a:off x="627016" y="3103571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:a16="http://schemas.microsoft.com/office/drawing/2014/main" xmlns="" id="{AA2070FC-B2AE-831D-D4F9-D130744CB387}"/>
              </a:ext>
            </a:extLst>
          </p:cNvPr>
          <p:cNvSpPr/>
          <p:nvPr/>
        </p:nvSpPr>
        <p:spPr>
          <a:xfrm>
            <a:off x="627016" y="1429319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:a16="http://schemas.microsoft.com/office/drawing/2014/main" xmlns="" id="{D76D3B17-D1DC-4C2D-0858-016C18C26F0A}"/>
              </a:ext>
            </a:extLst>
          </p:cNvPr>
          <p:cNvSpPr/>
          <p:nvPr/>
        </p:nvSpPr>
        <p:spPr>
          <a:xfrm>
            <a:off x="5289754" y="3103571"/>
            <a:ext cx="4497842" cy="1530000"/>
          </a:xfrm>
          <a:prstGeom prst="roundRect">
            <a:avLst>
              <a:gd name="adj" fmla="val 1726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DD6D9819-4A1F-9F5A-6D0B-B65AE8044B91}"/>
              </a:ext>
            </a:extLst>
          </p:cNvPr>
          <p:cNvSpPr txBox="1"/>
          <p:nvPr/>
        </p:nvSpPr>
        <p:spPr>
          <a:xfrm>
            <a:off x="5535562" y="3342827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ТЕРРИТОРИАЛЬНЫЙ УПРАВЛЯЮЩИЙ ИНВЕСТИЦИОННЫХ ПРОЕКТОВ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811045" y="3937987"/>
            <a:ext cx="180000" cy="180000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7CE70322-5299-BAFB-9D25-A77A515063F3}"/>
              </a:ext>
            </a:extLst>
          </p:cNvPr>
          <p:cNvSpPr txBox="1"/>
          <p:nvPr/>
        </p:nvSpPr>
        <p:spPr>
          <a:xfrm>
            <a:off x="872258" y="1663107"/>
            <a:ext cx="40807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8B2905DD-B764-4690-38FB-2431D9518D7C}"/>
              </a:ext>
            </a:extLst>
          </p:cNvPr>
          <p:cNvSpPr txBox="1"/>
          <p:nvPr/>
        </p:nvSpPr>
        <p:spPr>
          <a:xfrm>
            <a:off x="872257" y="3184535"/>
            <a:ext cx="43322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АНО АО "</a:t>
            </a:r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АГЕНСТВО РЕГИОНАЛЬНОГО РАЗВИТИЯ"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443498F8-1200-3A46-00DC-87A80C8555DD}"/>
              </a:ext>
            </a:extLst>
          </p:cNvPr>
          <p:cNvSpPr txBox="1"/>
          <p:nvPr/>
        </p:nvSpPr>
        <p:spPr>
          <a:xfrm>
            <a:off x="5534654" y="2580847"/>
            <a:ext cx="209572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отдела экономики и агропромышленного комп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екса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E2995F26-C3E4-A72C-CBC3-F8FE39CEAEA6}"/>
              </a:ext>
            </a:extLst>
          </p:cNvPr>
          <p:cNvSpPr txBox="1"/>
          <p:nvPr/>
        </p:nvSpPr>
        <p:spPr>
          <a:xfrm>
            <a:off x="5534655" y="3958737"/>
            <a:ext cx="18108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ЗАГРИЙЧУК СЕРГЕЙ ДМИТРИЕВИЧ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0767AB82-D77A-356C-0B07-87E9FCF120D0}"/>
              </a:ext>
            </a:extLst>
          </p:cNvPr>
          <p:cNvSpPr txBox="1"/>
          <p:nvPr/>
        </p:nvSpPr>
        <p:spPr>
          <a:xfrm>
            <a:off x="5534654" y="4255099"/>
            <a:ext cx="209572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Заместитель главы по инфраструктурному развитию</a:t>
            </a:r>
            <a:endParaRPr lang="x-none" sz="9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:a16="http://schemas.microsoft.com/office/drawing/2014/main" xmlns="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824" y="2258267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48307" y="2258267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:a16="http://schemas.microsoft.com/office/drawing/2014/main" xmlns="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8307" y="2542859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E506FE83-E43F-D5FE-C569-AAFD741095BB}"/>
              </a:ext>
            </a:extLst>
          </p:cNvPr>
          <p:cNvSpPr txBox="1"/>
          <p:nvPr/>
        </p:nvSpPr>
        <p:spPr>
          <a:xfrm>
            <a:off x="1065106" y="2279017"/>
            <a:ext cx="190253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Архангельская обл., г. Архангельск, </a:t>
            </a:r>
            <a:r>
              <a:rPr lang="ru-RU" sz="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ул. Гагарина, д. 7а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xmlns="" id="{50529039-4229-11E7-959A-27667A61D1C6}"/>
              </a:ext>
            </a:extLst>
          </p:cNvPr>
          <p:cNvSpPr txBox="1"/>
          <p:nvPr/>
        </p:nvSpPr>
        <p:spPr>
          <a:xfrm>
            <a:off x="3493768" y="227901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7818403-16-94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279D6FDC-FDEE-BD4F-4A25-B7646B86629F}"/>
              </a:ext>
            </a:extLst>
          </p:cNvPr>
          <p:cNvSpPr txBox="1"/>
          <p:nvPr/>
        </p:nvSpPr>
        <p:spPr>
          <a:xfrm>
            <a:off x="3493767" y="2569597"/>
            <a:ext cx="131635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nfotdkr.29@yandex.ru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:a16="http://schemas.microsoft.com/office/drawing/2014/main" xmlns="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824" y="3937987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:a16="http://schemas.microsoft.com/office/drawing/2014/main" xmlns="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48307" y="3937987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:a16="http://schemas.microsoft.com/office/drawing/2014/main" xmlns="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3148307" y="4222579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xmlns="" id="{9D1CF503-7447-E298-2516-E4BD72457399}"/>
              </a:ext>
            </a:extLst>
          </p:cNvPr>
          <p:cNvSpPr txBox="1"/>
          <p:nvPr/>
        </p:nvSpPr>
        <p:spPr>
          <a:xfrm>
            <a:off x="1156814" y="3958737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Архангельская обл., г. Архангельск, ул. Набережная Северной Двины, д. 71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7E94770E-689F-2C9E-757E-15C8471B1841}"/>
              </a:ext>
            </a:extLst>
          </p:cNvPr>
          <p:cNvSpPr txBox="1"/>
          <p:nvPr/>
        </p:nvSpPr>
        <p:spPr>
          <a:xfrm>
            <a:off x="3493768" y="395873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+7-800-100-7000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5340265-A72B-D72A-4088-C5E5C7971A51}"/>
              </a:ext>
            </a:extLst>
          </p:cNvPr>
          <p:cNvSpPr txBox="1"/>
          <p:nvPr/>
        </p:nvSpPr>
        <p:spPr>
          <a:xfrm>
            <a:off x="3493768" y="424931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office@msp29.ru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Рисунок 122" descr="Конверт со сплошной заливкой">
            <a:extLst>
              <a:ext uri="{FF2B5EF4-FFF2-40B4-BE49-F238E27FC236}">
                <a16:creationId xmlns:a16="http://schemas.microsoft.com/office/drawing/2014/main" xmlns="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811045" y="4228361"/>
            <a:ext cx="180000" cy="180000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F3CE63E3-54E5-AE2A-240A-3A0666F88A26}"/>
              </a:ext>
            </a:extLst>
          </p:cNvPr>
          <p:cNvSpPr txBox="1"/>
          <p:nvPr/>
        </p:nvSpPr>
        <p:spPr>
          <a:xfrm>
            <a:off x="8156506" y="3958736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+ 781840</a:t>
            </a:r>
            <a:r>
              <a:rPr lang="ru-RU" sz="900" b="1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3-13-44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08B959E2-D59B-C8AE-5076-93CE546FF814}"/>
              </a:ext>
            </a:extLst>
          </p:cNvPr>
          <p:cNvSpPr txBox="1"/>
          <p:nvPr/>
        </p:nvSpPr>
        <p:spPr>
          <a:xfrm>
            <a:off x="8110853" y="4272866"/>
            <a:ext cx="1585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lemareka@yandex.ru</a:t>
            </a:r>
            <a:endParaRPr lang="x-none" sz="9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135" y="1357427"/>
            <a:ext cx="2153464" cy="2694633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4666" y="984425"/>
            <a:ext cx="6116684" cy="3440636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27946F-179A-49B4-0BB0-96B2051D4ABE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МАТЕРИАЛ</a:t>
            </a:r>
            <a:r>
              <a:rPr lang="ru-RU" sz="800" spc="-2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800" spc="-10" dirty="0">
                <a:latin typeface="Arial" pitchFamily="34" charset="0"/>
                <a:cs typeface="Arial" pitchFamily="34" charset="0"/>
              </a:rPr>
              <a:t>ПОДГОТОВЛЕН</a:t>
            </a:r>
            <a:r>
              <a:rPr lang="ru-RU" sz="800" spc="-2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800" spc="-10" dirty="0" smtClean="0">
                <a:latin typeface="Arial" pitchFamily="34" charset="0"/>
                <a:cs typeface="Arial" pitchFamily="34" charset="0"/>
              </a:rPr>
              <a:t>АДМИНИСТРАЦИЕЙ КРАСНОБОРСКА</a:t>
            </a:r>
            <a:r>
              <a:rPr lang="ru-RU" sz="800" spc="-45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5F0592A3-CCBC-26A7-8134-12102FCA435F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АРХНАГЕЛЬСКАЯ ОБЛАСТЬ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BF2EC44-B93A-6DD0-E7E6-F2814E9FD082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DF69267-6C5B-8359-AC53-115BDC2CD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650" y="251827"/>
            <a:ext cx="434709" cy="51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2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:a16="http://schemas.microsoft.com/office/drawing/2014/main" xmlns="" id="{CE42141F-7D98-843D-EDCA-082C3B2A782D}"/>
              </a:ext>
            </a:extLst>
          </p:cNvPr>
          <p:cNvSpPr/>
          <p:nvPr/>
        </p:nvSpPr>
        <p:spPr>
          <a:xfrm>
            <a:off x="3522847" y="1401546"/>
            <a:ext cx="2154686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:a16="http://schemas.microsoft.com/office/drawing/2014/main" xmlns="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:a16="http://schemas.microsoft.com/office/drawing/2014/main" xmlns="" id="{02110037-3A58-CDB8-8B41-6D6ADB92766C}"/>
              </a:ext>
            </a:extLst>
          </p:cNvPr>
          <p:cNvSpPr/>
          <p:nvPr/>
        </p:nvSpPr>
        <p:spPr>
          <a:xfrm>
            <a:off x="2177876" y="3541703"/>
            <a:ext cx="2319363" cy="2027453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:a16="http://schemas.microsoft.com/office/drawing/2014/main" xmlns="" id="{7AF33646-60BD-565C-82E8-1721DFF34B21}"/>
              </a:ext>
            </a:extLst>
          </p:cNvPr>
          <p:cNvSpPr/>
          <p:nvPr/>
        </p:nvSpPr>
        <p:spPr>
          <a:xfrm>
            <a:off x="627016" y="3541702"/>
            <a:ext cx="1432688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:a16="http://schemas.microsoft.com/office/drawing/2014/main" xmlns="" id="{A7518F92-BC1F-8F09-057D-3379ABC330B5}"/>
              </a:ext>
            </a:extLst>
          </p:cNvPr>
          <p:cNvSpPr/>
          <p:nvPr/>
        </p:nvSpPr>
        <p:spPr>
          <a:xfrm>
            <a:off x="4615409" y="3541701"/>
            <a:ext cx="1921439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:a16="http://schemas.microsoft.com/office/drawing/2014/main" xmlns="" id="{2F86149C-6AAD-8DFE-9767-9DE085BAF799}"/>
              </a:ext>
            </a:extLst>
          </p:cNvPr>
          <p:cNvSpPr/>
          <p:nvPr/>
        </p:nvSpPr>
        <p:spPr>
          <a:xfrm>
            <a:off x="6655020" y="3541701"/>
            <a:ext cx="3132576" cy="2027453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0331F979-738B-01C4-AFA1-59731AB9D8AB}"/>
              </a:ext>
            </a:extLst>
          </p:cNvPr>
          <p:cNvSpPr txBox="1"/>
          <p:nvPr/>
        </p:nvSpPr>
        <p:spPr>
          <a:xfrm>
            <a:off x="853368" y="1974828"/>
            <a:ext cx="2107261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РАЗВИТАЯ ЛЕСОПИЛЬНАЯ И </a:t>
            </a:r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ДЕРЕВООБРАБАТЫВАЮЩАЯ ПРОМЫШЛЕННОСТЬ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6EEE53E6-9FE9-C585-387D-DE93FBD4D4A8}"/>
              </a:ext>
            </a:extLst>
          </p:cNvPr>
          <p:cNvSpPr txBox="1"/>
          <p:nvPr/>
        </p:nvSpPr>
        <p:spPr>
          <a:xfrm>
            <a:off x="3762824" y="1974828"/>
            <a:ext cx="1695867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ОКРУГА </a:t>
            </a: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Речной и автомобильный транспорт. Ближайшая ж/д станция в 60 км.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978538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с. Красноборск – центр трех уникальных народных росписей: </a:t>
            </a:r>
            <a:r>
              <a:rPr lang="ru-RU" sz="11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пермогорской</a:t>
            </a:r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1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уфтюжской</a:t>
            </a:r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ru-RU" sz="1100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ракульской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164C09F4-F102-F31C-7FF3-D3B5C78C77BF}"/>
              </a:ext>
            </a:extLst>
          </p:cNvPr>
          <p:cNvSpPr txBox="1"/>
          <p:nvPr/>
        </p:nvSpPr>
        <p:spPr>
          <a:xfrm>
            <a:off x="2404170" y="4123977"/>
            <a:ext cx="1747043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ВХОЖДЕНИЕ В ТУРИСТИЧЕСКОЕ ОБЪЕДИНЕНИЕ «СЕВЕРНОЕ ТРЕХРЕЧЬЕ»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0DB3605F-5D1F-38C2-F7AE-FD1D0A54328C}"/>
              </a:ext>
            </a:extLst>
          </p:cNvPr>
          <p:cNvSpPr txBox="1"/>
          <p:nvPr/>
        </p:nvSpPr>
        <p:spPr>
          <a:xfrm>
            <a:off x="4702629" y="4131374"/>
            <a:ext cx="1661924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ПРИРОДНЫЕ ФАКТОРЫ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лес и река. Наличие источника минеральной воды (3 скважины, дебет 3600 л/мин), уникальные лечебные грязи</a:t>
            </a:r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970BDB9-6572-B7E0-9276-A5A584F6DB98}"/>
              </a:ext>
            </a:extLst>
          </p:cNvPr>
          <p:cNvSpPr txBox="1"/>
          <p:nvPr/>
        </p:nvSpPr>
        <p:spPr>
          <a:xfrm>
            <a:off x="6027053" y="1966987"/>
            <a:ext cx="207407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Котласу </a:t>
            </a:r>
            <a:r>
              <a:rPr lang="ru-RU" sz="11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– торговому и транспортному узлу юга Архангельской области</a:t>
            </a:r>
          </a:p>
          <a:p>
            <a:endParaRPr lang="ru-RU" sz="11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67 км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A85F3027-8E92-FCDF-0FB4-B90608BF66B3}"/>
              </a:ext>
            </a:extLst>
          </p:cNvPr>
          <p:cNvSpPr txBox="1"/>
          <p:nvPr/>
        </p:nvSpPr>
        <p:spPr>
          <a:xfrm>
            <a:off x="6881575" y="4131374"/>
            <a:ext cx="1488980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ЗЕМЕЛЬНЫХ РЕСУРСОВ, СВОБОДНЫЕ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ПЛОЩАДКИ </a:t>
            </a: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greenfield‘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:a16="http://schemas.microsoft.com/office/drawing/2014/main" xmlns="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960630" y="1554054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:a16="http://schemas.microsoft.com/office/drawing/2014/main" xmlns="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194" y="3708143"/>
            <a:ext cx="342359" cy="342359"/>
          </a:xfrm>
          <a:prstGeom prst="rect">
            <a:avLst/>
          </a:prstGeom>
        </p:spPr>
      </p:pic>
      <p:pic>
        <p:nvPicPr>
          <p:cNvPr id="11" name="Рисунок 10" descr="Щит со сплошной заливкой">
            <a:extLst>
              <a:ext uri="{FF2B5EF4-FFF2-40B4-BE49-F238E27FC236}">
                <a16:creationId xmlns:a16="http://schemas.microsoft.com/office/drawing/2014/main" xmlns="" id="{5DC5C6A3-2CCA-4FE9-A47B-9DE0EEE633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992647" y="3676828"/>
            <a:ext cx="339434" cy="339434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:a16="http://schemas.microsoft.com/office/drawing/2014/main" xmlns="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1612414" y="3651972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:a16="http://schemas.microsoft.com/office/drawing/2014/main" xmlns="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9242917" y="1522078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:a16="http://schemas.microsoft.com/office/drawing/2014/main" xmlns="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179806" y="1514323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КРАСНОБОРСКОГО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Скругленный прямоугольник 71">
            <a:extLst>
              <a:ext uri="{FF2B5EF4-FFF2-40B4-BE49-F238E27FC236}">
                <a16:creationId xmlns:a16="http://schemas.microsoft.com/office/drawing/2014/main" xmlns="" id="{1FEA1B35-77E4-A172-D1A3-AE89EA44D200}"/>
              </a:ext>
            </a:extLst>
          </p:cNvPr>
          <p:cNvSpPr/>
          <p:nvPr/>
        </p:nvSpPr>
        <p:spPr>
          <a:xfrm>
            <a:off x="5795703" y="1401546"/>
            <a:ext cx="3991893" cy="4906277"/>
          </a:xfrm>
          <a:prstGeom prst="roundRect">
            <a:avLst>
              <a:gd name="adj" fmla="val 7045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5" name="Рисунок 64" descr="Маркер со сплошной заливкой">
            <a:extLst>
              <a:ext uri="{FF2B5EF4-FFF2-40B4-BE49-F238E27FC236}">
                <a16:creationId xmlns:a16="http://schemas.microsoft.com/office/drawing/2014/main" xmlns="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xmlns="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xmlns="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округа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33E0C760-153D-86CB-4F6E-EB7A99B9E374}"/>
              </a:ext>
            </a:extLst>
          </p:cNvPr>
          <p:cNvSpPr/>
          <p:nvPr/>
        </p:nvSpPr>
        <p:spPr>
          <a:xfrm>
            <a:off x="627015" y="3920208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F6BDAE62-B35F-8264-0753-7CA91B0189EC}"/>
              </a:ext>
            </a:extLst>
          </p:cNvPr>
          <p:cNvSpPr/>
          <p:nvPr/>
        </p:nvSpPr>
        <p:spPr>
          <a:xfrm>
            <a:off x="2326209" y="3920208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BEEEA246-FEC8-C8E1-F3BB-60B3DF0DB72E}"/>
              </a:ext>
            </a:extLst>
          </p:cNvPr>
          <p:cNvSpPr/>
          <p:nvPr/>
        </p:nvSpPr>
        <p:spPr>
          <a:xfrm>
            <a:off x="4025198" y="3920208"/>
            <a:ext cx="1602000" cy="945414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7C70D425-0601-D87C-F822-B98F9FAA1682}"/>
              </a:ext>
            </a:extLst>
          </p:cNvPr>
          <p:cNvSpPr txBox="1"/>
          <p:nvPr/>
        </p:nvSpPr>
        <p:spPr>
          <a:xfrm>
            <a:off x="957297" y="1532623"/>
            <a:ext cx="305218" cy="2462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EC1A494-C31C-4490-24D4-612143D1D8DD}"/>
              </a:ext>
            </a:extLst>
          </p:cNvPr>
          <p:cNvSpPr txBox="1"/>
          <p:nvPr/>
        </p:nvSpPr>
        <p:spPr>
          <a:xfrm>
            <a:off x="1295036" y="160956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74E6BDDD-6D8F-8017-99BE-9D45AAA1328E}"/>
              </a:ext>
            </a:extLst>
          </p:cNvPr>
          <p:cNvSpPr txBox="1"/>
          <p:nvPr/>
        </p:nvSpPr>
        <p:spPr>
          <a:xfrm>
            <a:off x="826896" y="1864280"/>
            <a:ext cx="152437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:a16="http://schemas.microsoft.com/office/drawing/2014/main" xmlns="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:a16="http://schemas.microsoft.com/office/drawing/2014/main" xmlns="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13BEBE82-3ABE-EE06-2DC9-23A64698E759}"/>
              </a:ext>
            </a:extLst>
          </p:cNvPr>
          <p:cNvSpPr txBox="1"/>
          <p:nvPr/>
        </p:nvSpPr>
        <p:spPr>
          <a:xfrm>
            <a:off x="3493434" y="1532623"/>
            <a:ext cx="332937" cy="246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4,2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156ADA9-D124-7FB2-5ADB-A4BD1C324852}"/>
              </a:ext>
            </a:extLst>
          </p:cNvPr>
          <p:cNvSpPr txBox="1"/>
          <p:nvPr/>
        </p:nvSpPr>
        <p:spPr>
          <a:xfrm>
            <a:off x="3826371" y="160956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5B9663A-7C88-1310-3046-2C62DC47060A}"/>
              </a:ext>
            </a:extLst>
          </p:cNvPr>
          <p:cNvSpPr txBox="1"/>
          <p:nvPr/>
        </p:nvSpPr>
        <p:spPr>
          <a:xfrm>
            <a:off x="3358232" y="1864279"/>
            <a:ext cx="146599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с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Красноборска, 2024 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:a16="http://schemas.microsoft.com/office/drawing/2014/main" xmlns="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:a16="http://schemas.microsoft.com/office/drawing/2014/main" xmlns="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D35A42D-3D27-DFA6-AB8B-DEE9DE40A08C}"/>
              </a:ext>
            </a:extLst>
          </p:cNvPr>
          <p:cNvSpPr txBox="1"/>
          <p:nvPr/>
        </p:nvSpPr>
        <p:spPr>
          <a:xfrm>
            <a:off x="826896" y="2579592"/>
            <a:ext cx="67412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9473,9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A5A4D3C-E096-2C1F-BAEE-7A9DAFDEF1AE}"/>
              </a:ext>
            </a:extLst>
          </p:cNvPr>
          <p:cNvSpPr txBox="1"/>
          <p:nvPr/>
        </p:nvSpPr>
        <p:spPr>
          <a:xfrm>
            <a:off x="1589085" y="265653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км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ГО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:a16="http://schemas.microsoft.com/office/drawing/2014/main" xmlns="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0F7716E0-33E1-47CC-F22F-F3F1AB99120C}"/>
              </a:ext>
            </a:extLst>
          </p:cNvPr>
          <p:cNvSpPr txBox="1"/>
          <p:nvPr/>
        </p:nvSpPr>
        <p:spPr>
          <a:xfrm>
            <a:off x="826896" y="4047525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8DB2A8B5-932C-6F5C-9F50-499F12240835}"/>
              </a:ext>
            </a:extLst>
          </p:cNvPr>
          <p:cNvSpPr txBox="1"/>
          <p:nvPr/>
        </p:nvSpPr>
        <p:spPr>
          <a:xfrm>
            <a:off x="826895" y="4555355"/>
            <a:ext cx="109143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Красноборск </a:t>
            </a:r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</a:t>
            </a:r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Котлас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BB9B726-9134-850B-9454-6CCB6865E8C2}"/>
              </a:ext>
            </a:extLst>
          </p:cNvPr>
          <p:cNvSpPr txBox="1"/>
          <p:nvPr/>
        </p:nvSpPr>
        <p:spPr>
          <a:xfrm>
            <a:off x="2526090" y="4047525"/>
            <a:ext cx="8574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водный транспорт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C3014AC-346D-5F34-3694-105F0C9F5360}"/>
              </a:ext>
            </a:extLst>
          </p:cNvPr>
          <p:cNvSpPr txBox="1"/>
          <p:nvPr/>
        </p:nvSpPr>
        <p:spPr>
          <a:xfrm>
            <a:off x="2526090" y="4386079"/>
            <a:ext cx="1091433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Красноборск </a:t>
            </a:r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</a:t>
            </a:r>
            <a:r>
              <a:rPr lang="ru-RU" sz="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Дябрино</a:t>
            </a:r>
            <a:endParaRPr lang="ru-RU" sz="7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Черевково</a:t>
            </a:r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</a:t>
            </a:r>
            <a:r>
              <a:rPr lang="ru-RU" sz="7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Ракулка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334DEC60-4596-7546-82CF-16EB7993E4E7}"/>
              </a:ext>
            </a:extLst>
          </p:cNvPr>
          <p:cNvSpPr/>
          <p:nvPr/>
        </p:nvSpPr>
        <p:spPr>
          <a:xfrm>
            <a:off x="4019849" y="3920208"/>
            <a:ext cx="1602001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96E86D3-C60C-F8B4-9BCE-E384B0CF5CF1}"/>
              </a:ext>
            </a:extLst>
          </p:cNvPr>
          <p:cNvSpPr txBox="1"/>
          <p:nvPr/>
        </p:nvSpPr>
        <p:spPr>
          <a:xfrm>
            <a:off x="4219730" y="4047525"/>
            <a:ext cx="9856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3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</a:t>
            </a:r>
            <a:endParaRPr lang="ru-RU" sz="1100" b="1" spc="-3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7EC816E-E458-34AF-82E9-E325D2EA6F15}"/>
              </a:ext>
            </a:extLst>
          </p:cNvPr>
          <p:cNvSpPr txBox="1"/>
          <p:nvPr/>
        </p:nvSpPr>
        <p:spPr>
          <a:xfrm>
            <a:off x="4220368" y="4397151"/>
            <a:ext cx="1091433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Котлас </a:t>
            </a:r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</a:t>
            </a:r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03E8347-34B6-89F2-E98E-7F490ADEFA8C}"/>
              </a:ext>
            </a:extLst>
          </p:cNvPr>
          <p:cNvSpPr txBox="1"/>
          <p:nvPr/>
        </p:nvSpPr>
        <p:spPr>
          <a:xfrm>
            <a:off x="826257" y="4285193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Р-152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6A496C-B21E-5E62-E8B7-7BB436EC32DB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КРАСНОБОРСКОГО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ОКРУГА</a:t>
            </a:r>
          </a:p>
        </p:txBody>
      </p: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xmlns="" id="{283A4637-B238-A45C-CCD5-B90E3F3054F6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03" y="1874254"/>
            <a:ext cx="3992246" cy="3060302"/>
          </a:xfrm>
          <a:custGeom>
            <a:avLst/>
            <a:gdLst>
              <a:gd name="connsiteX0" fmla="*/ 257337 w 3991893"/>
              <a:gd name="connsiteY0" fmla="*/ 0 h 3960863"/>
              <a:gd name="connsiteX1" fmla="*/ 3734556 w 3991893"/>
              <a:gd name="connsiteY1" fmla="*/ 0 h 3960863"/>
              <a:gd name="connsiteX2" fmla="*/ 3991893 w 3991893"/>
              <a:gd name="connsiteY2" fmla="*/ 257337 h 3960863"/>
              <a:gd name="connsiteX3" fmla="*/ 3991893 w 3991893"/>
              <a:gd name="connsiteY3" fmla="*/ 3960863 h 3960863"/>
              <a:gd name="connsiteX4" fmla="*/ 0 w 3991893"/>
              <a:gd name="connsiteY4" fmla="*/ 3960863 h 3960863"/>
              <a:gd name="connsiteX5" fmla="*/ 0 w 3991893"/>
              <a:gd name="connsiteY5" fmla="*/ 257337 h 3960863"/>
              <a:gd name="connsiteX6" fmla="*/ 257337 w 3991893"/>
              <a:gd name="connsiteY6" fmla="*/ 0 h 3960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1893" h="3960863">
                <a:moveTo>
                  <a:pt x="257337" y="0"/>
                </a:moveTo>
                <a:lnTo>
                  <a:pt x="3734556" y="0"/>
                </a:lnTo>
                <a:cubicBezTo>
                  <a:pt x="3876679" y="0"/>
                  <a:pt x="3991893" y="115214"/>
                  <a:pt x="3991893" y="257337"/>
                </a:cubicBezTo>
                <a:lnTo>
                  <a:pt x="3991893" y="3960863"/>
                </a:lnTo>
                <a:lnTo>
                  <a:pt x="0" y="3960863"/>
                </a:lnTo>
                <a:lnTo>
                  <a:pt x="0" y="257337"/>
                </a:lnTo>
                <a:cubicBezTo>
                  <a:pt x="0" y="115214"/>
                  <a:pt x="115214" y="0"/>
                  <a:pt x="257337" y="0"/>
                </a:cubicBezTo>
                <a:close/>
              </a:path>
            </a:pathLst>
          </a:custGeom>
        </p:spPr>
      </p:pic>
      <p:sp>
        <p:nvSpPr>
          <p:cNvPr id="12" name="Полилиния 11"/>
          <p:cNvSpPr/>
          <p:nvPr/>
        </p:nvSpPr>
        <p:spPr>
          <a:xfrm>
            <a:off x="7777163" y="4419600"/>
            <a:ext cx="90487" cy="504825"/>
          </a:xfrm>
          <a:custGeom>
            <a:avLst/>
            <a:gdLst>
              <a:gd name="connsiteX0" fmla="*/ 47625 w 90487"/>
              <a:gd name="connsiteY0" fmla="*/ 504825 h 504825"/>
              <a:gd name="connsiteX1" fmla="*/ 66675 w 90487"/>
              <a:gd name="connsiteY1" fmla="*/ 481013 h 504825"/>
              <a:gd name="connsiteX2" fmla="*/ 71437 w 90487"/>
              <a:gd name="connsiteY2" fmla="*/ 466725 h 504825"/>
              <a:gd name="connsiteX3" fmla="*/ 80962 w 90487"/>
              <a:gd name="connsiteY3" fmla="*/ 452438 h 504825"/>
              <a:gd name="connsiteX4" fmla="*/ 85725 w 90487"/>
              <a:gd name="connsiteY4" fmla="*/ 423863 h 504825"/>
              <a:gd name="connsiteX5" fmla="*/ 90487 w 90487"/>
              <a:gd name="connsiteY5" fmla="*/ 409575 h 504825"/>
              <a:gd name="connsiteX6" fmla="*/ 85725 w 90487"/>
              <a:gd name="connsiteY6" fmla="*/ 276225 h 504825"/>
              <a:gd name="connsiteX7" fmla="*/ 80962 w 90487"/>
              <a:gd name="connsiteY7" fmla="*/ 261938 h 504825"/>
              <a:gd name="connsiteX8" fmla="*/ 71437 w 90487"/>
              <a:gd name="connsiteY8" fmla="*/ 247650 h 504825"/>
              <a:gd name="connsiteX9" fmla="*/ 61912 w 90487"/>
              <a:gd name="connsiteY9" fmla="*/ 219075 h 504825"/>
              <a:gd name="connsiteX10" fmla="*/ 57150 w 90487"/>
              <a:gd name="connsiteY10" fmla="*/ 204788 h 504825"/>
              <a:gd name="connsiteX11" fmla="*/ 42862 w 90487"/>
              <a:gd name="connsiteY11" fmla="*/ 176213 h 504825"/>
              <a:gd name="connsiteX12" fmla="*/ 47625 w 90487"/>
              <a:gd name="connsiteY12" fmla="*/ 161925 h 504825"/>
              <a:gd name="connsiteX13" fmla="*/ 66675 w 90487"/>
              <a:gd name="connsiteY13" fmla="*/ 138113 h 504825"/>
              <a:gd name="connsiteX14" fmla="*/ 61912 w 90487"/>
              <a:gd name="connsiteY14" fmla="*/ 33338 h 504825"/>
              <a:gd name="connsiteX15" fmla="*/ 28575 w 90487"/>
              <a:gd name="connsiteY15" fmla="*/ 9525 h 504825"/>
              <a:gd name="connsiteX16" fmla="*/ 0 w 90487"/>
              <a:gd name="connsiteY16" fmla="*/ 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0487" h="504825">
                <a:moveTo>
                  <a:pt x="47625" y="504825"/>
                </a:moveTo>
                <a:cubicBezTo>
                  <a:pt x="53975" y="496888"/>
                  <a:pt x="61288" y="489633"/>
                  <a:pt x="66675" y="481013"/>
                </a:cubicBezTo>
                <a:cubicBezTo>
                  <a:pt x="69336" y="476756"/>
                  <a:pt x="69192" y="471215"/>
                  <a:pt x="71437" y="466725"/>
                </a:cubicBezTo>
                <a:cubicBezTo>
                  <a:pt x="73997" y="461606"/>
                  <a:pt x="77787" y="457200"/>
                  <a:pt x="80962" y="452438"/>
                </a:cubicBezTo>
                <a:cubicBezTo>
                  <a:pt x="82550" y="442913"/>
                  <a:pt x="83630" y="433289"/>
                  <a:pt x="85725" y="423863"/>
                </a:cubicBezTo>
                <a:cubicBezTo>
                  <a:pt x="86814" y="418962"/>
                  <a:pt x="90487" y="414595"/>
                  <a:pt x="90487" y="409575"/>
                </a:cubicBezTo>
                <a:cubicBezTo>
                  <a:pt x="90487" y="365097"/>
                  <a:pt x="88589" y="320611"/>
                  <a:pt x="85725" y="276225"/>
                </a:cubicBezTo>
                <a:cubicBezTo>
                  <a:pt x="85402" y="271215"/>
                  <a:pt x="83207" y="266428"/>
                  <a:pt x="80962" y="261938"/>
                </a:cubicBezTo>
                <a:cubicBezTo>
                  <a:pt x="78402" y="256818"/>
                  <a:pt x="74612" y="252413"/>
                  <a:pt x="71437" y="247650"/>
                </a:cubicBezTo>
                <a:lnTo>
                  <a:pt x="61912" y="219075"/>
                </a:lnTo>
                <a:cubicBezTo>
                  <a:pt x="60325" y="214313"/>
                  <a:pt x="59934" y="208965"/>
                  <a:pt x="57150" y="204788"/>
                </a:cubicBezTo>
                <a:cubicBezTo>
                  <a:pt x="44840" y="186323"/>
                  <a:pt x="49435" y="195930"/>
                  <a:pt x="42862" y="176213"/>
                </a:cubicBezTo>
                <a:cubicBezTo>
                  <a:pt x="44450" y="171450"/>
                  <a:pt x="44489" y="165845"/>
                  <a:pt x="47625" y="161925"/>
                </a:cubicBezTo>
                <a:cubicBezTo>
                  <a:pt x="72245" y="131149"/>
                  <a:pt x="54702" y="174026"/>
                  <a:pt x="66675" y="138113"/>
                </a:cubicBezTo>
                <a:cubicBezTo>
                  <a:pt x="65087" y="103188"/>
                  <a:pt x="67228" y="67893"/>
                  <a:pt x="61912" y="33338"/>
                </a:cubicBezTo>
                <a:cubicBezTo>
                  <a:pt x="58615" y="11905"/>
                  <a:pt x="43024" y="13860"/>
                  <a:pt x="28575" y="9525"/>
                </a:cubicBezTo>
                <a:cubicBezTo>
                  <a:pt x="18958" y="6640"/>
                  <a:pt x="0" y="0"/>
                  <a:pt x="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олилиния 12"/>
          <p:cNvSpPr/>
          <p:nvPr/>
        </p:nvSpPr>
        <p:spPr>
          <a:xfrm>
            <a:off x="6772275" y="3633788"/>
            <a:ext cx="1004888" cy="781050"/>
          </a:xfrm>
          <a:custGeom>
            <a:avLst/>
            <a:gdLst>
              <a:gd name="connsiteX0" fmla="*/ 1004888 w 1004888"/>
              <a:gd name="connsiteY0" fmla="*/ 781050 h 781050"/>
              <a:gd name="connsiteX1" fmla="*/ 985838 w 1004888"/>
              <a:gd name="connsiteY1" fmla="*/ 757237 h 781050"/>
              <a:gd name="connsiteX2" fmla="*/ 957263 w 1004888"/>
              <a:gd name="connsiteY2" fmla="*/ 738187 h 781050"/>
              <a:gd name="connsiteX3" fmla="*/ 942975 w 1004888"/>
              <a:gd name="connsiteY3" fmla="*/ 709612 h 781050"/>
              <a:gd name="connsiteX4" fmla="*/ 933450 w 1004888"/>
              <a:gd name="connsiteY4" fmla="*/ 695325 h 781050"/>
              <a:gd name="connsiteX5" fmla="*/ 919163 w 1004888"/>
              <a:gd name="connsiteY5" fmla="*/ 657225 h 781050"/>
              <a:gd name="connsiteX6" fmla="*/ 904875 w 1004888"/>
              <a:gd name="connsiteY6" fmla="*/ 647700 h 781050"/>
              <a:gd name="connsiteX7" fmla="*/ 885825 w 1004888"/>
              <a:gd name="connsiteY7" fmla="*/ 619125 h 781050"/>
              <a:gd name="connsiteX8" fmla="*/ 857250 w 1004888"/>
              <a:gd name="connsiteY8" fmla="*/ 600075 h 781050"/>
              <a:gd name="connsiteX9" fmla="*/ 842963 w 1004888"/>
              <a:gd name="connsiteY9" fmla="*/ 590550 h 781050"/>
              <a:gd name="connsiteX10" fmla="*/ 814388 w 1004888"/>
              <a:gd name="connsiteY10" fmla="*/ 581025 h 781050"/>
              <a:gd name="connsiteX11" fmla="*/ 800100 w 1004888"/>
              <a:gd name="connsiteY11" fmla="*/ 571500 h 781050"/>
              <a:gd name="connsiteX12" fmla="*/ 781050 w 1004888"/>
              <a:gd name="connsiteY12" fmla="*/ 566737 h 781050"/>
              <a:gd name="connsiteX13" fmla="*/ 766763 w 1004888"/>
              <a:gd name="connsiteY13" fmla="*/ 561975 h 781050"/>
              <a:gd name="connsiteX14" fmla="*/ 747713 w 1004888"/>
              <a:gd name="connsiteY14" fmla="*/ 533400 h 781050"/>
              <a:gd name="connsiteX15" fmla="*/ 719138 w 1004888"/>
              <a:gd name="connsiteY15" fmla="*/ 476250 h 781050"/>
              <a:gd name="connsiteX16" fmla="*/ 690563 w 1004888"/>
              <a:gd name="connsiteY16" fmla="*/ 457200 h 781050"/>
              <a:gd name="connsiteX17" fmla="*/ 681038 w 1004888"/>
              <a:gd name="connsiteY17" fmla="*/ 428625 h 781050"/>
              <a:gd name="connsiteX18" fmla="*/ 676275 w 1004888"/>
              <a:gd name="connsiteY18" fmla="*/ 404812 h 781050"/>
              <a:gd name="connsiteX19" fmla="*/ 666750 w 1004888"/>
              <a:gd name="connsiteY19" fmla="*/ 376237 h 781050"/>
              <a:gd name="connsiteX20" fmla="*/ 661988 w 1004888"/>
              <a:gd name="connsiteY20" fmla="*/ 361950 h 781050"/>
              <a:gd name="connsiteX21" fmla="*/ 642938 w 1004888"/>
              <a:gd name="connsiteY21" fmla="*/ 333375 h 781050"/>
              <a:gd name="connsiteX22" fmla="*/ 614363 w 1004888"/>
              <a:gd name="connsiteY22" fmla="*/ 323850 h 781050"/>
              <a:gd name="connsiteX23" fmla="*/ 600075 w 1004888"/>
              <a:gd name="connsiteY23" fmla="*/ 319087 h 781050"/>
              <a:gd name="connsiteX24" fmla="*/ 585788 w 1004888"/>
              <a:gd name="connsiteY24" fmla="*/ 314325 h 781050"/>
              <a:gd name="connsiteX25" fmla="*/ 571500 w 1004888"/>
              <a:gd name="connsiteY25" fmla="*/ 309562 h 781050"/>
              <a:gd name="connsiteX26" fmla="*/ 542925 w 1004888"/>
              <a:gd name="connsiteY26" fmla="*/ 290512 h 781050"/>
              <a:gd name="connsiteX27" fmla="*/ 528638 w 1004888"/>
              <a:gd name="connsiteY27" fmla="*/ 280987 h 781050"/>
              <a:gd name="connsiteX28" fmla="*/ 500063 w 1004888"/>
              <a:gd name="connsiteY28" fmla="*/ 271462 h 781050"/>
              <a:gd name="connsiteX29" fmla="*/ 466725 w 1004888"/>
              <a:gd name="connsiteY29" fmla="*/ 238125 h 781050"/>
              <a:gd name="connsiteX30" fmla="*/ 452438 w 1004888"/>
              <a:gd name="connsiteY30" fmla="*/ 228600 h 781050"/>
              <a:gd name="connsiteX31" fmla="*/ 423863 w 1004888"/>
              <a:gd name="connsiteY31" fmla="*/ 219075 h 781050"/>
              <a:gd name="connsiteX32" fmla="*/ 409575 w 1004888"/>
              <a:gd name="connsiteY32" fmla="*/ 214312 h 781050"/>
              <a:gd name="connsiteX33" fmla="*/ 390525 w 1004888"/>
              <a:gd name="connsiteY33" fmla="*/ 209550 h 781050"/>
              <a:gd name="connsiteX34" fmla="*/ 376238 w 1004888"/>
              <a:gd name="connsiteY34" fmla="*/ 204787 h 781050"/>
              <a:gd name="connsiteX35" fmla="*/ 338138 w 1004888"/>
              <a:gd name="connsiteY35" fmla="*/ 195262 h 781050"/>
              <a:gd name="connsiteX36" fmla="*/ 328613 w 1004888"/>
              <a:gd name="connsiteY36" fmla="*/ 180975 h 781050"/>
              <a:gd name="connsiteX37" fmla="*/ 280988 w 1004888"/>
              <a:gd name="connsiteY37" fmla="*/ 166687 h 781050"/>
              <a:gd name="connsiteX38" fmla="*/ 252413 w 1004888"/>
              <a:gd name="connsiteY38" fmla="*/ 157162 h 781050"/>
              <a:gd name="connsiteX39" fmla="*/ 233363 w 1004888"/>
              <a:gd name="connsiteY39" fmla="*/ 152400 h 781050"/>
              <a:gd name="connsiteX40" fmla="*/ 200025 w 1004888"/>
              <a:gd name="connsiteY40" fmla="*/ 142875 h 781050"/>
              <a:gd name="connsiteX41" fmla="*/ 185738 w 1004888"/>
              <a:gd name="connsiteY41" fmla="*/ 128587 h 781050"/>
              <a:gd name="connsiteX42" fmla="*/ 176213 w 1004888"/>
              <a:gd name="connsiteY42" fmla="*/ 114300 h 781050"/>
              <a:gd name="connsiteX43" fmla="*/ 147638 w 1004888"/>
              <a:gd name="connsiteY43" fmla="*/ 104775 h 781050"/>
              <a:gd name="connsiteX44" fmla="*/ 119063 w 1004888"/>
              <a:gd name="connsiteY44" fmla="*/ 85725 h 781050"/>
              <a:gd name="connsiteX45" fmla="*/ 90488 w 1004888"/>
              <a:gd name="connsiteY45" fmla="*/ 76200 h 781050"/>
              <a:gd name="connsiteX46" fmla="*/ 61913 w 1004888"/>
              <a:gd name="connsiteY46" fmla="*/ 57150 h 781050"/>
              <a:gd name="connsiteX47" fmla="*/ 42863 w 1004888"/>
              <a:gd name="connsiteY47" fmla="*/ 38100 h 781050"/>
              <a:gd name="connsiteX48" fmla="*/ 38100 w 1004888"/>
              <a:gd name="connsiteY48" fmla="*/ 23812 h 781050"/>
              <a:gd name="connsiteX49" fmla="*/ 0 w 1004888"/>
              <a:gd name="connsiteY49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1004888" h="781050">
                <a:moveTo>
                  <a:pt x="1004888" y="781050"/>
                </a:moveTo>
                <a:cubicBezTo>
                  <a:pt x="998538" y="773112"/>
                  <a:pt x="993394" y="764037"/>
                  <a:pt x="985838" y="757237"/>
                </a:cubicBezTo>
                <a:cubicBezTo>
                  <a:pt x="977329" y="749579"/>
                  <a:pt x="957263" y="738187"/>
                  <a:pt x="957263" y="738187"/>
                </a:cubicBezTo>
                <a:cubicBezTo>
                  <a:pt x="929967" y="697244"/>
                  <a:pt x="962693" y="749046"/>
                  <a:pt x="942975" y="709612"/>
                </a:cubicBezTo>
                <a:cubicBezTo>
                  <a:pt x="940415" y="704493"/>
                  <a:pt x="936625" y="700087"/>
                  <a:pt x="933450" y="695325"/>
                </a:cubicBezTo>
                <a:cubicBezTo>
                  <a:pt x="930043" y="678287"/>
                  <a:pt x="931427" y="669488"/>
                  <a:pt x="919163" y="657225"/>
                </a:cubicBezTo>
                <a:cubicBezTo>
                  <a:pt x="915115" y="653178"/>
                  <a:pt x="909638" y="650875"/>
                  <a:pt x="904875" y="647700"/>
                </a:cubicBezTo>
                <a:lnTo>
                  <a:pt x="885825" y="619125"/>
                </a:lnTo>
                <a:cubicBezTo>
                  <a:pt x="879475" y="609600"/>
                  <a:pt x="866775" y="606425"/>
                  <a:pt x="857250" y="600075"/>
                </a:cubicBezTo>
                <a:lnTo>
                  <a:pt x="842963" y="590550"/>
                </a:lnTo>
                <a:cubicBezTo>
                  <a:pt x="834609" y="584981"/>
                  <a:pt x="814388" y="581025"/>
                  <a:pt x="814388" y="581025"/>
                </a:cubicBezTo>
                <a:cubicBezTo>
                  <a:pt x="809625" y="577850"/>
                  <a:pt x="805361" y="573755"/>
                  <a:pt x="800100" y="571500"/>
                </a:cubicBezTo>
                <a:cubicBezTo>
                  <a:pt x="794084" y="568922"/>
                  <a:pt x="787344" y="568535"/>
                  <a:pt x="781050" y="566737"/>
                </a:cubicBezTo>
                <a:cubicBezTo>
                  <a:pt x="776223" y="565358"/>
                  <a:pt x="771525" y="563562"/>
                  <a:pt x="766763" y="561975"/>
                </a:cubicBezTo>
                <a:cubicBezTo>
                  <a:pt x="760413" y="552450"/>
                  <a:pt x="751333" y="544260"/>
                  <a:pt x="747713" y="533400"/>
                </a:cubicBezTo>
                <a:cubicBezTo>
                  <a:pt x="734568" y="493965"/>
                  <a:pt x="743757" y="513179"/>
                  <a:pt x="719138" y="476250"/>
                </a:cubicBezTo>
                <a:cubicBezTo>
                  <a:pt x="712788" y="466725"/>
                  <a:pt x="690563" y="457200"/>
                  <a:pt x="690563" y="457200"/>
                </a:cubicBezTo>
                <a:cubicBezTo>
                  <a:pt x="687388" y="447675"/>
                  <a:pt x="683007" y="438470"/>
                  <a:pt x="681038" y="428625"/>
                </a:cubicBezTo>
                <a:cubicBezTo>
                  <a:pt x="679450" y="420687"/>
                  <a:pt x="678405" y="412622"/>
                  <a:pt x="676275" y="404812"/>
                </a:cubicBezTo>
                <a:cubicBezTo>
                  <a:pt x="673633" y="395126"/>
                  <a:pt x="669925" y="385762"/>
                  <a:pt x="666750" y="376237"/>
                </a:cubicBezTo>
                <a:cubicBezTo>
                  <a:pt x="665163" y="371475"/>
                  <a:pt x="664773" y="366127"/>
                  <a:pt x="661988" y="361950"/>
                </a:cubicBezTo>
                <a:lnTo>
                  <a:pt x="642938" y="333375"/>
                </a:lnTo>
                <a:cubicBezTo>
                  <a:pt x="637369" y="325021"/>
                  <a:pt x="623888" y="327025"/>
                  <a:pt x="614363" y="323850"/>
                </a:cubicBezTo>
                <a:lnTo>
                  <a:pt x="600075" y="319087"/>
                </a:lnTo>
                <a:lnTo>
                  <a:pt x="585788" y="314325"/>
                </a:lnTo>
                <a:lnTo>
                  <a:pt x="571500" y="309562"/>
                </a:lnTo>
                <a:cubicBezTo>
                  <a:pt x="544417" y="282479"/>
                  <a:pt x="570495" y="304297"/>
                  <a:pt x="542925" y="290512"/>
                </a:cubicBezTo>
                <a:cubicBezTo>
                  <a:pt x="537806" y="287952"/>
                  <a:pt x="533868" y="283312"/>
                  <a:pt x="528638" y="280987"/>
                </a:cubicBezTo>
                <a:cubicBezTo>
                  <a:pt x="519463" y="276909"/>
                  <a:pt x="500063" y="271462"/>
                  <a:pt x="500063" y="271462"/>
                </a:cubicBezTo>
                <a:cubicBezTo>
                  <a:pt x="491679" y="246315"/>
                  <a:pt x="499477" y="259960"/>
                  <a:pt x="466725" y="238125"/>
                </a:cubicBezTo>
                <a:cubicBezTo>
                  <a:pt x="461963" y="234950"/>
                  <a:pt x="457868" y="230410"/>
                  <a:pt x="452438" y="228600"/>
                </a:cubicBezTo>
                <a:lnTo>
                  <a:pt x="423863" y="219075"/>
                </a:lnTo>
                <a:cubicBezTo>
                  <a:pt x="419100" y="217487"/>
                  <a:pt x="414445" y="215529"/>
                  <a:pt x="409575" y="214312"/>
                </a:cubicBezTo>
                <a:cubicBezTo>
                  <a:pt x="403225" y="212725"/>
                  <a:pt x="396819" y="211348"/>
                  <a:pt x="390525" y="209550"/>
                </a:cubicBezTo>
                <a:cubicBezTo>
                  <a:pt x="385698" y="208171"/>
                  <a:pt x="381081" y="206108"/>
                  <a:pt x="376238" y="204787"/>
                </a:cubicBezTo>
                <a:cubicBezTo>
                  <a:pt x="363608" y="201342"/>
                  <a:pt x="338138" y="195262"/>
                  <a:pt x="338138" y="195262"/>
                </a:cubicBezTo>
                <a:cubicBezTo>
                  <a:pt x="334963" y="190500"/>
                  <a:pt x="333467" y="184008"/>
                  <a:pt x="328613" y="180975"/>
                </a:cubicBezTo>
                <a:cubicBezTo>
                  <a:pt x="318254" y="174501"/>
                  <a:pt x="293855" y="170547"/>
                  <a:pt x="280988" y="166687"/>
                </a:cubicBezTo>
                <a:cubicBezTo>
                  <a:pt x="271371" y="163802"/>
                  <a:pt x="262154" y="159597"/>
                  <a:pt x="252413" y="157162"/>
                </a:cubicBezTo>
                <a:cubicBezTo>
                  <a:pt x="246063" y="155575"/>
                  <a:pt x="239657" y="154198"/>
                  <a:pt x="233363" y="152400"/>
                </a:cubicBezTo>
                <a:cubicBezTo>
                  <a:pt x="185537" y="138736"/>
                  <a:pt x="259576" y="157761"/>
                  <a:pt x="200025" y="142875"/>
                </a:cubicBezTo>
                <a:cubicBezTo>
                  <a:pt x="195263" y="138112"/>
                  <a:pt x="190050" y="133761"/>
                  <a:pt x="185738" y="128587"/>
                </a:cubicBezTo>
                <a:cubicBezTo>
                  <a:pt x="182074" y="124190"/>
                  <a:pt x="181067" y="117333"/>
                  <a:pt x="176213" y="114300"/>
                </a:cubicBezTo>
                <a:cubicBezTo>
                  <a:pt x="167699" y="108979"/>
                  <a:pt x="147638" y="104775"/>
                  <a:pt x="147638" y="104775"/>
                </a:cubicBezTo>
                <a:lnTo>
                  <a:pt x="119063" y="85725"/>
                </a:lnTo>
                <a:cubicBezTo>
                  <a:pt x="110709" y="80156"/>
                  <a:pt x="90488" y="76200"/>
                  <a:pt x="90488" y="76200"/>
                </a:cubicBezTo>
                <a:cubicBezTo>
                  <a:pt x="80963" y="69850"/>
                  <a:pt x="65533" y="68010"/>
                  <a:pt x="61913" y="57150"/>
                </a:cubicBezTo>
                <a:cubicBezTo>
                  <a:pt x="55562" y="38100"/>
                  <a:pt x="61913" y="44449"/>
                  <a:pt x="42863" y="38100"/>
                </a:cubicBezTo>
                <a:cubicBezTo>
                  <a:pt x="41275" y="33337"/>
                  <a:pt x="41650" y="27362"/>
                  <a:pt x="38100" y="23812"/>
                </a:cubicBezTo>
                <a:cubicBezTo>
                  <a:pt x="27588" y="13300"/>
                  <a:pt x="13247" y="6623"/>
                  <a:pt x="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/>
          <p:cNvSpPr/>
          <p:nvPr/>
        </p:nvSpPr>
        <p:spPr>
          <a:xfrm>
            <a:off x="6176963" y="2376488"/>
            <a:ext cx="604837" cy="1262062"/>
          </a:xfrm>
          <a:custGeom>
            <a:avLst/>
            <a:gdLst>
              <a:gd name="connsiteX0" fmla="*/ 604837 w 604837"/>
              <a:gd name="connsiteY0" fmla="*/ 1262062 h 1262062"/>
              <a:gd name="connsiteX1" fmla="*/ 576262 w 604837"/>
              <a:gd name="connsiteY1" fmla="*/ 1209675 h 1262062"/>
              <a:gd name="connsiteX2" fmla="*/ 547687 w 604837"/>
              <a:gd name="connsiteY2" fmla="*/ 1200150 h 1262062"/>
              <a:gd name="connsiteX3" fmla="*/ 533400 w 604837"/>
              <a:gd name="connsiteY3" fmla="*/ 1195387 h 1262062"/>
              <a:gd name="connsiteX4" fmla="*/ 519112 w 604837"/>
              <a:gd name="connsiteY4" fmla="*/ 1190625 h 1262062"/>
              <a:gd name="connsiteX5" fmla="*/ 504825 w 604837"/>
              <a:gd name="connsiteY5" fmla="*/ 1181100 h 1262062"/>
              <a:gd name="connsiteX6" fmla="*/ 476250 w 604837"/>
              <a:gd name="connsiteY6" fmla="*/ 1171575 h 1262062"/>
              <a:gd name="connsiteX7" fmla="*/ 442912 w 604837"/>
              <a:gd name="connsiteY7" fmla="*/ 1157287 h 1262062"/>
              <a:gd name="connsiteX8" fmla="*/ 400050 w 604837"/>
              <a:gd name="connsiteY8" fmla="*/ 1133475 h 1262062"/>
              <a:gd name="connsiteX9" fmla="*/ 371475 w 604837"/>
              <a:gd name="connsiteY9" fmla="*/ 1114425 h 1262062"/>
              <a:gd name="connsiteX10" fmla="*/ 342900 w 604837"/>
              <a:gd name="connsiteY10" fmla="*/ 1104900 h 1262062"/>
              <a:gd name="connsiteX11" fmla="*/ 333375 w 604837"/>
              <a:gd name="connsiteY11" fmla="*/ 1090612 h 1262062"/>
              <a:gd name="connsiteX12" fmla="*/ 323850 w 604837"/>
              <a:gd name="connsiteY12" fmla="*/ 1062037 h 1262062"/>
              <a:gd name="connsiteX13" fmla="*/ 314325 w 604837"/>
              <a:gd name="connsiteY13" fmla="*/ 1047750 h 1262062"/>
              <a:gd name="connsiteX14" fmla="*/ 309562 w 604837"/>
              <a:gd name="connsiteY14" fmla="*/ 1033462 h 1262062"/>
              <a:gd name="connsiteX15" fmla="*/ 290512 w 604837"/>
              <a:gd name="connsiteY15" fmla="*/ 1004887 h 1262062"/>
              <a:gd name="connsiteX16" fmla="*/ 266700 w 604837"/>
              <a:gd name="connsiteY16" fmla="*/ 966787 h 1262062"/>
              <a:gd name="connsiteX17" fmla="*/ 252412 w 604837"/>
              <a:gd name="connsiteY17" fmla="*/ 923925 h 1262062"/>
              <a:gd name="connsiteX18" fmla="*/ 247650 w 604837"/>
              <a:gd name="connsiteY18" fmla="*/ 909637 h 1262062"/>
              <a:gd name="connsiteX19" fmla="*/ 223837 w 604837"/>
              <a:gd name="connsiteY19" fmla="*/ 881062 h 1262062"/>
              <a:gd name="connsiteX20" fmla="*/ 204787 w 604837"/>
              <a:gd name="connsiteY20" fmla="*/ 857250 h 1262062"/>
              <a:gd name="connsiteX21" fmla="*/ 180975 w 604837"/>
              <a:gd name="connsiteY21" fmla="*/ 838200 h 1262062"/>
              <a:gd name="connsiteX22" fmla="*/ 176212 w 604837"/>
              <a:gd name="connsiteY22" fmla="*/ 823912 h 1262062"/>
              <a:gd name="connsiteX23" fmla="*/ 166687 w 604837"/>
              <a:gd name="connsiteY23" fmla="*/ 809625 h 1262062"/>
              <a:gd name="connsiteX24" fmla="*/ 142875 w 604837"/>
              <a:gd name="connsiteY24" fmla="*/ 771525 h 1262062"/>
              <a:gd name="connsiteX25" fmla="*/ 133350 w 604837"/>
              <a:gd name="connsiteY25" fmla="*/ 666750 h 1262062"/>
              <a:gd name="connsiteX26" fmla="*/ 123825 w 604837"/>
              <a:gd name="connsiteY26" fmla="*/ 623887 h 1262062"/>
              <a:gd name="connsiteX27" fmla="*/ 119062 w 604837"/>
              <a:gd name="connsiteY27" fmla="*/ 609600 h 1262062"/>
              <a:gd name="connsiteX28" fmla="*/ 109537 w 604837"/>
              <a:gd name="connsiteY28" fmla="*/ 576262 h 1262062"/>
              <a:gd name="connsiteX29" fmla="*/ 100012 w 604837"/>
              <a:gd name="connsiteY29" fmla="*/ 561975 h 1262062"/>
              <a:gd name="connsiteX30" fmla="*/ 85725 w 604837"/>
              <a:gd name="connsiteY30" fmla="*/ 519112 h 1262062"/>
              <a:gd name="connsiteX31" fmla="*/ 80962 w 604837"/>
              <a:gd name="connsiteY31" fmla="*/ 504825 h 1262062"/>
              <a:gd name="connsiteX32" fmla="*/ 66675 w 604837"/>
              <a:gd name="connsiteY32" fmla="*/ 457200 h 1262062"/>
              <a:gd name="connsiteX33" fmla="*/ 57150 w 604837"/>
              <a:gd name="connsiteY33" fmla="*/ 428625 h 1262062"/>
              <a:gd name="connsiteX34" fmla="*/ 52387 w 604837"/>
              <a:gd name="connsiteY34" fmla="*/ 414337 h 1262062"/>
              <a:gd name="connsiteX35" fmla="*/ 47625 w 604837"/>
              <a:gd name="connsiteY35" fmla="*/ 119062 h 1262062"/>
              <a:gd name="connsiteX36" fmla="*/ 42862 w 604837"/>
              <a:gd name="connsiteY36" fmla="*/ 104775 h 1262062"/>
              <a:gd name="connsiteX37" fmla="*/ 38100 w 604837"/>
              <a:gd name="connsiteY37" fmla="*/ 80962 h 1262062"/>
              <a:gd name="connsiteX38" fmla="*/ 28575 w 604837"/>
              <a:gd name="connsiteY38" fmla="*/ 66675 h 1262062"/>
              <a:gd name="connsiteX39" fmla="*/ 14287 w 604837"/>
              <a:gd name="connsiteY39" fmla="*/ 38100 h 1262062"/>
              <a:gd name="connsiteX40" fmla="*/ 4762 w 604837"/>
              <a:gd name="connsiteY40" fmla="*/ 4762 h 1262062"/>
              <a:gd name="connsiteX41" fmla="*/ 0 w 604837"/>
              <a:gd name="connsiteY41" fmla="*/ 0 h 126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04837" h="1262062">
                <a:moveTo>
                  <a:pt x="604837" y="1262062"/>
                </a:moveTo>
                <a:cubicBezTo>
                  <a:pt x="579515" y="1230410"/>
                  <a:pt x="589001" y="1247893"/>
                  <a:pt x="576262" y="1209675"/>
                </a:cubicBezTo>
                <a:cubicBezTo>
                  <a:pt x="573087" y="1200150"/>
                  <a:pt x="557212" y="1203325"/>
                  <a:pt x="547687" y="1200150"/>
                </a:cubicBezTo>
                <a:lnTo>
                  <a:pt x="533400" y="1195387"/>
                </a:lnTo>
                <a:lnTo>
                  <a:pt x="519112" y="1190625"/>
                </a:lnTo>
                <a:cubicBezTo>
                  <a:pt x="514350" y="1187450"/>
                  <a:pt x="510055" y="1183425"/>
                  <a:pt x="504825" y="1181100"/>
                </a:cubicBezTo>
                <a:cubicBezTo>
                  <a:pt x="495650" y="1177022"/>
                  <a:pt x="476250" y="1171575"/>
                  <a:pt x="476250" y="1171575"/>
                </a:cubicBezTo>
                <a:cubicBezTo>
                  <a:pt x="424239" y="1136902"/>
                  <a:pt x="504425" y="1188044"/>
                  <a:pt x="442912" y="1157287"/>
                </a:cubicBezTo>
                <a:cubicBezTo>
                  <a:pt x="377417" y="1124539"/>
                  <a:pt x="439555" y="1146643"/>
                  <a:pt x="400050" y="1133475"/>
                </a:cubicBezTo>
                <a:cubicBezTo>
                  <a:pt x="390525" y="1127125"/>
                  <a:pt x="382335" y="1118045"/>
                  <a:pt x="371475" y="1114425"/>
                </a:cubicBezTo>
                <a:lnTo>
                  <a:pt x="342900" y="1104900"/>
                </a:lnTo>
                <a:cubicBezTo>
                  <a:pt x="339725" y="1100137"/>
                  <a:pt x="335700" y="1095843"/>
                  <a:pt x="333375" y="1090612"/>
                </a:cubicBezTo>
                <a:cubicBezTo>
                  <a:pt x="329297" y="1081437"/>
                  <a:pt x="329419" y="1070391"/>
                  <a:pt x="323850" y="1062037"/>
                </a:cubicBezTo>
                <a:cubicBezTo>
                  <a:pt x="320675" y="1057275"/>
                  <a:pt x="316885" y="1052869"/>
                  <a:pt x="314325" y="1047750"/>
                </a:cubicBezTo>
                <a:cubicBezTo>
                  <a:pt x="312080" y="1043260"/>
                  <a:pt x="312000" y="1037851"/>
                  <a:pt x="309562" y="1033462"/>
                </a:cubicBezTo>
                <a:cubicBezTo>
                  <a:pt x="304003" y="1023455"/>
                  <a:pt x="290512" y="1004887"/>
                  <a:pt x="290512" y="1004887"/>
                </a:cubicBezTo>
                <a:cubicBezTo>
                  <a:pt x="279177" y="970882"/>
                  <a:pt x="289341" y="981881"/>
                  <a:pt x="266700" y="966787"/>
                </a:cubicBezTo>
                <a:lnTo>
                  <a:pt x="252412" y="923925"/>
                </a:lnTo>
                <a:cubicBezTo>
                  <a:pt x="250824" y="919162"/>
                  <a:pt x="251200" y="913187"/>
                  <a:pt x="247650" y="909637"/>
                </a:cubicBezTo>
                <a:cubicBezTo>
                  <a:pt x="229314" y="891303"/>
                  <a:pt x="237098" y="900954"/>
                  <a:pt x="223837" y="881062"/>
                </a:cubicBezTo>
                <a:cubicBezTo>
                  <a:pt x="214566" y="853248"/>
                  <a:pt x="226329" y="878792"/>
                  <a:pt x="204787" y="857250"/>
                </a:cubicBezTo>
                <a:cubicBezTo>
                  <a:pt x="183245" y="835708"/>
                  <a:pt x="208789" y="847471"/>
                  <a:pt x="180975" y="838200"/>
                </a:cubicBezTo>
                <a:cubicBezTo>
                  <a:pt x="179387" y="833437"/>
                  <a:pt x="178457" y="828402"/>
                  <a:pt x="176212" y="823912"/>
                </a:cubicBezTo>
                <a:cubicBezTo>
                  <a:pt x="173652" y="818793"/>
                  <a:pt x="169012" y="814855"/>
                  <a:pt x="166687" y="809625"/>
                </a:cubicBezTo>
                <a:cubicBezTo>
                  <a:pt x="149982" y="772040"/>
                  <a:pt x="168577" y="788660"/>
                  <a:pt x="142875" y="771525"/>
                </a:cubicBezTo>
                <a:cubicBezTo>
                  <a:pt x="130154" y="720647"/>
                  <a:pt x="142918" y="776779"/>
                  <a:pt x="133350" y="666750"/>
                </a:cubicBezTo>
                <a:cubicBezTo>
                  <a:pt x="132737" y="659699"/>
                  <a:pt x="126157" y="632047"/>
                  <a:pt x="123825" y="623887"/>
                </a:cubicBezTo>
                <a:cubicBezTo>
                  <a:pt x="122446" y="619060"/>
                  <a:pt x="120441" y="614427"/>
                  <a:pt x="119062" y="609600"/>
                </a:cubicBezTo>
                <a:cubicBezTo>
                  <a:pt x="117026" y="602473"/>
                  <a:pt x="113346" y="583879"/>
                  <a:pt x="109537" y="576262"/>
                </a:cubicBezTo>
                <a:cubicBezTo>
                  <a:pt x="106977" y="571143"/>
                  <a:pt x="103187" y="566737"/>
                  <a:pt x="100012" y="561975"/>
                </a:cubicBezTo>
                <a:lnTo>
                  <a:pt x="85725" y="519112"/>
                </a:lnTo>
                <a:cubicBezTo>
                  <a:pt x="84138" y="514350"/>
                  <a:pt x="82179" y="509695"/>
                  <a:pt x="80962" y="504825"/>
                </a:cubicBezTo>
                <a:cubicBezTo>
                  <a:pt x="73766" y="476037"/>
                  <a:pt x="78269" y="491981"/>
                  <a:pt x="66675" y="457200"/>
                </a:cubicBezTo>
                <a:lnTo>
                  <a:pt x="57150" y="428625"/>
                </a:lnTo>
                <a:lnTo>
                  <a:pt x="52387" y="414337"/>
                </a:lnTo>
                <a:cubicBezTo>
                  <a:pt x="50800" y="315912"/>
                  <a:pt x="50652" y="217453"/>
                  <a:pt x="47625" y="119062"/>
                </a:cubicBezTo>
                <a:cubicBezTo>
                  <a:pt x="47471" y="114044"/>
                  <a:pt x="44080" y="109645"/>
                  <a:pt x="42862" y="104775"/>
                </a:cubicBezTo>
                <a:cubicBezTo>
                  <a:pt x="40899" y="96922"/>
                  <a:pt x="40942" y="88541"/>
                  <a:pt x="38100" y="80962"/>
                </a:cubicBezTo>
                <a:cubicBezTo>
                  <a:pt x="36090" y="75603"/>
                  <a:pt x="31135" y="71794"/>
                  <a:pt x="28575" y="66675"/>
                </a:cubicBezTo>
                <a:cubicBezTo>
                  <a:pt x="8857" y="27241"/>
                  <a:pt x="41583" y="79043"/>
                  <a:pt x="14287" y="38100"/>
                </a:cubicBezTo>
                <a:cubicBezTo>
                  <a:pt x="12760" y="31991"/>
                  <a:pt x="8180" y="11598"/>
                  <a:pt x="4762" y="4762"/>
                </a:cubicBezTo>
                <a:cubicBezTo>
                  <a:pt x="3758" y="2754"/>
                  <a:pt x="1587" y="1587"/>
                  <a:pt x="0" y="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олилиния 18"/>
          <p:cNvSpPr/>
          <p:nvPr/>
        </p:nvSpPr>
        <p:spPr>
          <a:xfrm>
            <a:off x="5791200" y="2033151"/>
            <a:ext cx="381000" cy="348099"/>
          </a:xfrm>
          <a:custGeom>
            <a:avLst/>
            <a:gdLst>
              <a:gd name="connsiteX0" fmla="*/ 381000 w 381000"/>
              <a:gd name="connsiteY0" fmla="*/ 348099 h 348099"/>
              <a:gd name="connsiteX1" fmla="*/ 366713 w 381000"/>
              <a:gd name="connsiteY1" fmla="*/ 324287 h 348099"/>
              <a:gd name="connsiteX2" fmla="*/ 352425 w 381000"/>
              <a:gd name="connsiteY2" fmla="*/ 319524 h 348099"/>
              <a:gd name="connsiteX3" fmla="*/ 338138 w 381000"/>
              <a:gd name="connsiteY3" fmla="*/ 305237 h 348099"/>
              <a:gd name="connsiteX4" fmla="*/ 309563 w 381000"/>
              <a:gd name="connsiteY4" fmla="*/ 286187 h 348099"/>
              <a:gd name="connsiteX5" fmla="*/ 300038 w 381000"/>
              <a:gd name="connsiteY5" fmla="*/ 271899 h 348099"/>
              <a:gd name="connsiteX6" fmla="*/ 285750 w 381000"/>
              <a:gd name="connsiteY6" fmla="*/ 267137 h 348099"/>
              <a:gd name="connsiteX7" fmla="*/ 257175 w 381000"/>
              <a:gd name="connsiteY7" fmla="*/ 248087 h 348099"/>
              <a:gd name="connsiteX8" fmla="*/ 242888 w 381000"/>
              <a:gd name="connsiteY8" fmla="*/ 233799 h 348099"/>
              <a:gd name="connsiteX9" fmla="*/ 219075 w 381000"/>
              <a:gd name="connsiteY9" fmla="*/ 229037 h 348099"/>
              <a:gd name="connsiteX10" fmla="*/ 204788 w 381000"/>
              <a:gd name="connsiteY10" fmla="*/ 224274 h 348099"/>
              <a:gd name="connsiteX11" fmla="*/ 133350 w 381000"/>
              <a:gd name="connsiteY11" fmla="*/ 229037 h 348099"/>
              <a:gd name="connsiteX12" fmla="*/ 114300 w 381000"/>
              <a:gd name="connsiteY12" fmla="*/ 224274 h 348099"/>
              <a:gd name="connsiteX13" fmla="*/ 109538 w 381000"/>
              <a:gd name="connsiteY13" fmla="*/ 209987 h 348099"/>
              <a:gd name="connsiteX14" fmla="*/ 100013 w 381000"/>
              <a:gd name="connsiteY14" fmla="*/ 195699 h 348099"/>
              <a:gd name="connsiteX15" fmla="*/ 85725 w 381000"/>
              <a:gd name="connsiteY15" fmla="*/ 143312 h 348099"/>
              <a:gd name="connsiteX16" fmla="*/ 76200 w 381000"/>
              <a:gd name="connsiteY16" fmla="*/ 129024 h 348099"/>
              <a:gd name="connsiteX17" fmla="*/ 66675 w 381000"/>
              <a:gd name="connsiteY17" fmla="*/ 67112 h 348099"/>
              <a:gd name="connsiteX18" fmla="*/ 61913 w 381000"/>
              <a:gd name="connsiteY18" fmla="*/ 43299 h 348099"/>
              <a:gd name="connsiteX19" fmla="*/ 52388 w 381000"/>
              <a:gd name="connsiteY19" fmla="*/ 14724 h 348099"/>
              <a:gd name="connsiteX20" fmla="*/ 23813 w 381000"/>
              <a:gd name="connsiteY20" fmla="*/ 437 h 348099"/>
              <a:gd name="connsiteX21" fmla="*/ 0 w 381000"/>
              <a:gd name="connsiteY21" fmla="*/ 437 h 348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81000" h="348099">
                <a:moveTo>
                  <a:pt x="381000" y="348099"/>
                </a:moveTo>
                <a:cubicBezTo>
                  <a:pt x="376238" y="340162"/>
                  <a:pt x="373258" y="330832"/>
                  <a:pt x="366713" y="324287"/>
                </a:cubicBezTo>
                <a:cubicBezTo>
                  <a:pt x="363163" y="320737"/>
                  <a:pt x="356602" y="322309"/>
                  <a:pt x="352425" y="319524"/>
                </a:cubicBezTo>
                <a:cubicBezTo>
                  <a:pt x="346821" y="315788"/>
                  <a:pt x="343454" y="309372"/>
                  <a:pt x="338138" y="305237"/>
                </a:cubicBezTo>
                <a:cubicBezTo>
                  <a:pt x="329102" y="298209"/>
                  <a:pt x="309563" y="286187"/>
                  <a:pt x="309563" y="286187"/>
                </a:cubicBezTo>
                <a:cubicBezTo>
                  <a:pt x="306388" y="281424"/>
                  <a:pt x="304508" y="275475"/>
                  <a:pt x="300038" y="271899"/>
                </a:cubicBezTo>
                <a:cubicBezTo>
                  <a:pt x="296118" y="268763"/>
                  <a:pt x="290138" y="269575"/>
                  <a:pt x="285750" y="267137"/>
                </a:cubicBezTo>
                <a:cubicBezTo>
                  <a:pt x="275743" y="261578"/>
                  <a:pt x="265269" y="256182"/>
                  <a:pt x="257175" y="248087"/>
                </a:cubicBezTo>
                <a:cubicBezTo>
                  <a:pt x="252413" y="243324"/>
                  <a:pt x="248912" y="236811"/>
                  <a:pt x="242888" y="233799"/>
                </a:cubicBezTo>
                <a:cubicBezTo>
                  <a:pt x="235648" y="230179"/>
                  <a:pt x="226928" y="231000"/>
                  <a:pt x="219075" y="229037"/>
                </a:cubicBezTo>
                <a:cubicBezTo>
                  <a:pt x="214205" y="227819"/>
                  <a:pt x="209550" y="225862"/>
                  <a:pt x="204788" y="224274"/>
                </a:cubicBezTo>
                <a:cubicBezTo>
                  <a:pt x="180975" y="225862"/>
                  <a:pt x="157216" y="229037"/>
                  <a:pt x="133350" y="229037"/>
                </a:cubicBezTo>
                <a:cubicBezTo>
                  <a:pt x="126805" y="229037"/>
                  <a:pt x="119411" y="228363"/>
                  <a:pt x="114300" y="224274"/>
                </a:cubicBezTo>
                <a:cubicBezTo>
                  <a:pt x="110380" y="221138"/>
                  <a:pt x="111783" y="214477"/>
                  <a:pt x="109538" y="209987"/>
                </a:cubicBezTo>
                <a:cubicBezTo>
                  <a:pt x="106978" y="204867"/>
                  <a:pt x="103188" y="200462"/>
                  <a:pt x="100013" y="195699"/>
                </a:cubicBezTo>
                <a:cubicBezTo>
                  <a:pt x="93281" y="162042"/>
                  <a:pt x="97810" y="179566"/>
                  <a:pt x="85725" y="143312"/>
                </a:cubicBezTo>
                <a:cubicBezTo>
                  <a:pt x="83915" y="137882"/>
                  <a:pt x="79375" y="133787"/>
                  <a:pt x="76200" y="129024"/>
                </a:cubicBezTo>
                <a:cubicBezTo>
                  <a:pt x="72629" y="104023"/>
                  <a:pt x="71085" y="91365"/>
                  <a:pt x="66675" y="67112"/>
                </a:cubicBezTo>
                <a:cubicBezTo>
                  <a:pt x="65227" y="59148"/>
                  <a:pt x="64043" y="51109"/>
                  <a:pt x="61913" y="43299"/>
                </a:cubicBezTo>
                <a:cubicBezTo>
                  <a:pt x="59271" y="33613"/>
                  <a:pt x="60742" y="20293"/>
                  <a:pt x="52388" y="14724"/>
                </a:cubicBezTo>
                <a:cubicBezTo>
                  <a:pt x="42570" y="8179"/>
                  <a:pt x="35947" y="1954"/>
                  <a:pt x="23813" y="437"/>
                </a:cubicBezTo>
                <a:cubicBezTo>
                  <a:pt x="15937" y="-547"/>
                  <a:pt x="7938" y="437"/>
                  <a:pt x="0" y="437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981700" y="5438775"/>
            <a:ext cx="3905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479381" y="5331053"/>
            <a:ext cx="5131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Р-152</a:t>
            </a:r>
            <a:endParaRPr lang="ru-RU" sz="800" b="1" dirty="0">
              <a:solidFill>
                <a:schemeClr val="accent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object 7"/>
          <p:cNvSpPr/>
          <p:nvPr/>
        </p:nvSpPr>
        <p:spPr>
          <a:xfrm>
            <a:off x="7607706" y="2857416"/>
            <a:ext cx="1593444" cy="323550"/>
          </a:xfrm>
          <a:custGeom>
            <a:avLst/>
            <a:gdLst/>
            <a:ahLst/>
            <a:cxnLst/>
            <a:rect l="l" t="t" r="r" b="b"/>
            <a:pathLst>
              <a:path w="1442084" h="274319">
                <a:moveTo>
                  <a:pt x="1304544" y="0"/>
                </a:moveTo>
                <a:lnTo>
                  <a:pt x="137160" y="0"/>
                </a:lnTo>
                <a:lnTo>
                  <a:pt x="93829" y="6998"/>
                </a:lnTo>
                <a:lnTo>
                  <a:pt x="56180" y="26481"/>
                </a:lnTo>
                <a:lnTo>
                  <a:pt x="26481" y="56180"/>
                </a:lnTo>
                <a:lnTo>
                  <a:pt x="6998" y="93829"/>
                </a:lnTo>
                <a:lnTo>
                  <a:pt x="0" y="137160"/>
                </a:lnTo>
                <a:lnTo>
                  <a:pt x="6998" y="180490"/>
                </a:lnTo>
                <a:lnTo>
                  <a:pt x="26481" y="218139"/>
                </a:lnTo>
                <a:lnTo>
                  <a:pt x="56180" y="247838"/>
                </a:lnTo>
                <a:lnTo>
                  <a:pt x="93829" y="267321"/>
                </a:lnTo>
                <a:lnTo>
                  <a:pt x="137160" y="274320"/>
                </a:lnTo>
                <a:lnTo>
                  <a:pt x="1304544" y="274320"/>
                </a:lnTo>
                <a:lnTo>
                  <a:pt x="1347874" y="267321"/>
                </a:lnTo>
                <a:lnTo>
                  <a:pt x="1385523" y="247838"/>
                </a:lnTo>
                <a:lnTo>
                  <a:pt x="1415222" y="218139"/>
                </a:lnTo>
                <a:lnTo>
                  <a:pt x="1434705" y="180490"/>
                </a:lnTo>
                <a:lnTo>
                  <a:pt x="1441704" y="137160"/>
                </a:lnTo>
                <a:lnTo>
                  <a:pt x="1434705" y="93829"/>
                </a:lnTo>
                <a:lnTo>
                  <a:pt x="1415222" y="56180"/>
                </a:lnTo>
                <a:lnTo>
                  <a:pt x="1385523" y="26481"/>
                </a:lnTo>
                <a:lnTo>
                  <a:pt x="1347874" y="6998"/>
                </a:lnTo>
                <a:lnTo>
                  <a:pt x="1304544" y="0"/>
                </a:lnTo>
                <a:close/>
              </a:path>
            </a:pathLst>
          </a:custGeom>
          <a:solidFill>
            <a:srgbClr val="46559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8"/>
          <p:cNvSpPr txBox="1"/>
          <p:nvPr/>
        </p:nvSpPr>
        <p:spPr>
          <a:xfrm>
            <a:off x="7944898" y="2939230"/>
            <a:ext cx="1161002" cy="1412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ru-RU" sz="800" b="1" spc="-10" dirty="0" err="1" smtClean="0">
                <a:solidFill>
                  <a:srgbClr val="FFFFFF"/>
                </a:solidFill>
                <a:latin typeface="Arial"/>
                <a:cs typeface="Arial"/>
              </a:rPr>
              <a:t>Красноборский</a:t>
            </a:r>
            <a:r>
              <a:rPr lang="ru-RU" sz="800" b="1" spc="-10" dirty="0" smtClean="0">
                <a:solidFill>
                  <a:srgbClr val="FFFFFF"/>
                </a:solidFill>
                <a:latin typeface="Arial"/>
                <a:cs typeface="Arial"/>
              </a:rPr>
              <a:t> округ</a:t>
            </a:r>
            <a:endParaRPr sz="800" dirty="0">
              <a:latin typeface="Arial"/>
              <a:cs typeface="Arial"/>
            </a:endParaRPr>
          </a:p>
        </p:txBody>
      </p:sp>
      <p:pic>
        <p:nvPicPr>
          <p:cNvPr id="55" name="object 1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727918" y="2893811"/>
            <a:ext cx="154020" cy="25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:a16="http://schemas.microsoft.com/office/drawing/2014/main" xmlns="" id="{CA681B2E-CC94-3AAF-E060-F2F2C175E23F}"/>
              </a:ext>
            </a:extLst>
          </p:cNvPr>
          <p:cNvSpPr/>
          <p:nvPr/>
        </p:nvSpPr>
        <p:spPr>
          <a:xfrm>
            <a:off x="627017" y="1401547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0D1167F1-43B4-FA82-606E-E7575884A9A9}"/>
              </a:ext>
            </a:extLst>
          </p:cNvPr>
          <p:cNvSpPr/>
          <p:nvPr/>
        </p:nvSpPr>
        <p:spPr>
          <a:xfrm>
            <a:off x="6819477" y="1401546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2023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4E0C2D50-D926-C00C-331C-C79D5FBD02A4}"/>
              </a:ext>
            </a:extLst>
          </p:cNvPr>
          <p:cNvSpPr/>
          <p:nvPr/>
        </p:nvSpPr>
        <p:spPr>
          <a:xfrm>
            <a:off x="6821196" y="2294500"/>
            <a:ext cx="2966400" cy="4012470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:a16="http://schemas.microsoft.com/office/drawing/2014/main" xmlns="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010243"/>
              </p:ext>
            </p:extLst>
          </p:nvPr>
        </p:nvGraphicFramePr>
        <p:xfrm>
          <a:off x="6817753" y="2287248"/>
          <a:ext cx="2966399" cy="401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xmlns="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xmlns="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xmlns="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:a16="http://schemas.microsoft.com/office/drawing/2014/main" xmlns="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xmlns="" id="{8BFA7629-1D6D-6368-F7B0-8E071839277B}"/>
              </a:ext>
            </a:extLst>
          </p:cNvPr>
          <p:cNvSpPr txBox="1"/>
          <p:nvPr/>
        </p:nvSpPr>
        <p:spPr>
          <a:xfrm>
            <a:off x="2952597" y="5938942"/>
            <a:ext cx="78249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год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xmlns="" id="{859BFF25-7647-679E-CF0A-EDBC0E40A471}"/>
              </a:ext>
            </a:extLst>
          </p:cNvPr>
          <p:cNvGrpSpPr/>
          <p:nvPr/>
        </p:nvGrpSpPr>
        <p:grpSpPr>
          <a:xfrm>
            <a:off x="2364760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:a16="http://schemas.microsoft.com/office/drawing/2014/main" xmlns="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:a16="http://schemas.microsoft.com/office/drawing/2014/main" xmlns="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:a16="http://schemas.microsoft.com/office/drawing/2014/main" xmlns="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:a16="http://schemas.microsoft.com/office/drawing/2014/main" xmlns="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:a16="http://schemas.microsoft.com/office/drawing/2014/main" xmlns="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:a16="http://schemas.microsoft.com/office/drawing/2014/main" xmlns="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:a16="http://schemas.microsoft.com/office/drawing/2014/main" xmlns="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:a16="http://schemas.microsoft.com/office/drawing/2014/main" xmlns="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:a16="http://schemas.microsoft.com/office/drawing/2014/main" xmlns="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230787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:a16="http://schemas.microsoft.com/office/drawing/2014/main" xmlns="" id="{1F8EAFBB-518D-C75C-F633-1B12885366D0}"/>
              </a:ext>
            </a:extLst>
          </p:cNvPr>
          <p:cNvSpPr/>
          <p:nvPr/>
        </p:nvSpPr>
        <p:spPr>
          <a:xfrm>
            <a:off x="3991617" y="212844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80804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:a16="http://schemas.microsoft.com/office/drawing/2014/main" xmlns="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235193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:a16="http://schemas.microsoft.com/office/drawing/2014/main" xmlns="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1052,9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:a16="http://schemas.microsoft.com/office/drawing/2014/main" xmlns="" id="{E891C477-CE41-440F-B223-9BD475BA4F74}"/>
              </a:ext>
            </a:extLst>
          </p:cNvPr>
          <p:cNvSpPr/>
          <p:nvPr/>
        </p:nvSpPr>
        <p:spPr>
          <a:xfrm>
            <a:off x="6067349" y="333957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1153,9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:a16="http://schemas.microsoft.com/office/drawing/2014/main" xmlns="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992,5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полному кругу организация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:a16="http://schemas.microsoft.com/office/drawing/2014/main" xmlns="" id="{A3F711DB-496E-5AE9-8DA3-52FB6C8C4FC4}"/>
              </a:ext>
            </a:extLst>
          </p:cNvPr>
          <p:cNvSpPr/>
          <p:nvPr/>
        </p:nvSpPr>
        <p:spPr>
          <a:xfrm>
            <a:off x="4862489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1199,1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:a16="http://schemas.microsoft.com/office/drawing/2014/main" xmlns="" id="{8F9B137A-9F0C-3053-26F4-F1A1A4D82D6D}"/>
              </a:ext>
            </a:extLst>
          </p:cNvPr>
          <p:cNvSpPr/>
          <p:nvPr/>
        </p:nvSpPr>
        <p:spPr>
          <a:xfrm>
            <a:off x="5660695" y="503593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1429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:a16="http://schemas.microsoft.com/office/drawing/2014/main" xmlns="" id="{5638DA25-0A83-5C61-BB97-CE89B7FE3C55}"/>
              </a:ext>
            </a:extLst>
          </p:cNvPr>
          <p:cNvSpPr/>
          <p:nvPr/>
        </p:nvSpPr>
        <p:spPr>
          <a:xfrm>
            <a:off x="5260067" y="504101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1284,3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9B8B9FEF-8A61-E7B5-E26D-6064E35C71F8}"/>
              </a:ext>
            </a:extLst>
          </p:cNvPr>
          <p:cNvSpPr txBox="1"/>
          <p:nvPr/>
        </p:nvSpPr>
        <p:spPr>
          <a:xfrm>
            <a:off x="1589193" y="4583313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:a16="http://schemas.microsoft.com/office/drawing/2014/main" xmlns="" id="{5BF57916-37D0-2A89-BEDE-6529985937EC}"/>
              </a:ext>
            </a:extLst>
          </p:cNvPr>
          <p:cNvSpPr/>
          <p:nvPr/>
        </p:nvSpPr>
        <p:spPr>
          <a:xfrm>
            <a:off x="1589193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460,36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:a16="http://schemas.microsoft.com/office/drawing/2014/main" xmlns="" id="{804C102D-E058-03DA-846F-7B2632D8057C}"/>
              </a:ext>
            </a:extLst>
          </p:cNvPr>
          <p:cNvSpPr/>
          <p:nvPr/>
        </p:nvSpPr>
        <p:spPr>
          <a:xfrm>
            <a:off x="2387399" y="503277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543,6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:a16="http://schemas.microsoft.com/office/drawing/2014/main" xmlns="" id="{AF6DE8AE-5C46-A9ED-FE44-79540CCD291B}"/>
              </a:ext>
            </a:extLst>
          </p:cNvPr>
          <p:cNvSpPr/>
          <p:nvPr/>
        </p:nvSpPr>
        <p:spPr>
          <a:xfrm>
            <a:off x="1986771" y="5037841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523,7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CD500BF9-38C1-5529-5619-ECFDF6A02DFC}"/>
              </a:ext>
            </a:extLst>
          </p:cNvPr>
          <p:cNvSpPr txBox="1"/>
          <p:nvPr/>
        </p:nvSpPr>
        <p:spPr>
          <a:xfrm>
            <a:off x="1085529" y="3015810"/>
            <a:ext cx="156298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:a16="http://schemas.microsoft.com/office/drawing/2014/main" xmlns="" id="{049D898B-5B50-DE58-0CB5-29E839E77CE1}"/>
              </a:ext>
            </a:extLst>
          </p:cNvPr>
          <p:cNvSpPr/>
          <p:nvPr/>
        </p:nvSpPr>
        <p:spPr>
          <a:xfrm>
            <a:off x="1042417" y="3341847"/>
            <a:ext cx="365226" cy="182795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17769,3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:a16="http://schemas.microsoft.com/office/drawing/2014/main" xmlns="" id="{D8C75DED-E032-F06C-4A1B-C15F2E0A1892}"/>
              </a:ext>
            </a:extLst>
          </p:cNvPr>
          <p:cNvSpPr/>
          <p:nvPr/>
        </p:nvSpPr>
        <p:spPr>
          <a:xfrm>
            <a:off x="1883735" y="3336777"/>
            <a:ext cx="371136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22227,5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:a16="http://schemas.microsoft.com/office/drawing/2014/main" xmlns="" id="{2947D3A7-F3F2-F042-E041-2359906A0400}"/>
              </a:ext>
            </a:extLst>
          </p:cNvPr>
          <p:cNvSpPr/>
          <p:nvPr/>
        </p:nvSpPr>
        <p:spPr>
          <a:xfrm>
            <a:off x="1425603" y="3341848"/>
            <a:ext cx="379618" cy="18279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20942,8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BD9E40EF-B3BB-3EB9-AF5B-3B81E652F392}"/>
              </a:ext>
            </a:extLst>
          </p:cNvPr>
          <p:cNvSpPr txBox="1"/>
          <p:nvPr/>
        </p:nvSpPr>
        <p:spPr>
          <a:xfrm>
            <a:off x="3231936" y="5140939"/>
            <a:ext cx="99293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:a16="http://schemas.microsoft.com/office/drawing/2014/main" xmlns="" id="{4676CABC-9A49-F2C2-A9BC-C53B134296DE}"/>
              </a:ext>
            </a:extLst>
          </p:cNvPr>
          <p:cNvSpPr/>
          <p:nvPr/>
        </p:nvSpPr>
        <p:spPr>
          <a:xfrm>
            <a:off x="3124201" y="5478354"/>
            <a:ext cx="429850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45439,6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:a16="http://schemas.microsoft.com/office/drawing/2014/main" xmlns="" id="{D3AFCDB7-7B2D-FB95-3CC4-26FA72959204}"/>
              </a:ext>
            </a:extLst>
          </p:cNvPr>
          <p:cNvSpPr/>
          <p:nvPr/>
        </p:nvSpPr>
        <p:spPr>
          <a:xfrm>
            <a:off x="4030143" y="5473283"/>
            <a:ext cx="389457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56156,6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:a16="http://schemas.microsoft.com/office/drawing/2014/main" xmlns="" id="{0DA18218-A189-5B34-A992-A1C2F6968601}"/>
              </a:ext>
            </a:extLst>
          </p:cNvPr>
          <p:cNvSpPr/>
          <p:nvPr/>
        </p:nvSpPr>
        <p:spPr>
          <a:xfrm>
            <a:off x="3590989" y="5478354"/>
            <a:ext cx="360639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49050,1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:a16="http://schemas.microsoft.com/office/drawing/2014/main" xmlns="" id="{80C5CFFC-7012-7F1B-F30E-BDA9A7D11940}"/>
              </a:ext>
            </a:extLst>
          </p:cNvPr>
          <p:cNvSpPr/>
          <p:nvPr/>
        </p:nvSpPr>
        <p:spPr>
          <a:xfrm rot="1800000">
            <a:off x="3105613" y="2763033"/>
            <a:ext cx="1360400" cy="1649052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958982 h 1815514"/>
              <a:gd name="connsiteX1" fmla="*/ 204335 w 1376047"/>
              <a:gd name="connsiteY1" fmla="*/ 0 h 1815514"/>
              <a:gd name="connsiteX2" fmla="*/ 1069064 w 1376047"/>
              <a:gd name="connsiteY2" fmla="*/ 383116 h 1815514"/>
              <a:gd name="connsiteX3" fmla="*/ 1376047 w 1376047"/>
              <a:gd name="connsiteY3" fmla="*/ 943437 h 1815514"/>
              <a:gd name="connsiteX4" fmla="*/ 1077524 w 1376047"/>
              <a:gd name="connsiteY4" fmla="*/ 1509246 h 1815514"/>
              <a:gd name="connsiteX5" fmla="*/ 265501 w 1376047"/>
              <a:gd name="connsiteY5" fmla="*/ 1815514 h 1815514"/>
              <a:gd name="connsiteX6" fmla="*/ 0 w 1376047"/>
              <a:gd name="connsiteY6" fmla="*/ 958982 h 1815514"/>
              <a:gd name="connsiteX0" fmla="*/ 0 w 1376047"/>
              <a:gd name="connsiteY0" fmla="*/ 958982 h 1633977"/>
              <a:gd name="connsiteX1" fmla="*/ 204335 w 1376047"/>
              <a:gd name="connsiteY1" fmla="*/ 0 h 1633977"/>
              <a:gd name="connsiteX2" fmla="*/ 1069064 w 1376047"/>
              <a:gd name="connsiteY2" fmla="*/ 383116 h 1633977"/>
              <a:gd name="connsiteX3" fmla="*/ 1376047 w 1376047"/>
              <a:gd name="connsiteY3" fmla="*/ 943437 h 1633977"/>
              <a:gd name="connsiteX4" fmla="*/ 1077524 w 1376047"/>
              <a:gd name="connsiteY4" fmla="*/ 1509246 h 1633977"/>
              <a:gd name="connsiteX5" fmla="*/ 351332 w 1376047"/>
              <a:gd name="connsiteY5" fmla="*/ 1633977 h 1633977"/>
              <a:gd name="connsiteX6" fmla="*/ 0 w 1376047"/>
              <a:gd name="connsiteY6" fmla="*/ 958982 h 1633977"/>
              <a:gd name="connsiteX0" fmla="*/ 0 w 1322528"/>
              <a:gd name="connsiteY0" fmla="*/ 950079 h 1633977"/>
              <a:gd name="connsiteX1" fmla="*/ 150816 w 1322528"/>
              <a:gd name="connsiteY1" fmla="*/ 0 h 1633977"/>
              <a:gd name="connsiteX2" fmla="*/ 1015545 w 1322528"/>
              <a:gd name="connsiteY2" fmla="*/ 383116 h 1633977"/>
              <a:gd name="connsiteX3" fmla="*/ 1322528 w 1322528"/>
              <a:gd name="connsiteY3" fmla="*/ 943437 h 1633977"/>
              <a:gd name="connsiteX4" fmla="*/ 1024005 w 1322528"/>
              <a:gd name="connsiteY4" fmla="*/ 1509246 h 1633977"/>
              <a:gd name="connsiteX5" fmla="*/ 297813 w 1322528"/>
              <a:gd name="connsiteY5" fmla="*/ 1633977 h 1633977"/>
              <a:gd name="connsiteX6" fmla="*/ 0 w 1322528"/>
              <a:gd name="connsiteY6" fmla="*/ 950079 h 1633977"/>
              <a:gd name="connsiteX0" fmla="*/ 0 w 1322528"/>
              <a:gd name="connsiteY0" fmla="*/ 950079 h 1633977"/>
              <a:gd name="connsiteX1" fmla="*/ 150816 w 1322528"/>
              <a:gd name="connsiteY1" fmla="*/ 0 h 1633977"/>
              <a:gd name="connsiteX2" fmla="*/ 1136696 w 1322528"/>
              <a:gd name="connsiteY2" fmla="*/ 173855 h 1633977"/>
              <a:gd name="connsiteX3" fmla="*/ 1322528 w 1322528"/>
              <a:gd name="connsiteY3" fmla="*/ 943437 h 1633977"/>
              <a:gd name="connsiteX4" fmla="*/ 1024005 w 1322528"/>
              <a:gd name="connsiteY4" fmla="*/ 1509246 h 1633977"/>
              <a:gd name="connsiteX5" fmla="*/ 297813 w 1322528"/>
              <a:gd name="connsiteY5" fmla="*/ 1633977 h 1633977"/>
              <a:gd name="connsiteX6" fmla="*/ 0 w 1322528"/>
              <a:gd name="connsiteY6" fmla="*/ 950079 h 1633977"/>
              <a:gd name="connsiteX0" fmla="*/ 0 w 1322528"/>
              <a:gd name="connsiteY0" fmla="*/ 950079 h 1633977"/>
              <a:gd name="connsiteX1" fmla="*/ 150816 w 1322528"/>
              <a:gd name="connsiteY1" fmla="*/ 0 h 1633977"/>
              <a:gd name="connsiteX2" fmla="*/ 1149396 w 1322528"/>
              <a:gd name="connsiteY2" fmla="*/ 195852 h 1633977"/>
              <a:gd name="connsiteX3" fmla="*/ 1322528 w 1322528"/>
              <a:gd name="connsiteY3" fmla="*/ 943437 h 1633977"/>
              <a:gd name="connsiteX4" fmla="*/ 1024005 w 1322528"/>
              <a:gd name="connsiteY4" fmla="*/ 1509246 h 1633977"/>
              <a:gd name="connsiteX5" fmla="*/ 297813 w 1322528"/>
              <a:gd name="connsiteY5" fmla="*/ 1633977 h 1633977"/>
              <a:gd name="connsiteX6" fmla="*/ 0 w 1322528"/>
              <a:gd name="connsiteY6" fmla="*/ 950079 h 1633977"/>
              <a:gd name="connsiteX0" fmla="*/ 0 w 1360400"/>
              <a:gd name="connsiteY0" fmla="*/ 950079 h 1633977"/>
              <a:gd name="connsiteX1" fmla="*/ 150816 w 1360400"/>
              <a:gd name="connsiteY1" fmla="*/ 0 h 1633977"/>
              <a:gd name="connsiteX2" fmla="*/ 1149396 w 1360400"/>
              <a:gd name="connsiteY2" fmla="*/ 195852 h 1633977"/>
              <a:gd name="connsiteX3" fmla="*/ 1360400 w 1360400"/>
              <a:gd name="connsiteY3" fmla="*/ 958233 h 1633977"/>
              <a:gd name="connsiteX4" fmla="*/ 1024005 w 1360400"/>
              <a:gd name="connsiteY4" fmla="*/ 1509246 h 1633977"/>
              <a:gd name="connsiteX5" fmla="*/ 297813 w 1360400"/>
              <a:gd name="connsiteY5" fmla="*/ 1633977 h 1633977"/>
              <a:gd name="connsiteX6" fmla="*/ 0 w 1360400"/>
              <a:gd name="connsiteY6" fmla="*/ 950079 h 1633977"/>
              <a:gd name="connsiteX0" fmla="*/ 0 w 1360400"/>
              <a:gd name="connsiteY0" fmla="*/ 950079 h 1649052"/>
              <a:gd name="connsiteX1" fmla="*/ 150816 w 1360400"/>
              <a:gd name="connsiteY1" fmla="*/ 0 h 1649052"/>
              <a:gd name="connsiteX2" fmla="*/ 1149396 w 1360400"/>
              <a:gd name="connsiteY2" fmla="*/ 195852 h 1649052"/>
              <a:gd name="connsiteX3" fmla="*/ 1360400 w 1360400"/>
              <a:gd name="connsiteY3" fmla="*/ 958233 h 1649052"/>
              <a:gd name="connsiteX4" fmla="*/ 1112054 w 1360400"/>
              <a:gd name="connsiteY4" fmla="*/ 1649052 h 1649052"/>
              <a:gd name="connsiteX5" fmla="*/ 297813 w 1360400"/>
              <a:gd name="connsiteY5" fmla="*/ 1633977 h 1649052"/>
              <a:gd name="connsiteX6" fmla="*/ 0 w 1360400"/>
              <a:gd name="connsiteY6" fmla="*/ 950079 h 1649052"/>
              <a:gd name="connsiteX0" fmla="*/ 0 w 1360400"/>
              <a:gd name="connsiteY0" fmla="*/ 950079 h 1649052"/>
              <a:gd name="connsiteX1" fmla="*/ 150816 w 1360400"/>
              <a:gd name="connsiteY1" fmla="*/ 0 h 1649052"/>
              <a:gd name="connsiteX2" fmla="*/ 1149396 w 1360400"/>
              <a:gd name="connsiteY2" fmla="*/ 195852 h 1649052"/>
              <a:gd name="connsiteX3" fmla="*/ 1360400 w 1360400"/>
              <a:gd name="connsiteY3" fmla="*/ 958233 h 1649052"/>
              <a:gd name="connsiteX4" fmla="*/ 1112054 w 1360400"/>
              <a:gd name="connsiteY4" fmla="*/ 1649052 h 1649052"/>
              <a:gd name="connsiteX5" fmla="*/ 345605 w 1360400"/>
              <a:gd name="connsiteY5" fmla="*/ 1577055 h 1649052"/>
              <a:gd name="connsiteX6" fmla="*/ 0 w 1360400"/>
              <a:gd name="connsiteY6" fmla="*/ 950079 h 1649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0400" h="1649052">
                <a:moveTo>
                  <a:pt x="0" y="950079"/>
                </a:moveTo>
                <a:lnTo>
                  <a:pt x="150816" y="0"/>
                </a:lnTo>
                <a:lnTo>
                  <a:pt x="1149396" y="195852"/>
                </a:lnTo>
                <a:lnTo>
                  <a:pt x="1360400" y="958233"/>
                </a:lnTo>
                <a:lnTo>
                  <a:pt x="1112054" y="1649052"/>
                </a:lnTo>
                <a:lnTo>
                  <a:pt x="345605" y="1577055"/>
                </a:lnTo>
                <a:lnTo>
                  <a:pt x="0" y="950079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:a16="http://schemas.microsoft.com/office/drawing/2014/main" xmlns="" id="{BFE3E32D-4E32-EF8D-83DB-B70C7B2C852E}"/>
              </a:ext>
            </a:extLst>
          </p:cNvPr>
          <p:cNvSpPr/>
          <p:nvPr/>
        </p:nvSpPr>
        <p:spPr>
          <a:xfrm rot="1800000">
            <a:off x="2843590" y="2659552"/>
            <a:ext cx="1770307" cy="1893665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1021799 h 1713602"/>
              <a:gd name="connsiteX1" fmla="*/ 547965 w 1825527"/>
              <a:gd name="connsiteY1" fmla="*/ 0 h 1713602"/>
              <a:gd name="connsiteX2" fmla="*/ 1507400 w 1825527"/>
              <a:gd name="connsiteY2" fmla="*/ 365515 h 1713602"/>
              <a:gd name="connsiteX3" fmla="*/ 1825527 w 1825527"/>
              <a:gd name="connsiteY3" fmla="*/ 1025651 h 1713602"/>
              <a:gd name="connsiteX4" fmla="*/ 1500204 w 1825527"/>
              <a:gd name="connsiteY4" fmla="*/ 1660059 h 1713602"/>
              <a:gd name="connsiteX5" fmla="*/ 734847 w 1825527"/>
              <a:gd name="connsiteY5" fmla="*/ 1713602 h 1713602"/>
              <a:gd name="connsiteX6" fmla="*/ 0 w 1825527"/>
              <a:gd name="connsiteY6" fmla="*/ 1021799 h 1713602"/>
              <a:gd name="connsiteX0" fmla="*/ 0 w 1660093"/>
              <a:gd name="connsiteY0" fmla="*/ 1028939 h 1713602"/>
              <a:gd name="connsiteX1" fmla="*/ 382531 w 1660093"/>
              <a:gd name="connsiteY1" fmla="*/ 0 h 1713602"/>
              <a:gd name="connsiteX2" fmla="*/ 1341966 w 1660093"/>
              <a:gd name="connsiteY2" fmla="*/ 365515 h 1713602"/>
              <a:gd name="connsiteX3" fmla="*/ 1660093 w 1660093"/>
              <a:gd name="connsiteY3" fmla="*/ 1025651 h 1713602"/>
              <a:gd name="connsiteX4" fmla="*/ 1334770 w 1660093"/>
              <a:gd name="connsiteY4" fmla="*/ 1660059 h 1713602"/>
              <a:gd name="connsiteX5" fmla="*/ 569413 w 1660093"/>
              <a:gd name="connsiteY5" fmla="*/ 1713602 h 1713602"/>
              <a:gd name="connsiteX6" fmla="*/ 0 w 1660093"/>
              <a:gd name="connsiteY6" fmla="*/ 1028939 h 1713602"/>
              <a:gd name="connsiteX0" fmla="*/ 0 w 1790830"/>
              <a:gd name="connsiteY0" fmla="*/ 1028939 h 1713602"/>
              <a:gd name="connsiteX1" fmla="*/ 382531 w 1790830"/>
              <a:gd name="connsiteY1" fmla="*/ 0 h 1713602"/>
              <a:gd name="connsiteX2" fmla="*/ 1341966 w 1790830"/>
              <a:gd name="connsiteY2" fmla="*/ 365515 h 1713602"/>
              <a:gd name="connsiteX3" fmla="*/ 1790830 w 1790830"/>
              <a:gd name="connsiteY3" fmla="*/ 1023493 h 1713602"/>
              <a:gd name="connsiteX4" fmla="*/ 1334770 w 1790830"/>
              <a:gd name="connsiteY4" fmla="*/ 1660059 h 1713602"/>
              <a:gd name="connsiteX5" fmla="*/ 569413 w 1790830"/>
              <a:gd name="connsiteY5" fmla="*/ 1713602 h 1713602"/>
              <a:gd name="connsiteX6" fmla="*/ 0 w 1790830"/>
              <a:gd name="connsiteY6" fmla="*/ 1028939 h 1713602"/>
              <a:gd name="connsiteX0" fmla="*/ 0 w 1790830"/>
              <a:gd name="connsiteY0" fmla="*/ 1028939 h 1838359"/>
              <a:gd name="connsiteX1" fmla="*/ 382531 w 1790830"/>
              <a:gd name="connsiteY1" fmla="*/ 0 h 1838359"/>
              <a:gd name="connsiteX2" fmla="*/ 1341966 w 1790830"/>
              <a:gd name="connsiteY2" fmla="*/ 365515 h 1838359"/>
              <a:gd name="connsiteX3" fmla="*/ 1790830 w 1790830"/>
              <a:gd name="connsiteY3" fmla="*/ 1023493 h 1838359"/>
              <a:gd name="connsiteX4" fmla="*/ 1445044 w 1790830"/>
              <a:gd name="connsiteY4" fmla="*/ 1838359 h 1838359"/>
              <a:gd name="connsiteX5" fmla="*/ 569413 w 1790830"/>
              <a:gd name="connsiteY5" fmla="*/ 1713602 h 1838359"/>
              <a:gd name="connsiteX6" fmla="*/ 0 w 1790830"/>
              <a:gd name="connsiteY6" fmla="*/ 1028939 h 1838359"/>
              <a:gd name="connsiteX0" fmla="*/ 0 w 1790830"/>
              <a:gd name="connsiteY0" fmla="*/ 1028939 h 1893665"/>
              <a:gd name="connsiteX1" fmla="*/ 382531 w 1790830"/>
              <a:gd name="connsiteY1" fmla="*/ 0 h 1893665"/>
              <a:gd name="connsiteX2" fmla="*/ 1341966 w 1790830"/>
              <a:gd name="connsiteY2" fmla="*/ 365515 h 1893665"/>
              <a:gd name="connsiteX3" fmla="*/ 1790830 w 1790830"/>
              <a:gd name="connsiteY3" fmla="*/ 1023493 h 1893665"/>
              <a:gd name="connsiteX4" fmla="*/ 1445044 w 1790830"/>
              <a:gd name="connsiteY4" fmla="*/ 1838359 h 1893665"/>
              <a:gd name="connsiteX5" fmla="*/ 460734 w 1790830"/>
              <a:gd name="connsiteY5" fmla="*/ 1893665 h 1893665"/>
              <a:gd name="connsiteX6" fmla="*/ 0 w 1790830"/>
              <a:gd name="connsiteY6" fmla="*/ 1028939 h 1893665"/>
              <a:gd name="connsiteX0" fmla="*/ 0 w 1770307"/>
              <a:gd name="connsiteY0" fmla="*/ 1039087 h 1893665"/>
              <a:gd name="connsiteX1" fmla="*/ 362008 w 1770307"/>
              <a:gd name="connsiteY1" fmla="*/ 0 h 1893665"/>
              <a:gd name="connsiteX2" fmla="*/ 1321443 w 1770307"/>
              <a:gd name="connsiteY2" fmla="*/ 365515 h 1893665"/>
              <a:gd name="connsiteX3" fmla="*/ 1770307 w 1770307"/>
              <a:gd name="connsiteY3" fmla="*/ 1023493 h 1893665"/>
              <a:gd name="connsiteX4" fmla="*/ 1424521 w 1770307"/>
              <a:gd name="connsiteY4" fmla="*/ 1838359 h 1893665"/>
              <a:gd name="connsiteX5" fmla="*/ 440211 w 1770307"/>
              <a:gd name="connsiteY5" fmla="*/ 1893665 h 1893665"/>
              <a:gd name="connsiteX6" fmla="*/ 0 w 1770307"/>
              <a:gd name="connsiteY6" fmla="*/ 1039087 h 1893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70307" h="1893665">
                <a:moveTo>
                  <a:pt x="0" y="1039087"/>
                </a:moveTo>
                <a:lnTo>
                  <a:pt x="362008" y="0"/>
                </a:lnTo>
                <a:lnTo>
                  <a:pt x="1321443" y="365515"/>
                </a:lnTo>
                <a:lnTo>
                  <a:pt x="1770307" y="1023493"/>
                </a:lnTo>
                <a:lnTo>
                  <a:pt x="1424521" y="1838359"/>
                </a:lnTo>
                <a:lnTo>
                  <a:pt x="440211" y="1893665"/>
                </a:lnTo>
                <a:lnTo>
                  <a:pt x="0" y="1039087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:a16="http://schemas.microsoft.com/office/drawing/2014/main" xmlns="" id="{3AA1733C-B95A-633A-E4C1-06FA94F51A7E}"/>
              </a:ext>
            </a:extLst>
          </p:cNvPr>
          <p:cNvSpPr/>
          <p:nvPr/>
        </p:nvSpPr>
        <p:spPr>
          <a:xfrm rot="1800000">
            <a:off x="2666400" y="2759240"/>
            <a:ext cx="2025108" cy="1904642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  <a:gd name="connsiteX0" fmla="*/ 0 w 1822652"/>
              <a:gd name="connsiteY0" fmla="*/ 987004 h 1749418"/>
              <a:gd name="connsiteX1" fmla="*/ 596414 w 1822652"/>
              <a:gd name="connsiteY1" fmla="*/ 212542 h 1749418"/>
              <a:gd name="connsiteX2" fmla="*/ 1608645 w 1822652"/>
              <a:gd name="connsiteY2" fmla="*/ 0 h 1749418"/>
              <a:gd name="connsiteX3" fmla="*/ 1822652 w 1822652"/>
              <a:gd name="connsiteY3" fmla="*/ 985876 h 1749418"/>
              <a:gd name="connsiteX4" fmla="*/ 1492197 w 1822652"/>
              <a:gd name="connsiteY4" fmla="*/ 1749418 h 1749418"/>
              <a:gd name="connsiteX5" fmla="*/ 609565 w 1822652"/>
              <a:gd name="connsiteY5" fmla="*/ 1737858 h 1749418"/>
              <a:gd name="connsiteX6" fmla="*/ 0 w 1822652"/>
              <a:gd name="connsiteY6" fmla="*/ 987004 h 1749418"/>
              <a:gd name="connsiteX0" fmla="*/ 0 w 1822652"/>
              <a:gd name="connsiteY0" fmla="*/ 987004 h 1749418"/>
              <a:gd name="connsiteX1" fmla="*/ 741614 w 1822652"/>
              <a:gd name="connsiteY1" fmla="*/ 451335 h 1749418"/>
              <a:gd name="connsiteX2" fmla="*/ 1608645 w 1822652"/>
              <a:gd name="connsiteY2" fmla="*/ 0 h 1749418"/>
              <a:gd name="connsiteX3" fmla="*/ 1822652 w 1822652"/>
              <a:gd name="connsiteY3" fmla="*/ 985876 h 1749418"/>
              <a:gd name="connsiteX4" fmla="*/ 1492197 w 1822652"/>
              <a:gd name="connsiteY4" fmla="*/ 1749418 h 1749418"/>
              <a:gd name="connsiteX5" fmla="*/ 609565 w 1822652"/>
              <a:gd name="connsiteY5" fmla="*/ 1737858 h 1749418"/>
              <a:gd name="connsiteX6" fmla="*/ 0 w 1822652"/>
              <a:gd name="connsiteY6" fmla="*/ 987004 h 1749418"/>
              <a:gd name="connsiteX0" fmla="*/ 0 w 1822652"/>
              <a:gd name="connsiteY0" fmla="*/ 924582 h 1686996"/>
              <a:gd name="connsiteX1" fmla="*/ 741614 w 1822652"/>
              <a:gd name="connsiteY1" fmla="*/ 388913 h 1686996"/>
              <a:gd name="connsiteX2" fmla="*/ 1564028 w 1822652"/>
              <a:gd name="connsiteY2" fmla="*/ 0 h 1686996"/>
              <a:gd name="connsiteX3" fmla="*/ 1822652 w 1822652"/>
              <a:gd name="connsiteY3" fmla="*/ 923454 h 1686996"/>
              <a:gd name="connsiteX4" fmla="*/ 1492197 w 1822652"/>
              <a:gd name="connsiteY4" fmla="*/ 1686996 h 1686996"/>
              <a:gd name="connsiteX5" fmla="*/ 609565 w 1822652"/>
              <a:gd name="connsiteY5" fmla="*/ 1675436 h 1686996"/>
              <a:gd name="connsiteX6" fmla="*/ 0 w 1822652"/>
              <a:gd name="connsiteY6" fmla="*/ 924582 h 1686996"/>
              <a:gd name="connsiteX0" fmla="*/ 0 w 1992735"/>
              <a:gd name="connsiteY0" fmla="*/ 924582 h 1686996"/>
              <a:gd name="connsiteX1" fmla="*/ 741614 w 1992735"/>
              <a:gd name="connsiteY1" fmla="*/ 388913 h 1686996"/>
              <a:gd name="connsiteX2" fmla="*/ 1564028 w 1992735"/>
              <a:gd name="connsiteY2" fmla="*/ 0 h 1686996"/>
              <a:gd name="connsiteX3" fmla="*/ 1992735 w 1992735"/>
              <a:gd name="connsiteY3" fmla="*/ 913245 h 1686996"/>
              <a:gd name="connsiteX4" fmla="*/ 1492197 w 1992735"/>
              <a:gd name="connsiteY4" fmla="*/ 1686996 h 1686996"/>
              <a:gd name="connsiteX5" fmla="*/ 609565 w 1992735"/>
              <a:gd name="connsiteY5" fmla="*/ 1675436 h 1686996"/>
              <a:gd name="connsiteX6" fmla="*/ 0 w 1992735"/>
              <a:gd name="connsiteY6" fmla="*/ 924582 h 1686996"/>
              <a:gd name="connsiteX0" fmla="*/ 0 w 2002260"/>
              <a:gd name="connsiteY0" fmla="*/ 924582 h 1686996"/>
              <a:gd name="connsiteX1" fmla="*/ 741614 w 2002260"/>
              <a:gd name="connsiteY1" fmla="*/ 388913 h 1686996"/>
              <a:gd name="connsiteX2" fmla="*/ 1564028 w 2002260"/>
              <a:gd name="connsiteY2" fmla="*/ 0 h 1686996"/>
              <a:gd name="connsiteX3" fmla="*/ 2002260 w 2002260"/>
              <a:gd name="connsiteY3" fmla="*/ 929742 h 1686996"/>
              <a:gd name="connsiteX4" fmla="*/ 1492197 w 2002260"/>
              <a:gd name="connsiteY4" fmla="*/ 1686996 h 1686996"/>
              <a:gd name="connsiteX5" fmla="*/ 609565 w 2002260"/>
              <a:gd name="connsiteY5" fmla="*/ 1675436 h 1686996"/>
              <a:gd name="connsiteX6" fmla="*/ 0 w 2002260"/>
              <a:gd name="connsiteY6" fmla="*/ 924582 h 1686996"/>
              <a:gd name="connsiteX0" fmla="*/ 0 w 2002260"/>
              <a:gd name="connsiteY0" fmla="*/ 924582 h 1904642"/>
              <a:gd name="connsiteX1" fmla="*/ 741614 w 2002260"/>
              <a:gd name="connsiteY1" fmla="*/ 388913 h 1904642"/>
              <a:gd name="connsiteX2" fmla="*/ 1564028 w 2002260"/>
              <a:gd name="connsiteY2" fmla="*/ 0 h 1904642"/>
              <a:gd name="connsiteX3" fmla="*/ 2002260 w 2002260"/>
              <a:gd name="connsiteY3" fmla="*/ 929742 h 1904642"/>
              <a:gd name="connsiteX4" fmla="*/ 1610523 w 2002260"/>
              <a:gd name="connsiteY4" fmla="*/ 1904642 h 1904642"/>
              <a:gd name="connsiteX5" fmla="*/ 609565 w 2002260"/>
              <a:gd name="connsiteY5" fmla="*/ 1675436 h 1904642"/>
              <a:gd name="connsiteX6" fmla="*/ 0 w 2002260"/>
              <a:gd name="connsiteY6" fmla="*/ 924582 h 1904642"/>
              <a:gd name="connsiteX0" fmla="*/ 0 w 2002260"/>
              <a:gd name="connsiteY0" fmla="*/ 924582 h 1904642"/>
              <a:gd name="connsiteX1" fmla="*/ 741614 w 2002260"/>
              <a:gd name="connsiteY1" fmla="*/ 388913 h 1904642"/>
              <a:gd name="connsiteX2" fmla="*/ 1564028 w 2002260"/>
              <a:gd name="connsiteY2" fmla="*/ 0 h 1904642"/>
              <a:gd name="connsiteX3" fmla="*/ 2002260 w 2002260"/>
              <a:gd name="connsiteY3" fmla="*/ 929742 h 1904642"/>
              <a:gd name="connsiteX4" fmla="*/ 1610523 w 2002260"/>
              <a:gd name="connsiteY4" fmla="*/ 1904642 h 1904642"/>
              <a:gd name="connsiteX5" fmla="*/ 486713 w 2002260"/>
              <a:gd name="connsiteY5" fmla="*/ 1856351 h 1904642"/>
              <a:gd name="connsiteX6" fmla="*/ 0 w 2002260"/>
              <a:gd name="connsiteY6" fmla="*/ 924582 h 1904642"/>
              <a:gd name="connsiteX0" fmla="*/ 0 w 2025108"/>
              <a:gd name="connsiteY0" fmla="*/ 923109 h 1904642"/>
              <a:gd name="connsiteX1" fmla="*/ 764462 w 2025108"/>
              <a:gd name="connsiteY1" fmla="*/ 388913 h 1904642"/>
              <a:gd name="connsiteX2" fmla="*/ 1586876 w 2025108"/>
              <a:gd name="connsiteY2" fmla="*/ 0 h 1904642"/>
              <a:gd name="connsiteX3" fmla="*/ 2025108 w 2025108"/>
              <a:gd name="connsiteY3" fmla="*/ 929742 h 1904642"/>
              <a:gd name="connsiteX4" fmla="*/ 1633371 w 2025108"/>
              <a:gd name="connsiteY4" fmla="*/ 1904642 h 1904642"/>
              <a:gd name="connsiteX5" fmla="*/ 509561 w 2025108"/>
              <a:gd name="connsiteY5" fmla="*/ 1856351 h 1904642"/>
              <a:gd name="connsiteX6" fmla="*/ 0 w 2025108"/>
              <a:gd name="connsiteY6" fmla="*/ 923109 h 190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25108" h="1904642">
                <a:moveTo>
                  <a:pt x="0" y="923109"/>
                </a:moveTo>
                <a:lnTo>
                  <a:pt x="764462" y="388913"/>
                </a:lnTo>
                <a:lnTo>
                  <a:pt x="1586876" y="0"/>
                </a:lnTo>
                <a:lnTo>
                  <a:pt x="2025108" y="929742"/>
                </a:lnTo>
                <a:lnTo>
                  <a:pt x="1633371" y="1904642"/>
                </a:lnTo>
                <a:lnTo>
                  <a:pt x="509561" y="1856351"/>
                </a:lnTo>
                <a:lnTo>
                  <a:pt x="0" y="923109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hlinkClick r:id="" action="ppaction://noaction"/>
            <a:extLst>
              <a:ext uri="{FF2B5EF4-FFF2-40B4-BE49-F238E27FC236}">
                <a16:creationId xmlns:a16="http://schemas.microsoft.com/office/drawing/2014/main" xmlns="" id="{9718F2DE-BC8A-C832-1B40-9991CFFF11B0}"/>
              </a:ext>
            </a:extLst>
          </p:cNvPr>
          <p:cNvSpPr txBox="1"/>
          <p:nvPr/>
        </p:nvSpPr>
        <p:spPr>
          <a:xfrm>
            <a:off x="7944898" y="6607261"/>
            <a:ext cx="158618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ССЫЛКА НА ИНСТРУКЦИЮ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A27BD99-917B-7737-9E7F-7A8F57A2CA4C}"/>
              </a:ext>
            </a:extLst>
          </p:cNvPr>
          <p:cNvSpPr txBox="1"/>
          <p:nvPr/>
        </p:nvSpPr>
        <p:spPr>
          <a:xfrm>
            <a:off x="627015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ОКРУГА</a:t>
            </a: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928168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:a16="http://schemas.microsoft.com/office/drawing/2014/main" xmlns="" id="{45117FCB-FB0D-ACDC-38CA-B0524F5A8C72}"/>
              </a:ext>
            </a:extLst>
          </p:cNvPr>
          <p:cNvSpPr/>
          <p:nvPr/>
        </p:nvSpPr>
        <p:spPr>
          <a:xfrm>
            <a:off x="627015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88543F39-1862-225F-676D-5EA9ED5042F5}"/>
              </a:ext>
            </a:extLst>
          </p:cNvPr>
          <p:cNvSpPr/>
          <p:nvPr/>
        </p:nvSpPr>
        <p:spPr>
          <a:xfrm>
            <a:off x="627015" y="3931821"/>
            <a:ext cx="4497839" cy="2490391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xmlns="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080802"/>
              </p:ext>
            </p:extLst>
          </p:nvPr>
        </p:nvGraphicFramePr>
        <p:xfrm>
          <a:off x="836567" y="2046834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2022 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:a16="http://schemas.microsoft.com/office/drawing/2014/main" xmlns="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0047957"/>
              </p:ext>
            </p:extLst>
          </p:nvPr>
        </p:nvGraphicFramePr>
        <p:xfrm>
          <a:off x="870856" y="4533812"/>
          <a:ext cx="4129788" cy="1842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5022CB5-E7E2-AA50-A10D-C4C65B8B942C}"/>
              </a:ext>
            </a:extLst>
          </p:cNvPr>
          <p:cNvSpPr txBox="1"/>
          <p:nvPr/>
        </p:nvSpPr>
        <p:spPr>
          <a:xfrm>
            <a:off x="4241277" y="203490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xmlns="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>
            <a:extLst>
              <a:ext uri="{FF2B5EF4-FFF2-40B4-BE49-F238E27FC236}">
                <a16:creationId xmlns:a16="http://schemas.microsoft.com/office/drawing/2014/main" xmlns="" id="{EFDBC0B8-5E11-F341-0ED5-65974A167108}"/>
              </a:ext>
            </a:extLst>
          </p:cNvPr>
          <p:cNvSpPr/>
          <p:nvPr/>
        </p:nvSpPr>
        <p:spPr>
          <a:xfrm>
            <a:off x="4241277" y="233566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116,2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:a16="http://schemas.microsoft.com/office/drawing/2014/main" xmlns="" id="{BC90595E-27D2-4878-4C3C-D23C5E914F17}"/>
              </a:ext>
            </a:extLst>
          </p:cNvPr>
          <p:cNvSpPr/>
          <p:nvPr/>
        </p:nvSpPr>
        <p:spPr>
          <a:xfrm>
            <a:off x="4241277" y="2790600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116,0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:a16="http://schemas.microsoft.com/office/drawing/2014/main" xmlns="" id="{F366D0DC-2F2F-1395-6E58-4CEE70D8CCE3}"/>
              </a:ext>
            </a:extLst>
          </p:cNvPr>
          <p:cNvSpPr/>
          <p:nvPr/>
        </p:nvSpPr>
        <p:spPr>
          <a:xfrm>
            <a:off x="4241277" y="3245535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172,5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:a16="http://schemas.microsoft.com/office/drawing/2014/main" xmlns="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649341"/>
              </p:ext>
            </p:extLst>
          </p:nvPr>
        </p:nvGraphicFramePr>
        <p:xfrm>
          <a:off x="5289759" y="1400273"/>
          <a:ext cx="4497837" cy="36844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2">
                  <a:extLst>
                    <a:ext uri="{9D8B030D-6E8A-4147-A177-3AD203B41FA5}">
                      <a16:colId xmlns:a16="http://schemas.microsoft.com/office/drawing/2014/main" xmlns="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:a16="http://schemas.microsoft.com/office/drawing/2014/main" xmlns="" val="1343176932"/>
                    </a:ext>
                  </a:extLst>
                </a:gridCol>
                <a:gridCol w="1124459">
                  <a:extLst>
                    <a:ext uri="{9D8B030D-6E8A-4147-A177-3AD203B41FA5}">
                      <a16:colId xmlns:a16="http://schemas.microsoft.com/office/drawing/2014/main" xmlns="" val="2111604541"/>
                    </a:ext>
                  </a:extLst>
                </a:gridCol>
                <a:gridCol w="1124459">
                  <a:extLst>
                    <a:ext uri="{9D8B030D-6E8A-4147-A177-3AD203B41FA5}">
                      <a16:colId xmlns:a16="http://schemas.microsoft.com/office/drawing/2014/main" xmlns="" val="2298273598"/>
                    </a:ext>
                  </a:extLst>
                </a:gridCol>
              </a:tblGrid>
              <a:tr h="524018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6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68852991"/>
                  </a:ext>
                </a:extLst>
              </a:tr>
              <a:tr h="632078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по полному кругу предприятий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49050,1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56156,6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35506270"/>
                  </a:ext>
                </a:extLst>
              </a:tr>
              <a:tr h="632078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</a:t>
                      </a:r>
                      <a:r>
                        <a:rPr lang="x-none" sz="7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,5</a:t>
                      </a:r>
                      <a:r>
                        <a:rPr lang="en-US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r>
                        <a:rPr lang="x-none" sz="700" b="1" i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67235586"/>
                  </a:ext>
                </a:extLst>
              </a:tr>
              <a:tr h="632078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</a:t>
                      </a:r>
                      <a:r>
                        <a:rPr lang="x-none" sz="7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Архангельской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области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67492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75460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79490"/>
                  </a:ext>
                </a:extLst>
              </a:tr>
              <a:tr h="632078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44076,4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52482,6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0292117"/>
                  </a:ext>
                </a:extLst>
              </a:tr>
              <a:tr h="63207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  <a:p>
                      <a:r>
                        <a:rPr lang="x-none" sz="700" b="1" i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Архангельской области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96500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105300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65497627"/>
                  </a:ext>
                </a:extLst>
              </a:tr>
            </a:tbl>
          </a:graphicData>
        </a:graphic>
      </p:graphicFrame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7326AD10-2947-EFC3-9FD0-462C38686134}"/>
              </a:ext>
            </a:extLst>
          </p:cNvPr>
          <p:cNvSpPr txBox="1"/>
          <p:nvPr/>
        </p:nvSpPr>
        <p:spPr>
          <a:xfrm>
            <a:off x="627015" y="3804062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2021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202ED880-7F9C-7522-6A34-8939D1C06451}"/>
              </a:ext>
            </a:extLst>
          </p:cNvPr>
          <p:cNvSpPr txBox="1"/>
          <p:nvPr/>
        </p:nvSpPr>
        <p:spPr>
          <a:xfrm>
            <a:off x="5316390" y="5084683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:a16="http://schemas.microsoft.com/office/drawing/2014/main" xmlns="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:a16="http://schemas.microsoft.com/office/drawing/2014/main" xmlns="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70188" y="2787234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:a16="http://schemas.microsoft.com/office/drawing/2014/main" xmlns="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30878" y="2748060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:a16="http://schemas.microsoft.com/office/drawing/2014/main" xmlns="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890206" y="5318246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:a16="http://schemas.microsoft.com/office/drawing/2014/main" xmlns="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56599" y="5318246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:a16="http://schemas.microsoft.com/office/drawing/2014/main" xmlns="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xmlns="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:a16="http://schemas.microsoft.com/office/drawing/2014/main" xmlns="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:a16="http://schemas.microsoft.com/office/drawing/2014/main" xmlns="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:a16="http://schemas.microsoft.com/office/drawing/2014/main" xmlns="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Континентальный, субарктический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-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14.3℃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июле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+20℃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163257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по году</a:t>
            </a: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 дней 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идёт дождь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:a16="http://schemas.microsoft.com/office/drawing/2014/main" xmlns="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:a16="http://schemas.microsoft.com/office/drawing/2014/main" xmlns="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xmlns="" id="{C30F9616-4CA9-8FB9-426A-440D5B09B098}"/>
              </a:ext>
            </a:extLst>
          </p:cNvPr>
          <p:cNvSpPr txBox="1"/>
          <p:nvPr/>
        </p:nvSpPr>
        <p:spPr>
          <a:xfrm>
            <a:off x="822443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запас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1044,8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м3 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E1B2EC90-8DAE-0957-5D26-BE6AB5E7E7C7}"/>
              </a:ext>
            </a:extLst>
          </p:cNvPr>
          <p:cNvSpPr txBox="1"/>
          <p:nvPr/>
        </p:nvSpPr>
        <p:spPr>
          <a:xfrm>
            <a:off x="1187392" y="5339692"/>
            <a:ext cx="129811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хвойные породы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1044,8 тыс.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м3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9BFF0E25-DFAE-46E7-0CAB-F8151F107F4C}"/>
              </a:ext>
            </a:extLst>
          </p:cNvPr>
          <p:cNvSpPr txBox="1"/>
          <p:nvPr/>
        </p:nvSpPr>
        <p:spPr>
          <a:xfrm>
            <a:off x="3320999" y="5339692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3DE3B28B-9C2A-C4FD-BC1D-17B55EA166BC}"/>
              </a:ext>
            </a:extLst>
          </p:cNvPr>
          <p:cNvSpPr txBox="1"/>
          <p:nvPr/>
        </p:nvSpPr>
        <p:spPr>
          <a:xfrm>
            <a:off x="3320999" y="5568097"/>
            <a:ext cx="1775903" cy="3847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</a:t>
            </a:r>
            <a:r>
              <a:rPr lang="ru-RU" sz="6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подзолистые, полуболотные, болотистые и болотные, а также аллювиальные луговые почвы в долинах рек Северной Двины и Уфтюги</a:t>
            </a:r>
            <a:r>
              <a:rPr lang="ru-RU" sz="6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</a:t>
            </a:r>
            <a:r>
              <a:rPr lang="ru-RU" sz="6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подходят </a:t>
            </a:r>
            <a:r>
              <a:rPr lang="ru-RU" sz="600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под сенокосы и пастбища</a:t>
            </a:r>
            <a:endParaRPr lang="ru-RU" sz="6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7ED753C6-79DF-D592-0C83-B15E5284834C}"/>
              </a:ext>
            </a:extLst>
          </p:cNvPr>
          <p:cNvSpPr txBox="1"/>
          <p:nvPr/>
        </p:nvSpPr>
        <p:spPr>
          <a:xfrm>
            <a:off x="5495521" y="2428126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4,7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м3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xmlns="" id="{9ED43C5D-0262-F43E-BACE-84B5F5D53598}"/>
              </a:ext>
            </a:extLst>
          </p:cNvPr>
          <p:cNvSpPr txBox="1"/>
          <p:nvPr/>
        </p:nvSpPr>
        <p:spPr>
          <a:xfrm>
            <a:off x="5860469" y="2758783"/>
            <a:ext cx="1517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запасов строительных песков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57350817-E0E1-F8FA-9710-5BB6612E517F}"/>
              </a:ext>
            </a:extLst>
          </p:cNvPr>
          <p:cNvSpPr txBox="1"/>
          <p:nvPr/>
        </p:nvSpPr>
        <p:spPr>
          <a:xfrm>
            <a:off x="7999932" y="2758783"/>
            <a:ext cx="181892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месторождение </a:t>
            </a:r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торфа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89,7 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115,64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лесного фонда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695,6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22D72C5B-E6A0-1041-A71A-27D5324B5B6E}"/>
              </a:ext>
            </a:extLst>
          </p:cNvPr>
          <p:cNvSpPr txBox="1"/>
          <p:nvPr/>
        </p:nvSpPr>
        <p:spPr>
          <a:xfrm>
            <a:off x="5878007" y="3114667"/>
            <a:ext cx="1500138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пески используются в строительстве</a:t>
            </a:r>
            <a:endParaRPr lang="en-US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xmlns="" id="{AF200D8A-4754-0B34-A609-EBD815F68BCD}"/>
              </a:ext>
            </a:extLst>
          </p:cNvPr>
          <p:cNvSpPr txBox="1"/>
          <p:nvPr/>
        </p:nvSpPr>
        <p:spPr>
          <a:xfrm>
            <a:off x="8017469" y="3076195"/>
            <a:ext cx="180138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6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торф используются в качестве удобрения, топлива и сырья</a:t>
            </a:r>
            <a:endParaRPr lang="en-US" sz="6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xmlns="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:a16="http://schemas.microsoft.com/office/drawing/2014/main" xmlns="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878" y="3222981"/>
            <a:ext cx="360000" cy="360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9ED43C5D-0262-F43E-BACE-84B5F5D53598}"/>
              </a:ext>
            </a:extLst>
          </p:cNvPr>
          <p:cNvSpPr txBox="1"/>
          <p:nvPr/>
        </p:nvSpPr>
        <p:spPr>
          <a:xfrm>
            <a:off x="5860469" y="3307090"/>
            <a:ext cx="15176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Глины для кирпичного производства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:a16="http://schemas.microsoft.com/office/drawing/2014/main" xmlns="" id="{A4503707-C842-55D2-8184-C2281EB1EB33}"/>
              </a:ext>
            </a:extLst>
          </p:cNvPr>
          <p:cNvSpPr/>
          <p:nvPr/>
        </p:nvSpPr>
        <p:spPr>
          <a:xfrm>
            <a:off x="7598613" y="1937028"/>
            <a:ext cx="2196000" cy="386807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:a16="http://schemas.microsoft.com/office/drawing/2014/main" xmlns="" id="{C88591C5-A285-4ADE-F36B-04A9A72B35EF}"/>
              </a:ext>
            </a:extLst>
          </p:cNvPr>
          <p:cNvSpPr/>
          <p:nvPr/>
        </p:nvSpPr>
        <p:spPr>
          <a:xfrm>
            <a:off x="7598613" y="1070475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:a16="http://schemas.microsoft.com/office/drawing/2014/main" xmlns="" id="{6007C2EF-68BA-8F8F-ACC3-1F355859E295}"/>
              </a:ext>
            </a:extLst>
          </p:cNvPr>
          <p:cNvSpPr txBox="1"/>
          <p:nvPr/>
        </p:nvSpPr>
        <p:spPr>
          <a:xfrm>
            <a:off x="7798493" y="2195563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:a16="http://schemas.microsoft.com/office/drawing/2014/main" xmlns="" id="{BC46FF49-74DA-9C59-D684-B1B12D37A8F7}"/>
              </a:ext>
            </a:extLst>
          </p:cNvPr>
          <p:cNvSpPr txBox="1"/>
          <p:nvPr/>
        </p:nvSpPr>
        <p:spPr>
          <a:xfrm>
            <a:off x="7798493" y="5185392"/>
            <a:ext cx="19891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туристических маршрутов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xmlns="" id="{E9F12BC2-BFAA-BED4-F03C-AD706AF7061B}"/>
              </a:ext>
            </a:extLst>
          </p:cNvPr>
          <p:cNvSpPr txBox="1"/>
          <p:nvPr/>
        </p:nvSpPr>
        <p:spPr>
          <a:xfrm>
            <a:off x="7798493" y="443793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xmlns="" id="{5C27278C-6818-C17F-D51C-27DC77A4DF73}"/>
              </a:ext>
            </a:extLst>
          </p:cNvPr>
          <p:cNvSpPr txBox="1"/>
          <p:nvPr/>
        </p:nvSpPr>
        <p:spPr>
          <a:xfrm>
            <a:off x="7798493" y="369047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:a16="http://schemas.microsoft.com/office/drawing/2014/main" xmlns="" id="{FD6CFA95-6D40-CD7C-1A91-86822FB92694}"/>
              </a:ext>
            </a:extLst>
          </p:cNvPr>
          <p:cNvSpPr txBox="1"/>
          <p:nvPr/>
        </p:nvSpPr>
        <p:spPr>
          <a:xfrm>
            <a:off x="7798493" y="294302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:a16="http://schemas.microsoft.com/office/drawing/2014/main" xmlns="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xmlns="" id="{BFEBFB40-7B6B-80BC-E2A0-D704509DB297}"/>
              </a:ext>
            </a:extLst>
          </p:cNvPr>
          <p:cNvSpPr/>
          <p:nvPr/>
        </p:nvSpPr>
        <p:spPr>
          <a:xfrm>
            <a:off x="627017" y="1937028"/>
            <a:ext cx="2196000" cy="386807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65F193D-8DB6-299A-5C0F-01B3FC0F7ECB}"/>
              </a:ext>
            </a:extLst>
          </p:cNvPr>
          <p:cNvSpPr/>
          <p:nvPr/>
        </p:nvSpPr>
        <p:spPr>
          <a:xfrm>
            <a:off x="627017" y="1070475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xmlns="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45016" y="1156594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:a16="http://schemas.microsoft.com/office/drawing/2014/main" xmlns="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6" y="2107057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2FED3015-490E-945C-F94C-90A898212B48}"/>
              </a:ext>
            </a:extLst>
          </p:cNvPr>
          <p:cNvSpPr txBox="1"/>
          <p:nvPr/>
        </p:nvSpPr>
        <p:spPr>
          <a:xfrm>
            <a:off x="826897" y="219556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5F6319A-7A33-F378-AD5B-7BCE76E1CF7E}"/>
              </a:ext>
            </a:extLst>
          </p:cNvPr>
          <p:cNvSpPr txBox="1"/>
          <p:nvPr/>
        </p:nvSpPr>
        <p:spPr>
          <a:xfrm>
            <a:off x="826897" y="2540994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:a16="http://schemas.microsoft.com/office/drawing/2014/main" xmlns="" id="{D2EF9882-A601-BBC0-32F7-F6A577FA01FE}"/>
              </a:ext>
            </a:extLst>
          </p:cNvPr>
          <p:cNvSpPr/>
          <p:nvPr/>
        </p:nvSpPr>
        <p:spPr>
          <a:xfrm>
            <a:off x="1312270" y="2148844"/>
            <a:ext cx="34454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37,4%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FB77D628-B652-7E49-A387-AC3F97ACBE6E}"/>
              </a:ext>
            </a:extLst>
          </p:cNvPr>
          <p:cNvSpPr txBox="1"/>
          <p:nvPr/>
        </p:nvSpPr>
        <p:spPr>
          <a:xfrm>
            <a:off x="1828507" y="2193419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508 </a:t>
            </a: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Скругленный прямоугольник 118">
            <a:extLst>
              <a:ext uri="{FF2B5EF4-FFF2-40B4-BE49-F238E27FC236}">
                <a16:creationId xmlns:a16="http://schemas.microsoft.com/office/drawing/2014/main" xmlns="" id="{B28F9853-F344-F787-24EA-6A6754D48935}"/>
              </a:ext>
            </a:extLst>
          </p:cNvPr>
          <p:cNvSpPr/>
          <p:nvPr/>
        </p:nvSpPr>
        <p:spPr>
          <a:xfrm>
            <a:off x="2312416" y="2146700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xmlns="" id="{690BC0E0-A47B-7C34-B2FA-E073E5D93F69}"/>
              </a:ext>
            </a:extLst>
          </p:cNvPr>
          <p:cNvSpPr txBox="1"/>
          <p:nvPr/>
        </p:nvSpPr>
        <p:spPr>
          <a:xfrm>
            <a:off x="826897" y="443793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xmlns="" id="{8B3D4C90-9F8B-ADB3-6F43-32DD9FCCC0A1}"/>
              </a:ext>
            </a:extLst>
          </p:cNvPr>
          <p:cNvSpPr txBox="1"/>
          <p:nvPr/>
        </p:nvSpPr>
        <p:spPr>
          <a:xfrm>
            <a:off x="826897" y="478336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xmlns="" id="{8289096E-232E-07AD-8087-A4968491C029}"/>
              </a:ext>
            </a:extLst>
          </p:cNvPr>
          <p:cNvSpPr txBox="1"/>
          <p:nvPr/>
        </p:nvSpPr>
        <p:spPr>
          <a:xfrm>
            <a:off x="1828507" y="443579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xmlns="" id="{7C3018D4-B80B-2244-D89D-F98700861577}"/>
              </a:ext>
            </a:extLst>
          </p:cNvPr>
          <p:cNvSpPr txBox="1"/>
          <p:nvPr/>
        </p:nvSpPr>
        <p:spPr>
          <a:xfrm>
            <a:off x="826897" y="369047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xmlns="" id="{B77467BC-9E22-FA87-0DA9-CDD84E703B74}"/>
              </a:ext>
            </a:extLst>
          </p:cNvPr>
          <p:cNvSpPr txBox="1"/>
          <p:nvPr/>
        </p:nvSpPr>
        <p:spPr>
          <a:xfrm>
            <a:off x="826897" y="4035908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:a16="http://schemas.microsoft.com/office/drawing/2014/main" xmlns="" id="{1734FEF8-23A3-18B1-AE5F-338355686DB3}"/>
              </a:ext>
            </a:extLst>
          </p:cNvPr>
          <p:cNvSpPr/>
          <p:nvPr/>
        </p:nvSpPr>
        <p:spPr>
          <a:xfrm>
            <a:off x="1312270" y="3643758"/>
            <a:ext cx="344540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47,7%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xmlns="" id="{FF68BA2A-B11B-A3F3-C41C-C13ACA8D4225}"/>
              </a:ext>
            </a:extLst>
          </p:cNvPr>
          <p:cNvSpPr txBox="1"/>
          <p:nvPr/>
        </p:nvSpPr>
        <p:spPr>
          <a:xfrm>
            <a:off x="1828507" y="368833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749 </a:t>
            </a: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:a16="http://schemas.microsoft.com/office/drawing/2014/main" xmlns="" id="{7253A253-6584-15FE-13F6-83F5F9DBE68D}"/>
              </a:ext>
            </a:extLst>
          </p:cNvPr>
          <p:cNvSpPr/>
          <p:nvPr/>
        </p:nvSpPr>
        <p:spPr>
          <a:xfrm>
            <a:off x="2312416" y="3641614"/>
            <a:ext cx="346004" cy="18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98,5%</a:t>
            </a:r>
            <a:r>
              <a:rPr lang="en-US" sz="600" b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x-none" sz="600" b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xmlns="" id="{EC0830FF-A822-D57F-D63D-53A3866C0864}"/>
              </a:ext>
            </a:extLst>
          </p:cNvPr>
          <p:cNvSpPr txBox="1"/>
          <p:nvPr/>
        </p:nvSpPr>
        <p:spPr>
          <a:xfrm>
            <a:off x="826897" y="294302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xmlns="" id="{3D8AC28B-1761-234B-F3DD-AC6E74CECC4C}"/>
              </a:ext>
            </a:extLst>
          </p:cNvPr>
          <p:cNvSpPr txBox="1"/>
          <p:nvPr/>
        </p:nvSpPr>
        <p:spPr>
          <a:xfrm>
            <a:off x="826897" y="3288451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xmlns="" id="{58D00896-22B3-FE36-7949-817B0AFC70FE}"/>
              </a:ext>
            </a:extLst>
          </p:cNvPr>
          <p:cNvSpPr txBox="1"/>
          <p:nvPr/>
        </p:nvSpPr>
        <p:spPr>
          <a:xfrm>
            <a:off x="1828507" y="294087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997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:a16="http://schemas.microsoft.com/office/drawing/2014/main" xmlns="" id="{015033BA-BEB5-3488-3407-C2E590FFA5D9}"/>
              </a:ext>
            </a:extLst>
          </p:cNvPr>
          <p:cNvSpPr/>
          <p:nvPr/>
        </p:nvSpPr>
        <p:spPr>
          <a:xfrm>
            <a:off x="2954594" y="1937027"/>
            <a:ext cx="2196000" cy="386807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:a16="http://schemas.microsoft.com/office/drawing/2014/main" xmlns="" id="{F630E29E-4C57-8581-5AD9-D1B81A96CB3A}"/>
              </a:ext>
            </a:extLst>
          </p:cNvPr>
          <p:cNvSpPr/>
          <p:nvPr/>
        </p:nvSpPr>
        <p:spPr>
          <a:xfrm>
            <a:off x="2954594" y="1070475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xmlns="" id="{61D43FCF-407D-2AD7-EC25-AC6EB4BF6BF0}"/>
              </a:ext>
            </a:extLst>
          </p:cNvPr>
          <p:cNvSpPr txBox="1"/>
          <p:nvPr/>
        </p:nvSpPr>
        <p:spPr>
          <a:xfrm>
            <a:off x="3154474" y="2148844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:a16="http://schemas.microsoft.com/office/drawing/2014/main" xmlns="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872593" y="1155806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:a16="http://schemas.microsoft.com/office/drawing/2014/main" xmlns="" id="{5151CFA0-40D0-3C38-D789-043E220BC223}"/>
              </a:ext>
            </a:extLst>
          </p:cNvPr>
          <p:cNvSpPr txBox="1"/>
          <p:nvPr/>
        </p:nvSpPr>
        <p:spPr>
          <a:xfrm>
            <a:off x="3154475" y="2685934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</a:t>
            </a:r>
            <a:r>
              <a:rPr lang="ru-RU" sz="1100" b="1" spc="-20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акушерных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пунктов</a:t>
            </a:r>
          </a:p>
        </p:txBody>
      </p:sp>
      <p:sp>
        <p:nvSpPr>
          <p:cNvPr id="212" name="TextBox 211">
            <a:extLst>
              <a:ext uri="{FF2B5EF4-FFF2-40B4-BE49-F238E27FC236}">
                <a16:creationId xmlns:a16="http://schemas.microsoft.com/office/drawing/2014/main" xmlns="" id="{333EE292-1A91-AA33-C08E-2950E0E02A61}"/>
              </a:ext>
            </a:extLst>
          </p:cNvPr>
          <p:cNvSpPr txBox="1"/>
          <p:nvPr/>
        </p:nvSpPr>
        <p:spPr>
          <a:xfrm>
            <a:off x="3154475" y="3355277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амбулаторно-поликлинических учреждений</a:t>
            </a: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CBA971FD-D4A6-8177-6CB5-D1248DEDE809}"/>
              </a:ext>
            </a:extLst>
          </p:cNvPr>
          <p:cNvSpPr txBox="1"/>
          <p:nvPr/>
        </p:nvSpPr>
        <p:spPr>
          <a:xfrm>
            <a:off x="3176080" y="4004641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Станции скорой помощи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:a16="http://schemas.microsoft.com/office/drawing/2014/main" xmlns="" id="{020D1684-D52C-C2EC-5298-DD660550B672}"/>
              </a:ext>
            </a:extLst>
          </p:cNvPr>
          <p:cNvSpPr/>
          <p:nvPr/>
        </p:nvSpPr>
        <p:spPr>
          <a:xfrm>
            <a:off x="5276604" y="1941635"/>
            <a:ext cx="2196000" cy="3863471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:a16="http://schemas.microsoft.com/office/drawing/2014/main" xmlns="" id="{70CF21A7-ECCA-575E-B550-FE0CE411467E}"/>
              </a:ext>
            </a:extLst>
          </p:cNvPr>
          <p:cNvSpPr/>
          <p:nvPr/>
        </p:nvSpPr>
        <p:spPr>
          <a:xfrm>
            <a:off x="5276604" y="107508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sp>
        <p:nvSpPr>
          <p:cNvPr id="226" name="TextBox 225">
            <a:extLst>
              <a:ext uri="{FF2B5EF4-FFF2-40B4-BE49-F238E27FC236}">
                <a16:creationId xmlns:a16="http://schemas.microsoft.com/office/drawing/2014/main" xmlns="" id="{8AAF981A-A158-7FA2-DCCE-482787BE82A1}"/>
              </a:ext>
            </a:extLst>
          </p:cNvPr>
          <p:cNvSpPr txBox="1"/>
          <p:nvPr/>
        </p:nvSpPr>
        <p:spPr>
          <a:xfrm>
            <a:off x="5476481" y="2200171"/>
            <a:ext cx="89383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Спортивная школа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:a16="http://schemas.microsoft.com/office/drawing/2014/main" xmlns="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190323" y="1156594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:a16="http://schemas.microsoft.com/office/drawing/2014/main" xmlns="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8512332" y="1156594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:a16="http://schemas.microsoft.com/office/drawing/2014/main" xmlns="" id="{B38CFC4B-4571-DF22-142C-09FDD201865C}"/>
              </a:ext>
            </a:extLst>
          </p:cNvPr>
          <p:cNvSpPr txBox="1"/>
          <p:nvPr/>
        </p:nvSpPr>
        <p:spPr>
          <a:xfrm>
            <a:off x="5476483" y="294302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9" name="TextBox 278">
            <a:extLst>
              <a:ext uri="{FF2B5EF4-FFF2-40B4-BE49-F238E27FC236}">
                <a16:creationId xmlns:a16="http://schemas.microsoft.com/office/drawing/2014/main" xmlns="" id="{E9931E13-1699-746E-1C30-75E37FBCB28F}"/>
              </a:ext>
            </a:extLst>
          </p:cNvPr>
          <p:cNvSpPr txBox="1"/>
          <p:nvPr/>
        </p:nvSpPr>
        <p:spPr>
          <a:xfrm>
            <a:off x="5462087" y="3432220"/>
            <a:ext cx="145647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ткрытых спортивных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:a16="http://schemas.microsoft.com/office/drawing/2014/main" xmlns="" id="{520B3D92-6F17-A05B-FBFB-F0B0317F5D40}"/>
              </a:ext>
            </a:extLst>
          </p:cNvPr>
          <p:cNvSpPr txBox="1"/>
          <p:nvPr/>
        </p:nvSpPr>
        <p:spPr>
          <a:xfrm>
            <a:off x="627017" y="6195708"/>
            <a:ext cx="42775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уровень балансового износа зданий</a:t>
            </a:r>
          </a:p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заполняемость учреждений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CF7EBCB-0047-BF7A-CCD7-E1BE587BE034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КРАСНОБОРСКОГО МУНИЦИПАЛЬНОГО 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CBA971FD-D4A6-8177-6CB5-D1248DEDE809}"/>
              </a:ext>
            </a:extLst>
          </p:cNvPr>
          <p:cNvSpPr txBox="1"/>
          <p:nvPr/>
        </p:nvSpPr>
        <p:spPr>
          <a:xfrm>
            <a:off x="3176080" y="4475588"/>
            <a:ext cx="151988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Детский туберкулезный санаторий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CBA971FD-D4A6-8177-6CB5-D1248DEDE809}"/>
              </a:ext>
            </a:extLst>
          </p:cNvPr>
          <p:cNvSpPr txBox="1"/>
          <p:nvPr/>
        </p:nvSpPr>
        <p:spPr>
          <a:xfrm>
            <a:off x="3154475" y="5108447"/>
            <a:ext cx="1519886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Бальнеологический курорт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:a16="http://schemas.microsoft.com/office/drawing/2014/main" xmlns="" id="{9FA1CCCC-27F8-04AE-2D67-9FEF7E4963DB}"/>
              </a:ext>
            </a:extLst>
          </p:cNvPr>
          <p:cNvSpPr/>
          <p:nvPr/>
        </p:nvSpPr>
        <p:spPr>
          <a:xfrm>
            <a:off x="5305521" y="1429319"/>
            <a:ext cx="4497842" cy="135198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:a16="http://schemas.microsoft.com/office/drawing/2014/main" xmlns="" id="{37F814F7-C72C-DEBF-A8E0-D0157782DA7F}"/>
              </a:ext>
            </a:extLst>
          </p:cNvPr>
          <p:cNvSpPr/>
          <p:nvPr/>
        </p:nvSpPr>
        <p:spPr>
          <a:xfrm>
            <a:off x="5305521" y="3147467"/>
            <a:ext cx="4497842" cy="1347564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:a16="http://schemas.microsoft.com/office/drawing/2014/main" xmlns="" id="{82B9E135-49A8-AFAE-B5ED-1983DB685625}"/>
              </a:ext>
            </a:extLst>
          </p:cNvPr>
          <p:cNvSpPr/>
          <p:nvPr/>
        </p:nvSpPr>
        <p:spPr>
          <a:xfrm>
            <a:off x="5305522" y="4953000"/>
            <a:ext cx="4497842" cy="1242752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xmlns="" id="{0E7AEE1B-6493-2AAC-9706-2C996F25F138}"/>
              </a:ext>
            </a:extLst>
          </p:cNvPr>
          <p:cNvSpPr/>
          <p:nvPr/>
        </p:nvSpPr>
        <p:spPr>
          <a:xfrm>
            <a:off x="627018" y="163628"/>
            <a:ext cx="210843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:a16="http://schemas.microsoft.com/office/drawing/2014/main" xmlns="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A2AD330D-FF13-7864-9E54-AAB88FE0D0E9}"/>
              </a:ext>
            </a:extLst>
          </p:cNvPr>
          <p:cNvSpPr/>
          <p:nvPr/>
        </p:nvSpPr>
        <p:spPr>
          <a:xfrm>
            <a:off x="627016" y="1429318"/>
            <a:ext cx="4497842" cy="1351981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B503AD-0885-7A92-B50F-6D6B23E4B90F}"/>
              </a:ext>
            </a:extLst>
          </p:cNvPr>
          <p:cNvSpPr txBox="1"/>
          <p:nvPr/>
        </p:nvSpPr>
        <p:spPr>
          <a:xfrm>
            <a:off x="872824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:a16="http://schemas.microsoft.com/office/drawing/2014/main" xmlns="" id="{901A812C-12AC-0269-B78F-98A858EE1EF6}"/>
              </a:ext>
            </a:extLst>
          </p:cNvPr>
          <p:cNvSpPr/>
          <p:nvPr/>
        </p:nvSpPr>
        <p:spPr>
          <a:xfrm>
            <a:off x="627016" y="3147467"/>
            <a:ext cx="4497842" cy="1347564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:a16="http://schemas.microsoft.com/office/drawing/2014/main" xmlns="" id="{2D3A55BF-3247-B000-6EA4-E0D6AB1E9AFD}"/>
              </a:ext>
            </a:extLst>
          </p:cNvPr>
          <p:cNvSpPr/>
          <p:nvPr/>
        </p:nvSpPr>
        <p:spPr>
          <a:xfrm>
            <a:off x="627018" y="4953000"/>
            <a:ext cx="4497842" cy="1242752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8A15FB1C-D0D1-CE8C-F8E6-994D5BF27E92}"/>
              </a:ext>
            </a:extLst>
          </p:cNvPr>
          <p:cNvSpPr txBox="1"/>
          <p:nvPr/>
        </p:nvSpPr>
        <p:spPr>
          <a:xfrm>
            <a:off x="872824" y="3334173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485C49D6-BF39-8137-2806-6E756A76C75E}"/>
              </a:ext>
            </a:extLst>
          </p:cNvPr>
          <p:cNvSpPr txBox="1"/>
          <p:nvPr/>
        </p:nvSpPr>
        <p:spPr>
          <a:xfrm>
            <a:off x="872825" y="5134273"/>
            <a:ext cx="341313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xmlns="" id="{EF38B41A-CEBF-CCE2-493A-938216893052}"/>
              </a:ext>
            </a:extLst>
          </p:cNvPr>
          <p:cNvSpPr txBox="1"/>
          <p:nvPr/>
        </p:nvSpPr>
        <p:spPr>
          <a:xfrm>
            <a:off x="5551329" y="161602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xmlns="" id="{49D6839A-39A6-4F5E-B5FE-686F0C2ED13D}"/>
              </a:ext>
            </a:extLst>
          </p:cNvPr>
          <p:cNvSpPr txBox="1"/>
          <p:nvPr/>
        </p:nvSpPr>
        <p:spPr>
          <a:xfrm>
            <a:off x="5551329" y="3334172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xmlns="" id="{0EE053FA-A557-1414-8ECE-9262B61E39F3}"/>
              </a:ext>
            </a:extLst>
          </p:cNvPr>
          <p:cNvSpPr txBox="1"/>
          <p:nvPr/>
        </p:nvSpPr>
        <p:spPr>
          <a:xfrm>
            <a:off x="5653966" y="5140798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:a16="http://schemas.microsoft.com/office/drawing/2014/main" xmlns="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3652438"/>
              </p:ext>
            </p:extLst>
          </p:nvPr>
        </p:nvGraphicFramePr>
        <p:xfrm>
          <a:off x="5551329" y="1991554"/>
          <a:ext cx="2393569" cy="450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:a16="http://schemas.microsoft.com/office/drawing/2014/main" xmlns="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8071572"/>
              </p:ext>
            </p:extLst>
          </p:nvPr>
        </p:nvGraphicFramePr>
        <p:xfrm>
          <a:off x="5551329" y="3691398"/>
          <a:ext cx="2754887" cy="5535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:a16="http://schemas.microsoft.com/office/drawing/2014/main" xmlns="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7505205"/>
              </p:ext>
            </p:extLst>
          </p:nvPr>
        </p:nvGraphicFramePr>
        <p:xfrm>
          <a:off x="5659901" y="5370036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:a16="http://schemas.microsoft.com/office/drawing/2014/main" xmlns="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6483914"/>
              </p:ext>
            </p:extLst>
          </p:nvPr>
        </p:nvGraphicFramePr>
        <p:xfrm>
          <a:off x="872824" y="1848679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:a16="http://schemas.microsoft.com/office/drawing/2014/main" xmlns="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6814168"/>
              </p:ext>
            </p:extLst>
          </p:nvPr>
        </p:nvGraphicFramePr>
        <p:xfrm>
          <a:off x="878759" y="3565665"/>
          <a:ext cx="2770420" cy="581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:a16="http://schemas.microsoft.com/office/drawing/2014/main" xmlns="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7147348"/>
              </p:ext>
            </p:extLst>
          </p:nvPr>
        </p:nvGraphicFramePr>
        <p:xfrm>
          <a:off x="878761" y="5400675"/>
          <a:ext cx="2770420" cy="7135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327B8DF-37F1-A614-442C-D33BA1425CA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 КРАСНОБОРСКОГО МУНИЦИПАЛЬНОГО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27893</TotalTime>
  <Words>2512</Words>
  <Application>Microsoft Office PowerPoint</Application>
  <PresentationFormat>Лист A4 (210x297 мм)</PresentationFormat>
  <Paragraphs>671</Paragraphs>
  <Slides>25</Slides>
  <Notes>14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МЕРЫ ГОСУДАРСТВЕННОЙ ПОДДЕРЖКИ</vt:lpstr>
      <vt:lpstr>МИНИСТЕРСТВА, ОКАЗЫВАЮЩИЕ ПОДДЕРЖКУ ПРЕДПРИНИМАТЕЛЯМ И ИНВЕСТОРАМ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info</cp:lastModifiedBy>
  <cp:revision>363</cp:revision>
  <cp:lastPrinted>2024-12-05T09:56:09Z</cp:lastPrinted>
  <dcterms:created xsi:type="dcterms:W3CDTF">2023-11-22T14:19:10Z</dcterms:created>
  <dcterms:modified xsi:type="dcterms:W3CDTF">2024-12-25T13:16:34Z</dcterms:modified>
</cp:coreProperties>
</file>