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8"/>
  </p:notesMasterIdLst>
  <p:sldIdLst>
    <p:sldId id="358" r:id="rId2"/>
    <p:sldId id="362" r:id="rId3"/>
    <p:sldId id="258" r:id="rId4"/>
    <p:sldId id="259" r:id="rId5"/>
    <p:sldId id="260" r:id="rId6"/>
    <p:sldId id="263" r:id="rId7"/>
    <p:sldId id="359" r:id="rId8"/>
    <p:sldId id="324" r:id="rId9"/>
    <p:sldId id="325" r:id="rId10"/>
    <p:sldId id="266" r:id="rId11"/>
    <p:sldId id="344" r:id="rId12"/>
    <p:sldId id="272" r:id="rId13"/>
    <p:sldId id="309" r:id="rId14"/>
    <p:sldId id="274" r:id="rId15"/>
    <p:sldId id="304" r:id="rId16"/>
    <p:sldId id="360" r:id="rId17"/>
    <p:sldId id="311" r:id="rId18"/>
    <p:sldId id="347" r:id="rId19"/>
    <p:sldId id="275" r:id="rId20"/>
    <p:sldId id="326" r:id="rId21"/>
    <p:sldId id="290" r:id="rId22"/>
    <p:sldId id="356" r:id="rId23"/>
    <p:sldId id="355" r:id="rId24"/>
    <p:sldId id="361" r:id="rId25"/>
    <p:sldId id="294" r:id="rId26"/>
    <p:sldId id="363" r:id="rId27"/>
    <p:sldId id="364" r:id="rId28"/>
    <p:sldId id="349" r:id="rId29"/>
    <p:sldId id="366" r:id="rId30"/>
    <p:sldId id="365" r:id="rId31"/>
    <p:sldId id="300" r:id="rId32"/>
    <p:sldId id="351" r:id="rId33"/>
    <p:sldId id="354" r:id="rId34"/>
    <p:sldId id="348" r:id="rId35"/>
    <p:sldId id="367" r:id="rId36"/>
    <p:sldId id="301" r:id="rId3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344" autoAdjust="0"/>
    <p:restoredTop sz="94595" autoAdjust="0"/>
  </p:normalViewPr>
  <p:slideViewPr>
    <p:cSldViewPr>
      <p:cViewPr varScale="1">
        <p:scale>
          <a:sx n="62" d="100"/>
          <a:sy n="62" d="100"/>
        </p:scale>
        <p:origin x="-5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3ED903-C06A-4966-A84A-FA8EA91266B4}" type="datetimeFigureOut">
              <a:rPr lang="ru-RU" smtClean="0"/>
              <a:pPr/>
              <a:t>15.05.2020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E1034A-3AB5-4EB8-9CA4-245A9FC634A4}" type="slidenum">
              <a:rPr lang="ru-RU" smtClean="0"/>
              <a:pPr/>
              <a:t>‹#›</a:t>
            </a:fld>
            <a:endParaRPr lang="ru-RU"/>
          </a:p>
        </p:txBody>
      </p:sp>
    </p:spTree>
    <p:extLst>
      <p:ext uri="{BB962C8B-B14F-4D97-AF65-F5344CB8AC3E}">
        <p14:creationId xmlns:p14="http://schemas.microsoft.com/office/powerpoint/2010/main" xmlns="" val="985814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pPr>
              <a:defRPr/>
            </a:pPr>
            <a:fld id="{78109A01-266E-4295-9DD8-2EAC75809696}" type="datetimeFigureOut">
              <a:rPr lang="ru-RU" smtClean="0"/>
              <a:pPr>
                <a:defRPr/>
              </a:pPr>
              <a:t>15.05.2020</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pPr>
              <a:defRPr/>
            </a:pPr>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pPr>
              <a:defRPr/>
            </a:pPr>
            <a:fld id="{57A6A8D4-99A7-467A-8A5C-1074636165A1}" type="slidenum">
              <a:rPr lang="ru-RU" smtClean="0"/>
              <a:pPr>
                <a:defRPr/>
              </a:pPr>
              <a:t>‹#›</a:t>
            </a:fld>
            <a:endParaRPr lang="ru-RU"/>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3F6BA141-2480-4245-B711-1169F38A0759}" type="datetimeFigureOut">
              <a:rPr lang="ru-RU" smtClean="0"/>
              <a:pPr>
                <a:defRPr/>
              </a:pPr>
              <a:t>15.05.2020</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61668E1E-FACB-4D46-90DB-2CD63F5168AA}" type="slidenum">
              <a:rPr lang="ru-RU" smtClean="0"/>
              <a:pPr>
                <a:defRPr/>
              </a:pPr>
              <a:t>‹#›</a:t>
            </a:fld>
            <a:endParaRPr lang="ru-RU"/>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45A98739-3888-4C32-B443-E1404C1D42B8}" type="datetimeFigureOut">
              <a:rPr lang="ru-RU" smtClean="0"/>
              <a:pPr>
                <a:defRPr/>
              </a:pPr>
              <a:t>15.05.2020</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DDD4C3C1-C265-4065-A341-6FC9151DD635}" type="slidenum">
              <a:rPr lang="ru-RU" smtClean="0"/>
              <a:pPr>
                <a:defRPr/>
              </a:pPr>
              <a:t>‹#›</a:t>
            </a:fld>
            <a:endParaRPr lang="ru-RU"/>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pPr>
              <a:defRPr/>
            </a:pPr>
            <a:fld id="{F367CECD-F259-4AFA-AED4-04DD43C39A38}" type="datetimeFigureOut">
              <a:rPr lang="ru-RU" smtClean="0"/>
              <a:pPr>
                <a:defRPr/>
              </a:pPr>
              <a:t>15.05.2020</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2057C748-1EB2-4CC0-8C85-E55F6543E294}" type="slidenum">
              <a:rPr lang="ru-RU" smtClean="0"/>
              <a:pPr>
                <a:defRPr/>
              </a:pPr>
              <a:t>‹#›</a:t>
            </a:fld>
            <a:endParaRPr lang="ru-RU"/>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pPr>
              <a:defRPr/>
            </a:pPr>
            <a:fld id="{88C01D1B-9057-4693-8B52-983B618950DD}" type="datetimeFigureOut">
              <a:rPr lang="ru-RU" smtClean="0"/>
              <a:pPr>
                <a:defRPr/>
              </a:pPr>
              <a:t>15.05.2020</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pPr>
              <a:defRPr/>
            </a:pPr>
            <a:endParaRPr lang="ru-RU"/>
          </a:p>
        </p:txBody>
      </p:sp>
      <p:sp>
        <p:nvSpPr>
          <p:cNvPr id="6" name="Номер слайда 5"/>
          <p:cNvSpPr>
            <a:spLocks noGrp="1"/>
          </p:cNvSpPr>
          <p:nvPr>
            <p:ph type="sldNum" sz="quarter" idx="12"/>
          </p:nvPr>
        </p:nvSpPr>
        <p:spPr>
          <a:xfrm>
            <a:off x="8451056" y="809624"/>
            <a:ext cx="502920" cy="300831"/>
          </a:xfrm>
        </p:spPr>
        <p:txBody>
          <a:bodyPr/>
          <a:lstStyle/>
          <a:p>
            <a:pPr>
              <a:defRPr/>
            </a:pPr>
            <a:fld id="{AB02091F-DB4C-4A5E-9EB1-95105BB2B954}" type="slidenum">
              <a:rPr lang="ru-RU" smtClean="0"/>
              <a:pPr>
                <a:defRPr/>
              </a:pPr>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pPr>
              <a:defRPr/>
            </a:pPr>
            <a:fld id="{380195CB-EDE0-42EB-A2C4-5747C4F0E17C}" type="datetimeFigureOut">
              <a:rPr lang="ru-RU" smtClean="0"/>
              <a:pPr>
                <a:defRPr/>
              </a:pPr>
              <a:t>15.05.2020</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pPr>
              <a:defRPr/>
            </a:pPr>
            <a:endParaRPr lang="ru-RU"/>
          </a:p>
        </p:txBody>
      </p:sp>
      <p:sp>
        <p:nvSpPr>
          <p:cNvPr id="7" name="Номер слайда 6"/>
          <p:cNvSpPr>
            <a:spLocks noGrp="1"/>
          </p:cNvSpPr>
          <p:nvPr>
            <p:ph type="sldNum" sz="quarter" idx="12"/>
          </p:nvPr>
        </p:nvSpPr>
        <p:spPr>
          <a:xfrm>
            <a:off x="7589520" y="6480969"/>
            <a:ext cx="502920" cy="301752"/>
          </a:xfrm>
        </p:spPr>
        <p:txBody>
          <a:bodyPr/>
          <a:lstStyle/>
          <a:p>
            <a:pPr>
              <a:defRPr/>
            </a:pPr>
            <a:fld id="{96277763-7266-4B91-AE7A-2A40AC4C396B}" type="slidenum">
              <a:rPr lang="ru-RU" smtClean="0"/>
              <a:pPr>
                <a:defRPr/>
              </a:pPr>
              <a:t>‹#›</a:t>
            </a:fld>
            <a:endParaRPr lang="ru-RU"/>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pPr>
              <a:defRPr/>
            </a:pPr>
            <a:fld id="{44B5993C-B702-480C-B03C-1E3620AC3037}" type="datetimeFigureOut">
              <a:rPr lang="ru-RU" smtClean="0"/>
              <a:pPr>
                <a:defRPr/>
              </a:pPr>
              <a:t>15.05.2020</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pPr>
              <a:defRPr/>
            </a:pPr>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pPr>
              <a:defRPr/>
            </a:pPr>
            <a:fld id="{A0B003DF-AD04-45A3-9731-18E9F264A909}" type="slidenum">
              <a:rPr lang="ru-RU" smtClean="0"/>
              <a:pPr>
                <a:defRPr/>
              </a:pPr>
              <a:t>‹#›</a:t>
            </a:fld>
            <a:endParaRPr lang="ru-RU"/>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fld id="{EB16BE83-563E-4DE3-AB49-CC4D6162CEB0}" type="datetimeFigureOut">
              <a:rPr lang="ru-RU" smtClean="0"/>
              <a:pPr>
                <a:defRPr/>
              </a:pPr>
              <a:t>15.05.2020</a:t>
            </a:fld>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1DC2A234-28C3-496B-8084-7EDBA0296BD8}" type="slidenum">
              <a:rPr lang="ru-RU" smtClean="0"/>
              <a:pPr>
                <a:defRPr/>
              </a:pPr>
              <a:t>‹#›</a:t>
            </a:fld>
            <a:endParaRPr lang="ru-RU"/>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pPr>
              <a:defRPr/>
            </a:pPr>
            <a:fld id="{8EAD3551-0E97-47CE-A463-39C5F5B84004}" type="datetimeFigureOut">
              <a:rPr lang="ru-RU" smtClean="0"/>
              <a:pPr>
                <a:defRPr/>
              </a:pPr>
              <a:t>15.05.2020</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pPr>
              <a:defRPr/>
            </a:pPr>
            <a:endParaRPr lang="ru-RU"/>
          </a:p>
        </p:txBody>
      </p:sp>
      <p:sp>
        <p:nvSpPr>
          <p:cNvPr id="4" name="Номер слайда 3"/>
          <p:cNvSpPr>
            <a:spLocks noGrp="1"/>
          </p:cNvSpPr>
          <p:nvPr>
            <p:ph type="sldNum" sz="quarter" idx="12"/>
          </p:nvPr>
        </p:nvSpPr>
        <p:spPr>
          <a:xfrm>
            <a:off x="7589520" y="6480969"/>
            <a:ext cx="502920" cy="301752"/>
          </a:xfrm>
        </p:spPr>
        <p:txBody>
          <a:bodyPr/>
          <a:lstStyle/>
          <a:p>
            <a:pPr>
              <a:defRPr/>
            </a:pPr>
            <a:fld id="{CD65FD8D-BF61-4282-9EB3-5F69C6A9ADD5}" type="slidenum">
              <a:rPr lang="ru-RU" smtClean="0"/>
              <a:pPr>
                <a:defRPr/>
              </a:pPr>
              <a:t>‹#›</a:t>
            </a:fld>
            <a:endParaRPr lang="ru-RU"/>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pPr>
              <a:defRPr/>
            </a:pPr>
            <a:fld id="{D5BEBB60-F124-4142-8A21-97943D7696AE}" type="datetimeFigureOut">
              <a:rPr lang="ru-RU" smtClean="0"/>
              <a:pPr>
                <a:defRPr/>
              </a:pPr>
              <a:t>15.05.2020</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pPr>
              <a:defRPr/>
            </a:pPr>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pPr>
              <a:defRPr/>
            </a:pPr>
            <a:fld id="{21B33669-8428-4EE0-8A40-9AF8FC156ABD}" type="slidenum">
              <a:rPr lang="ru-RU" smtClean="0"/>
              <a:pPr>
                <a:defRPr/>
              </a:pPr>
              <a:t>‹#›</a:t>
            </a:fld>
            <a:endParaRPr lang="ru-RU"/>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pPr>
              <a:defRPr/>
            </a:pPr>
            <a:fld id="{A074089C-D31E-41CA-8266-3E4E04F8C321}" type="datetimeFigureOut">
              <a:rPr lang="ru-RU" smtClean="0"/>
              <a:pPr>
                <a:defRPr/>
              </a:pPr>
              <a:t>15.05.2020</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pPr>
              <a:defRPr/>
            </a:pPr>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pPr>
              <a:defRPr/>
            </a:pPr>
            <a:fld id="{7211A5E4-6D0B-4BE2-A4A6-C51D407B1249}" type="slidenum">
              <a:rPr lang="ru-RU" smtClean="0"/>
              <a:pPr>
                <a:defRPr/>
              </a:pPr>
              <a:t>‹#›</a:t>
            </a:fld>
            <a:endParaRPr lang="ru-RU"/>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pPr>
              <a:defRPr/>
            </a:pPr>
            <a:fld id="{CE93F73F-67A8-4F50-97F0-6C0BFD47B2C6}" type="datetimeFigureOut">
              <a:rPr lang="ru-RU" smtClean="0"/>
              <a:pPr>
                <a:defRPr/>
              </a:pPr>
              <a:t>15.05.2020</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pPr>
              <a:defRPr/>
            </a:pPr>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pPr>
              <a:defRPr/>
            </a:pPr>
            <a:fld id="{BCB1DF98-D17C-4F2D-AC2C-56D2B1DA7BD2}" type="slidenum">
              <a:rPr lang="ru-RU" smtClean="0"/>
              <a:pPr>
                <a:defRPr/>
              </a:pPr>
              <a:t>‹#›</a:t>
            </a:fld>
            <a:endParaRPr lang="ru-RU"/>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fade/>
  </p:transition>
  <p:timing>
    <p:tnLst>
      <p:par>
        <p:cTn id="1" dur="indefinite" restart="never" nodeType="tmRoot"/>
      </p:par>
    </p:tnLst>
  </p:timing>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1.pn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1.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4.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1.png"/><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 Id="rId9"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1.pn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1.png"/><Relationship Id="rId4" Type="http://schemas.openxmlformats.org/officeDocument/2006/relationships/image" Target="../media/image43.jpeg"/></Relationships>
</file>

<file path=ppt/slides/_rels/slide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1.png"/><Relationship Id="rId4" Type="http://schemas.openxmlformats.org/officeDocument/2006/relationships/image" Target="../media/image46.jpeg"/></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4.jpeg"/><Relationship Id="rId2" Type="http://schemas.openxmlformats.org/officeDocument/2006/relationships/image" Target="../media/image47.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50.jpeg"/><Relationship Id="rId4" Type="http://schemas.openxmlformats.org/officeDocument/2006/relationships/image" Target="../media/image49.jpeg"/></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png"/><Relationship Id="rId9"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4.jpeg"/><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60.jpeg"/><Relationship Id="rId4" Type="http://schemas.openxmlformats.org/officeDocument/2006/relationships/image" Target="../media/image59.jpe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image" Target="../media/image11.png"/><Relationship Id="rId4" Type="http://schemas.openxmlformats.org/officeDocument/2006/relationships/image" Target="../media/image63.jpeg"/></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5.jpeg"/><Relationship Id="rId7" Type="http://schemas.openxmlformats.org/officeDocument/2006/relationships/image" Target="../media/image4.jpeg"/><Relationship Id="rId2" Type="http://schemas.openxmlformats.org/officeDocument/2006/relationships/image" Target="../media/image64.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67.jpeg"/><Relationship Id="rId4" Type="http://schemas.openxmlformats.org/officeDocument/2006/relationships/image" Target="../media/image66.jpe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214282" y="4480521"/>
            <a:ext cx="8643998" cy="1877437"/>
          </a:xfrm>
          <a:prstGeom prst="rect">
            <a:avLst/>
          </a:prstGeom>
          <a:noFill/>
        </p:spPr>
        <p:txBody>
          <a:bodyPr wrap="square" lIns="91440" tIns="45720" rIns="91440" bIns="45720">
            <a:spAutoFit/>
          </a:bodyPr>
          <a:lstStyle/>
          <a:p>
            <a:pPr algn="ctr"/>
            <a:r>
              <a:rPr lang="ru-RU" sz="2900" b="1" dirty="0" smtClean="0">
                <a:ln w="18415" cmpd="sng">
                  <a:noFill/>
                  <a:prstDash val="solid"/>
                </a:ln>
                <a:solidFill>
                  <a:srgbClr val="C00000"/>
                </a:solidFill>
                <a:effectLst>
                  <a:outerShdw blurRad="38100" dist="38100" dir="2700000" algn="tl">
                    <a:srgbClr val="000000">
                      <a:alpha val="43137"/>
                    </a:srgbClr>
                  </a:outerShdw>
                </a:effectLst>
                <a:latin typeface="+mj-lt"/>
              </a:rPr>
              <a:t>ОТЧЕТ</a:t>
            </a:r>
          </a:p>
          <a:p>
            <a:pPr algn="ctr"/>
            <a:r>
              <a:rPr lang="ru-RU" sz="2900" b="1" dirty="0" smtClean="0">
                <a:ln w="18415" cmpd="sng">
                  <a:noFill/>
                  <a:prstDash val="solid"/>
                </a:ln>
                <a:solidFill>
                  <a:srgbClr val="C00000"/>
                </a:solidFill>
                <a:effectLst>
                  <a:outerShdw blurRad="38100" dist="38100" dir="2700000" algn="tl">
                    <a:srgbClr val="000000">
                      <a:alpha val="43137"/>
                    </a:srgbClr>
                  </a:outerShdw>
                </a:effectLst>
                <a:latin typeface="+mj-lt"/>
              </a:rPr>
              <a:t>о деятельности администрации и главы</a:t>
            </a:r>
          </a:p>
          <a:p>
            <a:pPr algn="ctr"/>
            <a:r>
              <a:rPr lang="ru-RU" sz="2900" b="1" dirty="0" smtClean="0">
                <a:ln w="18415" cmpd="sng">
                  <a:noFill/>
                  <a:prstDash val="solid"/>
                </a:ln>
                <a:solidFill>
                  <a:srgbClr val="C00000"/>
                </a:solidFill>
                <a:effectLst>
                  <a:outerShdw blurRad="38100" dist="38100" dir="2700000" algn="tl">
                    <a:srgbClr val="000000">
                      <a:alpha val="43137"/>
                    </a:srgbClr>
                  </a:outerShdw>
                </a:effectLst>
                <a:latin typeface="+mj-lt"/>
              </a:rPr>
              <a:t>МО «Красноборский муниципальный район»</a:t>
            </a:r>
          </a:p>
          <a:p>
            <a:pPr algn="ctr"/>
            <a:r>
              <a:rPr lang="ru-RU" sz="2900" b="1" dirty="0" smtClean="0">
                <a:ln w="18415" cmpd="sng">
                  <a:noFill/>
                  <a:prstDash val="solid"/>
                </a:ln>
                <a:solidFill>
                  <a:srgbClr val="C00000"/>
                </a:solidFill>
                <a:effectLst>
                  <a:outerShdw blurRad="38100" dist="38100" dir="2700000" algn="tl">
                    <a:srgbClr val="000000">
                      <a:alpha val="43137"/>
                    </a:srgbClr>
                  </a:outerShdw>
                </a:effectLst>
                <a:latin typeface="+mj-lt"/>
              </a:rPr>
              <a:t>за 2019 год</a:t>
            </a:r>
            <a:endParaRPr lang="ru-RU" sz="2900" b="1" dirty="0">
              <a:ln w="18415" cmpd="sng">
                <a:noFill/>
                <a:prstDash val="solid"/>
              </a:ln>
              <a:solidFill>
                <a:srgbClr val="C00000"/>
              </a:solidFill>
              <a:effectLst>
                <a:outerShdw blurRad="38100" dist="38100" dir="2700000" algn="tl">
                  <a:srgbClr val="000000">
                    <a:alpha val="43137"/>
                  </a:srgbClr>
                </a:outerShdw>
              </a:effectLst>
              <a:latin typeface="+mj-lt"/>
            </a:endParaRPr>
          </a:p>
        </p:txBody>
      </p:sp>
      <p:pic>
        <p:nvPicPr>
          <p:cNvPr id="1026" name="Picture 2" descr="х"/>
          <p:cNvPicPr>
            <a:picLocks noChangeAspect="1" noChangeArrowheads="1"/>
          </p:cNvPicPr>
          <p:nvPr/>
        </p:nvPicPr>
        <p:blipFill>
          <a:blip r:embed="rId2">
            <a:lum bright="18000"/>
          </a:blip>
          <a:srcRect/>
          <a:stretch>
            <a:fillRect/>
          </a:stretch>
        </p:blipFill>
        <p:spPr bwMode="auto">
          <a:xfrm>
            <a:off x="0" y="0"/>
            <a:ext cx="9096430" cy="3929066"/>
          </a:xfrm>
          <a:prstGeom prst="rect">
            <a:avLst/>
          </a:prstGeom>
          <a:noFill/>
          <a:ln w="9525" algn="in">
            <a:noFill/>
            <a:miter lim="800000"/>
            <a:headEnd/>
            <a:tailEnd/>
          </a:ln>
          <a:effectLst/>
        </p:spPr>
      </p:pic>
      <p:pic>
        <p:nvPicPr>
          <p:cNvPr id="1027" name="Picture 3" descr="логотип"/>
          <p:cNvPicPr>
            <a:picLocks noChangeAspect="1" noChangeArrowheads="1"/>
          </p:cNvPicPr>
          <p:nvPr/>
        </p:nvPicPr>
        <p:blipFill>
          <a:blip r:embed="rId3" cstate="print"/>
          <a:srcRect/>
          <a:stretch>
            <a:fillRect/>
          </a:stretch>
        </p:blipFill>
        <p:spPr bwMode="auto">
          <a:xfrm>
            <a:off x="-32" y="-24"/>
            <a:ext cx="1849437" cy="1235075"/>
          </a:xfrm>
          <a:prstGeom prst="rect">
            <a:avLst/>
          </a:prstGeom>
          <a:solidFill>
            <a:srgbClr val="FFFFFF">
              <a:alpha val="55000"/>
            </a:srgbClr>
          </a:solidFill>
          <a:ln w="9525" algn="in">
            <a:noFill/>
            <a:miter lim="800000"/>
            <a:headEnd/>
            <a:tailEnd/>
          </a:ln>
          <a:effectLst/>
        </p:spPr>
      </p:pic>
      <p:pic>
        <p:nvPicPr>
          <p:cNvPr id="1028" name="Picture 4" descr="логотип_75_лет_победы"/>
          <p:cNvPicPr>
            <a:picLocks noChangeAspect="1" noChangeArrowheads="1"/>
          </p:cNvPicPr>
          <p:nvPr/>
        </p:nvPicPr>
        <p:blipFill>
          <a:blip r:embed="rId4">
            <a:clrChange>
              <a:clrFrom>
                <a:srgbClr val="FEFEFE"/>
              </a:clrFrom>
              <a:clrTo>
                <a:srgbClr val="FEFEFE">
                  <a:alpha val="0"/>
                </a:srgbClr>
              </a:clrTo>
            </a:clrChange>
          </a:blip>
          <a:srcRect/>
          <a:stretch>
            <a:fillRect/>
          </a:stretch>
        </p:blipFill>
        <p:spPr bwMode="auto">
          <a:xfrm>
            <a:off x="8001024" y="2633666"/>
            <a:ext cx="1030287" cy="1223962"/>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2000264" y="2970922"/>
            <a:ext cx="5357818" cy="3672788"/>
          </a:xfrm>
          <a:prstGeom prst="rect">
            <a:avLst/>
          </a:prstGeom>
          <a:noFill/>
          <a:ln w="9525" algn="in">
            <a:noFill/>
            <a:miter lim="800000"/>
            <a:headEnd/>
            <a:tailEnd/>
          </a:ln>
          <a:effectLst/>
        </p:spPr>
      </p:pic>
      <p:sp>
        <p:nvSpPr>
          <p:cNvPr id="2" name="Заголовок 1"/>
          <p:cNvSpPr>
            <a:spLocks noGrp="1"/>
          </p:cNvSpPr>
          <p:nvPr>
            <p:ph type="title"/>
          </p:nvPr>
        </p:nvSpPr>
        <p:spPr>
          <a:xfrm>
            <a:off x="0" y="71414"/>
            <a:ext cx="9144000" cy="1000132"/>
          </a:xfrm>
        </p:spPr>
        <p:txBody>
          <a:bodyPr>
            <a:normAutofit/>
          </a:bodyPr>
          <a:lstStyle/>
          <a:p>
            <a:pPr algn="ctr"/>
            <a:r>
              <a:rPr lang="ru-RU" sz="3400" b="1" dirty="0" smtClean="0">
                <a:solidFill>
                  <a:srgbClr val="C00000"/>
                </a:solidFill>
              </a:rPr>
              <a:t>МУНИЦИПАЛЬНОЕ ХОЗЯЙСТВО</a:t>
            </a:r>
            <a:endParaRPr lang="ru-RU" sz="3400" dirty="0"/>
          </a:p>
        </p:txBody>
      </p:sp>
      <p:sp>
        <p:nvSpPr>
          <p:cNvPr id="45058" name="Rectangle 2"/>
          <p:cNvSpPr>
            <a:spLocks noChangeArrowheads="1"/>
          </p:cNvSpPr>
          <p:nvPr/>
        </p:nvSpPr>
        <p:spPr bwMode="auto">
          <a:xfrm>
            <a:off x="0" y="0"/>
            <a:ext cx="729687"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Box 4"/>
          <p:cNvSpPr txBox="1"/>
          <p:nvPr/>
        </p:nvSpPr>
        <p:spPr>
          <a:xfrm flipV="1">
            <a:off x="214282" y="1432125"/>
            <a:ext cx="8429685" cy="646331"/>
          </a:xfrm>
          <a:prstGeom prst="rect">
            <a:avLst/>
          </a:prstGeom>
          <a:noFill/>
        </p:spPr>
        <p:txBody>
          <a:bodyPr wrap="square" rtlCol="0">
            <a:spAutoFit/>
          </a:bodyPr>
          <a:lstStyle/>
          <a:p>
            <a:endParaRPr lang="ru-RU" dirty="0" smtClean="0"/>
          </a:p>
          <a:p>
            <a:endParaRPr lang="ru-RU" dirty="0"/>
          </a:p>
        </p:txBody>
      </p:sp>
      <p:sp>
        <p:nvSpPr>
          <p:cNvPr id="7" name="TextBox 6"/>
          <p:cNvSpPr txBox="1"/>
          <p:nvPr/>
        </p:nvSpPr>
        <p:spPr>
          <a:xfrm>
            <a:off x="571472" y="2071678"/>
            <a:ext cx="7929618" cy="369332"/>
          </a:xfrm>
          <a:prstGeom prst="rect">
            <a:avLst/>
          </a:prstGeom>
          <a:noFill/>
        </p:spPr>
        <p:txBody>
          <a:bodyPr wrap="square" rtlCol="0">
            <a:spAutoFit/>
          </a:bodyPr>
          <a:lstStyle/>
          <a:p>
            <a:endParaRPr lang="ru-RU" dirty="0"/>
          </a:p>
        </p:txBody>
      </p:sp>
      <p:sp>
        <p:nvSpPr>
          <p:cNvPr id="9" name="Прямоугольник 8"/>
          <p:cNvSpPr/>
          <p:nvPr/>
        </p:nvSpPr>
        <p:spPr>
          <a:xfrm>
            <a:off x="500034" y="1071546"/>
            <a:ext cx="8215370" cy="1938992"/>
          </a:xfrm>
          <a:prstGeom prst="rect">
            <a:avLst/>
          </a:prstGeom>
        </p:spPr>
        <p:txBody>
          <a:bodyPr wrap="square">
            <a:spAutoFit/>
          </a:bodyPr>
          <a:lstStyle/>
          <a:p>
            <a:pPr marL="342900" indent="-342900">
              <a:buAutoNum type="arabicPeriod"/>
            </a:pPr>
            <a:r>
              <a:rPr lang="ru-RU" sz="2400" dirty="0" smtClean="0">
                <a:latin typeface="+mn-lt"/>
              </a:rPr>
              <a:t>Подготовка к ОЗП</a:t>
            </a:r>
          </a:p>
          <a:p>
            <a:pPr marL="342900" indent="-342900"/>
            <a:r>
              <a:rPr lang="ru-RU" sz="2400" dirty="0" smtClean="0">
                <a:latin typeface="+mn-lt"/>
              </a:rPr>
              <a:t>2. Дорожная деятельность</a:t>
            </a:r>
          </a:p>
          <a:p>
            <a:pPr marL="342900" indent="-342900"/>
            <a:r>
              <a:rPr lang="ru-RU" sz="2400" dirty="0" smtClean="0">
                <a:latin typeface="+mn-lt"/>
              </a:rPr>
              <a:t>3. Обеспечение пассажирских перевозок</a:t>
            </a:r>
          </a:p>
          <a:p>
            <a:pPr marL="342900" indent="-342900"/>
            <a:r>
              <a:rPr lang="ru-RU" sz="2400" dirty="0" smtClean="0">
                <a:latin typeface="+mn-lt"/>
              </a:rPr>
              <a:t>4. Участие в организации сбора, транспортировки и захоронения отходов</a:t>
            </a:r>
          </a:p>
        </p:txBody>
      </p:sp>
      <p:pic>
        <p:nvPicPr>
          <p:cNvPr id="8" name="Picture 3" descr="логотип"/>
          <p:cNvPicPr>
            <a:picLocks noChangeAspect="1" noChangeArrowheads="1"/>
          </p:cNvPicPr>
          <p:nvPr/>
        </p:nvPicPr>
        <p:blipFill>
          <a:blip r:embed="rId3"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0" name="Picture 4" descr="логотип_75_лет_победы"/>
          <p:cNvPicPr>
            <a:picLocks noChangeAspect="1" noChangeArrowheads="1"/>
          </p:cNvPicPr>
          <p:nvPr/>
        </p:nvPicPr>
        <p:blipFill>
          <a:blip r:embed="rId4">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pic>
        <p:nvPicPr>
          <p:cNvPr id="2050" name="Picture 2"/>
          <p:cNvPicPr>
            <a:picLocks noChangeAspect="1" noChangeArrowheads="1"/>
          </p:cNvPicPr>
          <p:nvPr/>
        </p:nvPicPr>
        <p:blipFill>
          <a:blip r:embed="rId2"/>
          <a:srcRect/>
          <a:stretch>
            <a:fillRect/>
          </a:stretch>
        </p:blipFill>
        <p:spPr bwMode="auto">
          <a:xfrm>
            <a:off x="-1285916" y="-186096014"/>
            <a:ext cx="10620375" cy="7280275"/>
          </a:xfrm>
          <a:prstGeom prst="rect">
            <a:avLst/>
          </a:prstGeom>
          <a:no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357166"/>
            <a:ext cx="8678198" cy="6286544"/>
          </a:xfrm>
        </p:spPr>
        <p:txBody>
          <a:bodyPr>
            <a:normAutofit/>
          </a:bodyPr>
          <a:lstStyle/>
          <a:p>
            <a:pPr algn="ctr"/>
            <a:r>
              <a:rPr lang="ru-RU" sz="2700" b="1" dirty="0" smtClean="0"/>
              <a:t/>
            </a:r>
            <a:br>
              <a:rPr lang="ru-RU" sz="2700" b="1" dirty="0" smtClean="0"/>
            </a:br>
            <a:r>
              <a:rPr lang="ru-RU" sz="2700" b="1" dirty="0" smtClean="0"/>
              <a:t/>
            </a:r>
            <a:br>
              <a:rPr lang="ru-RU" sz="2700" b="1" dirty="0" smtClean="0"/>
            </a:br>
            <a:r>
              <a:rPr lang="ru-RU" sz="2700" b="1" dirty="0" smtClean="0"/>
              <a:t/>
            </a:r>
            <a:br>
              <a:rPr lang="ru-RU" sz="2700" b="1" dirty="0" smtClean="0"/>
            </a:br>
            <a:r>
              <a:rPr lang="ru-RU" sz="1200" dirty="0" smtClean="0"/>
              <a:t/>
            </a:r>
            <a:br>
              <a:rPr lang="ru-RU" sz="1200" dirty="0" smtClean="0"/>
            </a:br>
            <a:r>
              <a:rPr lang="ru-RU" sz="1200" dirty="0" smtClean="0"/>
              <a:t> </a:t>
            </a:r>
            <a:r>
              <a:rPr lang="ru-RU" sz="1300" dirty="0" smtClean="0"/>
              <a:t/>
            </a:r>
            <a:br>
              <a:rPr lang="ru-RU" sz="1300" dirty="0" smtClean="0"/>
            </a:br>
            <a:r>
              <a:rPr lang="ru-RU" sz="1300" dirty="0" smtClean="0"/>
              <a:t/>
            </a:r>
            <a:br>
              <a:rPr lang="ru-RU" sz="1300" dirty="0" smtClean="0"/>
            </a:br>
            <a:r>
              <a:rPr lang="ru-RU" dirty="0" smtClean="0"/>
              <a:t/>
            </a:r>
            <a:br>
              <a:rPr lang="ru-RU" dirty="0" smtClean="0"/>
            </a:br>
            <a:endParaRPr lang="ru-RU" dirty="0"/>
          </a:p>
        </p:txBody>
      </p:sp>
      <p:sp>
        <p:nvSpPr>
          <p:cNvPr id="45058" name="Rectangle 2"/>
          <p:cNvSpPr>
            <a:spLocks noChangeArrowheads="1"/>
          </p:cNvSpPr>
          <p:nvPr/>
        </p:nvSpPr>
        <p:spPr bwMode="auto">
          <a:xfrm>
            <a:off x="0" y="0"/>
            <a:ext cx="729687"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Box 4"/>
          <p:cNvSpPr txBox="1"/>
          <p:nvPr/>
        </p:nvSpPr>
        <p:spPr>
          <a:xfrm>
            <a:off x="1428728" y="285728"/>
            <a:ext cx="6858048" cy="615553"/>
          </a:xfrm>
          <a:prstGeom prst="rect">
            <a:avLst/>
          </a:prstGeom>
          <a:noFill/>
        </p:spPr>
        <p:txBody>
          <a:bodyPr wrap="square" rtlCol="0">
            <a:spAutoFit/>
          </a:bodyPr>
          <a:lstStyle/>
          <a:p>
            <a:r>
              <a:rPr lang="ru-RU" sz="3400" b="1" dirty="0" smtClean="0">
                <a:ln w="6350">
                  <a:solidFill>
                    <a:srgbClr val="00566E">
                      <a:shade val="43000"/>
                    </a:srgbClr>
                  </a:solidFill>
                </a:ln>
                <a:solidFill>
                  <a:srgbClr val="C00000"/>
                </a:solidFill>
                <a:effectLst>
                  <a:outerShdw blurRad="26000" dist="26000" dir="14500000" algn="tl" rotWithShape="0">
                    <a:srgbClr val="000000">
                      <a:alpha val="40000"/>
                    </a:srgbClr>
                  </a:outerShdw>
                </a:effectLst>
                <a:latin typeface="Century Gothic"/>
                <a:ea typeface="+mj-ea"/>
                <a:cs typeface="+mj-cs"/>
              </a:rPr>
              <a:t>МУНИЦИПАЛЬНОЕ ХОЗЯЙСТВО</a:t>
            </a:r>
            <a:endParaRPr lang="ru-RU" dirty="0"/>
          </a:p>
        </p:txBody>
      </p:sp>
      <p:sp>
        <p:nvSpPr>
          <p:cNvPr id="7" name="TextBox 6"/>
          <p:cNvSpPr txBox="1"/>
          <p:nvPr/>
        </p:nvSpPr>
        <p:spPr>
          <a:xfrm>
            <a:off x="571472" y="2071678"/>
            <a:ext cx="184731" cy="369332"/>
          </a:xfrm>
          <a:prstGeom prst="rect">
            <a:avLst/>
          </a:prstGeom>
          <a:noFill/>
        </p:spPr>
        <p:txBody>
          <a:bodyPr wrap="none" rtlCol="0">
            <a:spAutoFit/>
          </a:bodyPr>
          <a:lstStyle/>
          <a:p>
            <a:endParaRPr lang="ru-RU" dirty="0"/>
          </a:p>
        </p:txBody>
      </p:sp>
      <p:sp>
        <p:nvSpPr>
          <p:cNvPr id="9" name="Прямоугольник 8"/>
          <p:cNvSpPr/>
          <p:nvPr/>
        </p:nvSpPr>
        <p:spPr>
          <a:xfrm>
            <a:off x="571472" y="1000670"/>
            <a:ext cx="8215369" cy="3785652"/>
          </a:xfrm>
          <a:prstGeom prst="rect">
            <a:avLst/>
          </a:prstGeom>
        </p:spPr>
        <p:txBody>
          <a:bodyPr wrap="square">
            <a:spAutoFit/>
          </a:bodyPr>
          <a:lstStyle/>
          <a:p>
            <a:pPr marL="342900" indent="-342900"/>
            <a:r>
              <a:rPr lang="ru-RU" sz="2400" dirty="0" smtClean="0">
                <a:latin typeface="+mn-lt"/>
              </a:rPr>
              <a:t>4. Строительство объектов социальной, инженерной инфраструктуры и жилищное строительство:</a:t>
            </a:r>
          </a:p>
          <a:p>
            <a:pPr marL="342900" indent="-342900">
              <a:buFontTx/>
              <a:buChar char="-"/>
            </a:pPr>
            <a:r>
              <a:rPr lang="ru-RU" dirty="0" smtClean="0">
                <a:latin typeface="+mn-lt"/>
              </a:rPr>
              <a:t>в 2020 году на территории Красноборска планируется построить</a:t>
            </a:r>
          </a:p>
          <a:p>
            <a:pPr marL="342900" indent="-342900"/>
            <a:r>
              <a:rPr lang="ru-RU" dirty="0" smtClean="0">
                <a:latin typeface="+mn-lt"/>
              </a:rPr>
              <a:t> 2 многоквартирных дома, начать строительство 2-х домов;</a:t>
            </a:r>
          </a:p>
          <a:p>
            <a:pPr marL="342900" indent="-342900"/>
            <a:r>
              <a:rPr lang="ru-RU" dirty="0" smtClean="0">
                <a:latin typeface="+mn-lt"/>
              </a:rPr>
              <a:t>-      в 2019 году завершены мероприятия по привязке типового проекта детского сада на 90 мест в с. Черевково;</a:t>
            </a:r>
          </a:p>
          <a:p>
            <a:pPr marL="342900" indent="-342900">
              <a:buFontTx/>
              <a:buChar char="-"/>
            </a:pPr>
            <a:r>
              <a:rPr lang="ru-RU" dirty="0" smtClean="0">
                <a:latin typeface="+mn-lt"/>
              </a:rPr>
              <a:t>в 2019 году проведен 1 этап капитального ремонта районного культурного центра;</a:t>
            </a:r>
          </a:p>
          <a:p>
            <a:pPr marL="342900" indent="-342900">
              <a:buFontTx/>
              <a:buChar char="-"/>
            </a:pPr>
            <a:r>
              <a:rPr lang="ru-RU" dirty="0" smtClean="0">
                <a:latin typeface="+mn-lt"/>
              </a:rPr>
              <a:t> начаты работы по строительству ФАПа в Белой Слуде</a:t>
            </a:r>
          </a:p>
          <a:p>
            <a:pPr marL="342900" indent="-342900"/>
            <a:endParaRPr lang="ru-RU" dirty="0" smtClean="0">
              <a:latin typeface="+mn-lt"/>
            </a:endParaRPr>
          </a:p>
          <a:p>
            <a:pPr marL="342900" indent="-342900"/>
            <a:endParaRPr lang="ru-RU" sz="2400" dirty="0" smtClean="0">
              <a:latin typeface="+mn-lt"/>
            </a:endParaRPr>
          </a:p>
        </p:txBody>
      </p:sp>
      <p:pic>
        <p:nvPicPr>
          <p:cNvPr id="1026" name="Picture 2" descr="C:\Users\Надежда Викторовна\Desktop\ФАП фото\IMG_5174.jpg"/>
          <p:cNvPicPr>
            <a:picLocks noChangeAspect="1" noChangeArrowheads="1"/>
          </p:cNvPicPr>
          <p:nvPr/>
        </p:nvPicPr>
        <p:blipFill>
          <a:blip r:embed="rId2" cstate="print"/>
          <a:srcRect/>
          <a:stretch>
            <a:fillRect/>
          </a:stretch>
        </p:blipFill>
        <p:spPr bwMode="auto">
          <a:xfrm>
            <a:off x="3286116" y="4286256"/>
            <a:ext cx="3071834" cy="2357454"/>
          </a:xfrm>
          <a:prstGeom prst="rect">
            <a:avLst/>
          </a:prstGeom>
          <a:noFill/>
        </p:spPr>
      </p:pic>
      <p:pic>
        <p:nvPicPr>
          <p:cNvPr id="1027" name="Picture 3" descr="C:\Users\Надежда Викторовна\Desktop\презентация к отчету за 2019\2020-03-26 07-38-53.JPG"/>
          <p:cNvPicPr>
            <a:picLocks noChangeAspect="1" noChangeArrowheads="1"/>
          </p:cNvPicPr>
          <p:nvPr/>
        </p:nvPicPr>
        <p:blipFill>
          <a:blip r:embed="rId3" cstate="print"/>
          <a:srcRect/>
          <a:stretch>
            <a:fillRect/>
          </a:stretch>
        </p:blipFill>
        <p:spPr bwMode="auto">
          <a:xfrm>
            <a:off x="285720" y="4286256"/>
            <a:ext cx="3000396" cy="2357430"/>
          </a:xfrm>
          <a:prstGeom prst="rect">
            <a:avLst/>
          </a:prstGeom>
          <a:noFill/>
        </p:spPr>
      </p:pic>
      <p:pic>
        <p:nvPicPr>
          <p:cNvPr id="1028" name="Picture 4" descr="C:\Users\Надежда Викторовна\Desktop\презентация к отчету за 2019\2020-03-17 08-11-16.JPG"/>
          <p:cNvPicPr>
            <a:picLocks noChangeAspect="1" noChangeArrowheads="1"/>
          </p:cNvPicPr>
          <p:nvPr/>
        </p:nvPicPr>
        <p:blipFill>
          <a:blip r:embed="rId4" cstate="print"/>
          <a:srcRect/>
          <a:stretch>
            <a:fillRect/>
          </a:stretch>
        </p:blipFill>
        <p:spPr bwMode="auto">
          <a:xfrm>
            <a:off x="6000760" y="4286256"/>
            <a:ext cx="2857520" cy="2357430"/>
          </a:xfrm>
          <a:prstGeom prst="rect">
            <a:avLst/>
          </a:prstGeom>
          <a:noFill/>
        </p:spPr>
      </p:pic>
      <p:pic>
        <p:nvPicPr>
          <p:cNvPr id="11" name="Picture 3" descr="логотип"/>
          <p:cNvPicPr>
            <a:picLocks noChangeAspect="1" noChangeArrowheads="1"/>
          </p:cNvPicPr>
          <p:nvPr/>
        </p:nvPicPr>
        <p:blipFill>
          <a:blip r:embed="rId5"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2" name="Picture 4" descr="логотип_75_лет_победы"/>
          <p:cNvPicPr>
            <a:picLocks noChangeAspect="1" noChangeArrowheads="1"/>
          </p:cNvPicPr>
          <p:nvPr/>
        </p:nvPicPr>
        <p:blipFill>
          <a:blip r:embed="rId6">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7290" y="214536"/>
            <a:ext cx="6929486" cy="838200"/>
          </a:xfrm>
        </p:spPr>
        <p:txBody>
          <a:bodyPr>
            <a:noAutofit/>
          </a:bodyPr>
          <a:lstStyle/>
          <a:p>
            <a:pPr algn="ctr"/>
            <a:r>
              <a:rPr lang="ru-RU" sz="3600" b="1" dirty="0" smtClean="0">
                <a:solidFill>
                  <a:srgbClr val="C00000"/>
                </a:solidFill>
              </a:rPr>
              <a:t>Имущественные и земельные отношения</a:t>
            </a:r>
            <a:endParaRPr lang="ru-RU" sz="3600" b="1" dirty="0">
              <a:solidFill>
                <a:srgbClr val="C00000"/>
              </a:solidFill>
            </a:endParaRPr>
          </a:p>
        </p:txBody>
      </p:sp>
      <p:sp>
        <p:nvSpPr>
          <p:cNvPr id="3" name="Содержимое 2"/>
          <p:cNvSpPr>
            <a:spLocks noGrp="1"/>
          </p:cNvSpPr>
          <p:nvPr>
            <p:ph idx="1"/>
          </p:nvPr>
        </p:nvSpPr>
        <p:spPr>
          <a:xfrm>
            <a:off x="500034" y="1285860"/>
            <a:ext cx="8248430" cy="5286412"/>
          </a:xfrm>
        </p:spPr>
        <p:txBody>
          <a:bodyPr>
            <a:normAutofit fontScale="92500" lnSpcReduction="20000"/>
          </a:bodyPr>
          <a:lstStyle/>
          <a:p>
            <a:pPr>
              <a:buFont typeface="Wingdings" pitchFamily="2" charset="2"/>
              <a:buChar char="§"/>
            </a:pPr>
            <a:r>
              <a:rPr lang="ru-RU" sz="2800" dirty="0" smtClean="0"/>
              <a:t>На  01.01.2020 года в реестре муниципального имущества числится объектов на сумму более </a:t>
            </a:r>
            <a:r>
              <a:rPr lang="ru-RU" sz="2800" dirty="0" smtClean="0">
                <a:solidFill>
                  <a:srgbClr val="FF0000"/>
                </a:solidFill>
              </a:rPr>
              <a:t>983,0 млн.рублей</a:t>
            </a:r>
            <a:endParaRPr lang="ru-RU" sz="2800" dirty="0" smtClean="0"/>
          </a:p>
          <a:p>
            <a:r>
              <a:rPr lang="ru-RU" sz="2800" dirty="0" smtClean="0"/>
              <a:t>Общая площадь земель составляет 947 390 га из них:</a:t>
            </a:r>
          </a:p>
          <a:p>
            <a:r>
              <a:rPr lang="ru-RU" sz="2800" dirty="0" smtClean="0"/>
              <a:t> земли с/</a:t>
            </a:r>
            <a:r>
              <a:rPr lang="ru-RU" sz="2800" dirty="0" err="1" smtClean="0"/>
              <a:t>х</a:t>
            </a:r>
            <a:r>
              <a:rPr lang="ru-RU" sz="2800" dirty="0" smtClean="0"/>
              <a:t> назначения –  115 640 га;  </a:t>
            </a:r>
          </a:p>
          <a:p>
            <a:r>
              <a:rPr lang="ru-RU" sz="2800" dirty="0" smtClean="0"/>
              <a:t>земли населенных пунктов –  4524 га;  </a:t>
            </a:r>
          </a:p>
          <a:p>
            <a:r>
              <a:rPr lang="ru-RU" sz="2800" dirty="0" smtClean="0"/>
              <a:t>земли промышленности, энергетики, транспорта – 849 га, </a:t>
            </a:r>
          </a:p>
          <a:p>
            <a:r>
              <a:rPr lang="ru-RU" sz="2800" dirty="0" smtClean="0"/>
              <a:t>земли особо охраняемой территории -125 га;  </a:t>
            </a:r>
          </a:p>
          <a:p>
            <a:r>
              <a:rPr lang="ru-RU" sz="2800" dirty="0" smtClean="0"/>
              <a:t>земли лесного фонда – 804610 га; </a:t>
            </a:r>
          </a:p>
          <a:p>
            <a:r>
              <a:rPr lang="ru-RU" sz="2800" dirty="0" smtClean="0"/>
              <a:t> земли запаса – 21642 га, </a:t>
            </a:r>
          </a:p>
          <a:p>
            <a:r>
              <a:rPr lang="ru-RU" sz="2800" dirty="0" smtClean="0"/>
              <a:t>фонд перераспределения - 9212 га.       </a:t>
            </a:r>
          </a:p>
          <a:p>
            <a:pPr algn="just">
              <a:buNone/>
            </a:pPr>
            <a:endParaRPr lang="ru-RU" sz="2800" dirty="0"/>
          </a:p>
        </p:txBody>
      </p:sp>
      <p:pic>
        <p:nvPicPr>
          <p:cNvPr id="5"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6"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1338138"/>
            <a:ext cx="8136904" cy="5019820"/>
          </a:xfrm>
        </p:spPr>
        <p:txBody>
          <a:bodyPr>
            <a:noAutofit/>
          </a:bodyPr>
          <a:lstStyle/>
          <a:p>
            <a:r>
              <a:rPr lang="ru-RU" sz="2400" dirty="0" smtClean="0"/>
              <a:t> В 2019 году чрезвычайных ситуаций не допущено</a:t>
            </a:r>
          </a:p>
          <a:p>
            <a:pPr algn="just"/>
            <a:r>
              <a:rPr lang="ru-RU" sz="2400" dirty="0" smtClean="0"/>
              <a:t>В 2019 году режим повышенной готовности распоряжением администрации района  вводился 1 раз – при введении в действие типового профилактического плана «Праздник»( в 2018 году – 1 раз).</a:t>
            </a:r>
          </a:p>
          <a:p>
            <a:endParaRPr lang="ru-RU" sz="2400" dirty="0"/>
          </a:p>
        </p:txBody>
      </p:sp>
      <p:pic>
        <p:nvPicPr>
          <p:cNvPr id="5" name="Picture 8"/>
          <p:cNvPicPr>
            <a:picLocks noChangeAspect="1" noChangeArrowheads="1"/>
          </p:cNvPicPr>
          <p:nvPr/>
        </p:nvPicPr>
        <p:blipFill>
          <a:blip r:embed="rId2"/>
          <a:srcRect l="16251" t="42188" r="8749" b="7813"/>
          <a:stretch>
            <a:fillRect/>
          </a:stretch>
        </p:blipFill>
        <p:spPr bwMode="auto">
          <a:xfrm>
            <a:off x="253696" y="4572008"/>
            <a:ext cx="3357586" cy="2000264"/>
          </a:xfrm>
          <a:prstGeom prst="rect">
            <a:avLst/>
          </a:prstGeom>
          <a:noFill/>
          <a:ln w="9525">
            <a:noFill/>
            <a:miter lim="800000"/>
            <a:headEnd/>
            <a:tailEnd/>
          </a:ln>
        </p:spPr>
      </p:pic>
      <p:pic>
        <p:nvPicPr>
          <p:cNvPr id="7" name="Picture 4"/>
          <p:cNvPicPr>
            <a:picLocks noChangeAspect="1" noChangeArrowheads="1"/>
          </p:cNvPicPr>
          <p:nvPr/>
        </p:nvPicPr>
        <p:blipFill>
          <a:blip r:embed="rId3" cstate="print"/>
          <a:srcRect l="21667" t="18765" r="27148" b="28125"/>
          <a:stretch>
            <a:fillRect/>
          </a:stretch>
        </p:blipFill>
        <p:spPr bwMode="auto">
          <a:xfrm>
            <a:off x="3611282" y="4572008"/>
            <a:ext cx="2571768" cy="1979719"/>
          </a:xfrm>
          <a:prstGeom prst="rect">
            <a:avLst/>
          </a:prstGeom>
          <a:noFill/>
          <a:ln w="9525">
            <a:noFill/>
            <a:miter lim="800000"/>
            <a:headEnd/>
            <a:tailEnd/>
          </a:ln>
          <a:effectLst/>
        </p:spPr>
      </p:pic>
      <p:pic>
        <p:nvPicPr>
          <p:cNvPr id="10" name="Picture 16"/>
          <p:cNvPicPr>
            <a:picLocks noChangeAspect="1" noChangeArrowheads="1"/>
          </p:cNvPicPr>
          <p:nvPr/>
        </p:nvPicPr>
        <p:blipFill>
          <a:blip r:embed="rId4" cstate="print"/>
          <a:srcRect l="19376" t="11111" r="19376" b="13333"/>
          <a:stretch>
            <a:fillRect/>
          </a:stretch>
        </p:blipFill>
        <p:spPr bwMode="auto">
          <a:xfrm>
            <a:off x="5754422" y="4572008"/>
            <a:ext cx="3103858" cy="2000264"/>
          </a:xfrm>
          <a:prstGeom prst="rect">
            <a:avLst/>
          </a:prstGeom>
          <a:noFill/>
          <a:ln w="9525">
            <a:noFill/>
            <a:miter lim="800000"/>
            <a:headEnd/>
            <a:tailEnd/>
          </a:ln>
        </p:spPr>
      </p:pic>
      <p:pic>
        <p:nvPicPr>
          <p:cNvPr id="8" name="Picture 3" descr="логотип"/>
          <p:cNvPicPr>
            <a:picLocks noChangeAspect="1" noChangeArrowheads="1"/>
          </p:cNvPicPr>
          <p:nvPr/>
        </p:nvPicPr>
        <p:blipFill>
          <a:blip r:embed="rId5"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9" name="Picture 4" descr="логотип_75_лет_победы"/>
          <p:cNvPicPr>
            <a:picLocks noChangeAspect="1" noChangeArrowheads="1"/>
          </p:cNvPicPr>
          <p:nvPr/>
        </p:nvPicPr>
        <p:blipFill>
          <a:blip r:embed="rId6">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
        <p:nvSpPr>
          <p:cNvPr id="2" name="Заголовок 1"/>
          <p:cNvSpPr>
            <a:spLocks noGrp="1"/>
          </p:cNvSpPr>
          <p:nvPr>
            <p:ph type="title"/>
          </p:nvPr>
        </p:nvSpPr>
        <p:spPr>
          <a:xfrm>
            <a:off x="180114" y="142852"/>
            <a:ext cx="8892480" cy="838200"/>
          </a:xfrm>
        </p:spPr>
        <p:txBody>
          <a:bodyPr>
            <a:noAutofit/>
          </a:bodyPr>
          <a:lstStyle/>
          <a:p>
            <a:pPr algn="ctr"/>
            <a:r>
              <a:rPr lang="ru-RU" sz="2800" b="1" dirty="0">
                <a:solidFill>
                  <a:srgbClr val="C00000"/>
                </a:solidFill>
              </a:rPr>
              <a:t>Гражданская оборона и защита </a:t>
            </a:r>
            <a:r>
              <a:rPr lang="ru-RU" sz="2800" b="1" dirty="0" smtClean="0">
                <a:solidFill>
                  <a:srgbClr val="C00000"/>
                </a:solidFill>
              </a:rPr>
              <a:t/>
            </a:r>
            <a:br>
              <a:rPr lang="ru-RU" sz="2800" b="1" dirty="0" smtClean="0">
                <a:solidFill>
                  <a:srgbClr val="C00000"/>
                </a:solidFill>
              </a:rPr>
            </a:br>
            <a:r>
              <a:rPr lang="ru-RU" sz="2800" b="1" dirty="0" smtClean="0">
                <a:solidFill>
                  <a:srgbClr val="C00000"/>
                </a:solidFill>
              </a:rPr>
              <a:t>населения от </a:t>
            </a:r>
            <a:r>
              <a:rPr lang="ru-RU" sz="2800" b="1" dirty="0">
                <a:solidFill>
                  <a:srgbClr val="C00000"/>
                </a:solidFill>
              </a:rPr>
              <a:t>чрезвычайных ситуаций</a:t>
            </a:r>
          </a:p>
        </p:txBody>
      </p:sp>
    </p:spTree>
    <p:extLst>
      <p:ext uri="{BB962C8B-B14F-4D97-AF65-F5344CB8AC3E}">
        <p14:creationId xmlns:p14="http://schemas.microsoft.com/office/powerpoint/2010/main" xmlns="" val="336658184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142852"/>
            <a:ext cx="6858048" cy="838200"/>
          </a:xfrm>
        </p:spPr>
        <p:txBody>
          <a:bodyPr>
            <a:normAutofit fontScale="90000"/>
          </a:bodyPr>
          <a:lstStyle/>
          <a:p>
            <a:pPr algn="ctr"/>
            <a:r>
              <a:rPr lang="ru-RU" b="1" dirty="0" smtClean="0">
                <a:solidFill>
                  <a:srgbClr val="C00000"/>
                </a:solidFill>
              </a:rPr>
              <a:t>СОЦИАЛЬНАЯ ПОЛИТИКА</a:t>
            </a:r>
            <a:endParaRPr lang="ru-RU" b="1" dirty="0">
              <a:solidFill>
                <a:srgbClr val="C00000"/>
              </a:solidFill>
            </a:endParaRPr>
          </a:p>
        </p:txBody>
      </p:sp>
      <p:sp>
        <p:nvSpPr>
          <p:cNvPr id="3" name="Содержимое 2"/>
          <p:cNvSpPr>
            <a:spLocks noGrp="1"/>
          </p:cNvSpPr>
          <p:nvPr>
            <p:ph idx="1"/>
          </p:nvPr>
        </p:nvSpPr>
        <p:spPr>
          <a:xfrm>
            <a:off x="500034" y="1268760"/>
            <a:ext cx="8176422" cy="5400600"/>
          </a:xfrm>
        </p:spPr>
        <p:txBody>
          <a:bodyPr>
            <a:normAutofit fontScale="77500" lnSpcReduction="20000"/>
          </a:bodyPr>
          <a:lstStyle/>
          <a:p>
            <a:pPr algn="just"/>
            <a:endParaRPr lang="ru-RU" dirty="0" smtClean="0"/>
          </a:p>
          <a:p>
            <a:pPr algn="just"/>
            <a:r>
              <a:rPr lang="ru-RU" dirty="0" smtClean="0"/>
              <a:t>В 2019 году на территории МО «Красноборский муниципальный район»  зарегистрировано </a:t>
            </a:r>
            <a:r>
              <a:rPr lang="ru-RU" dirty="0" smtClean="0">
                <a:solidFill>
                  <a:srgbClr val="C00000"/>
                </a:solidFill>
              </a:rPr>
              <a:t>1357 человек </a:t>
            </a:r>
            <a:r>
              <a:rPr lang="ru-RU" dirty="0" smtClean="0"/>
              <a:t>в возрасте 14-30 лет, относящихся к категории молодежи, что составляет 11,7% от общей численности населения района.  </a:t>
            </a:r>
          </a:p>
          <a:p>
            <a:pPr algn="just"/>
            <a:endParaRPr lang="ru-RU" dirty="0" smtClean="0"/>
          </a:p>
          <a:p>
            <a:pPr algn="just"/>
            <a:r>
              <a:rPr lang="ru-RU" dirty="0" smtClean="0"/>
              <a:t> Реализация молодежной политики осуществляется в рамках муниципальной программы </a:t>
            </a:r>
            <a:r>
              <a:rPr lang="ru-RU" dirty="0" smtClean="0">
                <a:solidFill>
                  <a:srgbClr val="C00000"/>
                </a:solidFill>
              </a:rPr>
              <a:t>«Патриотическое воспитание, развитие физической культуры, спорта и повышение эффективности реализации молодежной политики в МО «Красноборский муниципальный район» на 2014 – 2020 годы». </a:t>
            </a:r>
            <a:r>
              <a:rPr lang="ru-RU" dirty="0" smtClean="0"/>
              <a:t>На данную Программу в 2019 году из бюджета выделено </a:t>
            </a:r>
            <a:r>
              <a:rPr lang="ru-RU" dirty="0" smtClean="0">
                <a:solidFill>
                  <a:srgbClr val="FF0000"/>
                </a:solidFill>
              </a:rPr>
              <a:t>1 млн.275 </a:t>
            </a:r>
            <a:r>
              <a:rPr lang="ru-RU" dirty="0" smtClean="0">
                <a:solidFill>
                  <a:srgbClr val="C00000"/>
                </a:solidFill>
              </a:rPr>
              <a:t>тыс. руб.</a:t>
            </a:r>
            <a:endParaRPr lang="ru-RU" dirty="0" smtClean="0"/>
          </a:p>
          <a:p>
            <a:pPr algn="just">
              <a:buNone/>
            </a:pPr>
            <a:r>
              <a:rPr lang="ru-RU" dirty="0" smtClean="0"/>
              <a:t> </a:t>
            </a:r>
          </a:p>
          <a:p>
            <a:pPr marL="0" indent="0" algn="ctr">
              <a:buNone/>
            </a:pPr>
            <a:endParaRPr lang="ru-RU" dirty="0">
              <a:solidFill>
                <a:schemeClr val="tx1"/>
              </a:solidFill>
            </a:endParaRPr>
          </a:p>
        </p:txBody>
      </p:sp>
      <p:pic>
        <p:nvPicPr>
          <p:cNvPr id="5"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6"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142852"/>
            <a:ext cx="8686800" cy="642942"/>
          </a:xfrm>
        </p:spPr>
        <p:txBody>
          <a:bodyPr>
            <a:normAutofit fontScale="90000"/>
          </a:bodyPr>
          <a:lstStyle/>
          <a:p>
            <a:pPr algn="ctr"/>
            <a:r>
              <a:rPr lang="ru-RU" b="1" dirty="0" smtClean="0">
                <a:solidFill>
                  <a:srgbClr val="C00000"/>
                </a:solidFill>
              </a:rPr>
              <a:t>Молодежная</a:t>
            </a:r>
            <a:r>
              <a:rPr lang="ru-RU" sz="4000" b="1" dirty="0" smtClean="0">
                <a:solidFill>
                  <a:srgbClr val="FF0000"/>
                </a:solidFill>
              </a:rPr>
              <a:t> </a:t>
            </a:r>
            <a:r>
              <a:rPr lang="ru-RU" b="1" dirty="0" smtClean="0">
                <a:solidFill>
                  <a:srgbClr val="C00000"/>
                </a:solidFill>
              </a:rPr>
              <a:t>политика</a:t>
            </a:r>
            <a:endParaRPr lang="ru-RU" b="1" dirty="0">
              <a:solidFill>
                <a:srgbClr val="C00000"/>
              </a:solidFill>
            </a:endParaRPr>
          </a:p>
        </p:txBody>
      </p:sp>
      <p:sp>
        <p:nvSpPr>
          <p:cNvPr id="3" name="Объект 2"/>
          <p:cNvSpPr>
            <a:spLocks noGrp="1"/>
          </p:cNvSpPr>
          <p:nvPr>
            <p:ph idx="1"/>
          </p:nvPr>
        </p:nvSpPr>
        <p:spPr>
          <a:xfrm>
            <a:off x="214282" y="1124744"/>
            <a:ext cx="8606190" cy="5472608"/>
          </a:xfrm>
        </p:spPr>
        <p:txBody>
          <a:bodyPr>
            <a:normAutofit/>
          </a:bodyPr>
          <a:lstStyle/>
          <a:p>
            <a:pPr algn="just"/>
            <a:r>
              <a:rPr lang="ru-RU" sz="2400" dirty="0" smtClean="0"/>
              <a:t>С 2016 года на базе МБУК «Межпоселенческая библиотека» осуществляет свою деятельность ресурсный центр молодежи. </a:t>
            </a:r>
          </a:p>
          <a:p>
            <a:pPr algn="just">
              <a:buNone/>
            </a:pPr>
            <a:endParaRPr lang="ru-RU" sz="2400" dirty="0" smtClean="0">
              <a:solidFill>
                <a:srgbClr val="C00000"/>
              </a:solidFill>
            </a:endParaRPr>
          </a:p>
          <a:p>
            <a:endParaRPr lang="ru-RU" sz="2400" dirty="0"/>
          </a:p>
        </p:txBody>
      </p:sp>
      <p:pic>
        <p:nvPicPr>
          <p:cNvPr id="6" name="Picture 2" descr="N:\Отчеты и планы отделов за 2019 год\Отчет ОМСС\Ресурсный центр для молодежи\caEl4RXvsYI.jpg"/>
          <p:cNvPicPr>
            <a:picLocks noChangeAspect="1" noChangeArrowheads="1"/>
          </p:cNvPicPr>
          <p:nvPr/>
        </p:nvPicPr>
        <p:blipFill>
          <a:blip r:embed="rId2" cstate="print"/>
          <a:srcRect/>
          <a:stretch>
            <a:fillRect/>
          </a:stretch>
        </p:blipFill>
        <p:spPr bwMode="auto">
          <a:xfrm>
            <a:off x="184641" y="2357430"/>
            <a:ext cx="3101475" cy="2326106"/>
          </a:xfrm>
          <a:prstGeom prst="rect">
            <a:avLst/>
          </a:prstGeom>
          <a:noFill/>
        </p:spPr>
      </p:pic>
      <p:pic>
        <p:nvPicPr>
          <p:cNvPr id="7" name="Picture 4" descr="N:\Отчеты и планы отделов за 2019 год\Отчет ОМСС\Ресурсный центр для молодежи\I7Ctkb37As8.jpg"/>
          <p:cNvPicPr>
            <a:picLocks noChangeAspect="1" noChangeArrowheads="1"/>
          </p:cNvPicPr>
          <p:nvPr/>
        </p:nvPicPr>
        <p:blipFill>
          <a:blip r:embed="rId3" cstate="print"/>
          <a:srcRect/>
          <a:stretch>
            <a:fillRect/>
          </a:stretch>
        </p:blipFill>
        <p:spPr bwMode="auto">
          <a:xfrm>
            <a:off x="5715008" y="2357430"/>
            <a:ext cx="3247618" cy="2286016"/>
          </a:xfrm>
          <a:prstGeom prst="rect">
            <a:avLst/>
          </a:prstGeom>
          <a:noFill/>
        </p:spPr>
      </p:pic>
      <p:pic>
        <p:nvPicPr>
          <p:cNvPr id="8" name="Picture 3" descr="N:\Отчеты и планы отделов за 2019 год\Отчет ОМСС\Ресурсный центр для молодежи\Веселые старты.jpg"/>
          <p:cNvPicPr>
            <a:picLocks noChangeAspect="1" noChangeArrowheads="1"/>
          </p:cNvPicPr>
          <p:nvPr/>
        </p:nvPicPr>
        <p:blipFill>
          <a:blip r:embed="rId4" cstate="print"/>
          <a:srcRect l="9112" r="7363"/>
          <a:stretch>
            <a:fillRect/>
          </a:stretch>
        </p:blipFill>
        <p:spPr bwMode="auto">
          <a:xfrm>
            <a:off x="1285852" y="4357694"/>
            <a:ext cx="3174622" cy="2314628"/>
          </a:xfrm>
          <a:prstGeom prst="rect">
            <a:avLst/>
          </a:prstGeom>
          <a:noFill/>
        </p:spPr>
      </p:pic>
      <p:pic>
        <p:nvPicPr>
          <p:cNvPr id="9" name="Picture 5" descr="N:\Отчеты и планы отделов за 2019 год\Отчет ОМСС\Ресурсный центр для молодежи\День борьбы с наркоманией НаркоНет 2.jpg"/>
          <p:cNvPicPr>
            <a:picLocks noChangeAspect="1" noChangeArrowheads="1"/>
          </p:cNvPicPr>
          <p:nvPr/>
        </p:nvPicPr>
        <p:blipFill>
          <a:blip r:embed="rId5" cstate="print"/>
          <a:srcRect r="1122"/>
          <a:stretch>
            <a:fillRect/>
          </a:stretch>
        </p:blipFill>
        <p:spPr bwMode="auto">
          <a:xfrm>
            <a:off x="4572000" y="4357694"/>
            <a:ext cx="3249480" cy="2286016"/>
          </a:xfrm>
          <a:prstGeom prst="rect">
            <a:avLst/>
          </a:prstGeom>
          <a:noFill/>
        </p:spPr>
      </p:pic>
      <p:pic>
        <p:nvPicPr>
          <p:cNvPr id="10" name="Picture 3" descr="логотип"/>
          <p:cNvPicPr>
            <a:picLocks noChangeAspect="1" noChangeArrowheads="1"/>
          </p:cNvPicPr>
          <p:nvPr/>
        </p:nvPicPr>
        <p:blipFill>
          <a:blip r:embed="rId6"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1" name="Picture 4" descr="логотип_75_лет_победы"/>
          <p:cNvPicPr>
            <a:picLocks noChangeAspect="1" noChangeArrowheads="1"/>
          </p:cNvPicPr>
          <p:nvPr/>
        </p:nvPicPr>
        <p:blipFill>
          <a:blip r:embed="rId7">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352403175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4282" y="1124744"/>
            <a:ext cx="8606190" cy="5472608"/>
          </a:xfrm>
        </p:spPr>
        <p:txBody>
          <a:bodyPr>
            <a:normAutofit/>
          </a:bodyPr>
          <a:lstStyle/>
          <a:p>
            <a:pPr algn="ctr"/>
            <a:r>
              <a:rPr lang="ru-RU" sz="2400" dirty="0" smtClean="0"/>
              <a:t>В 2019 году впервые Молодежная Палата и штаб волонтерского движения организовали десятидневные волонтерские сборы.</a:t>
            </a:r>
          </a:p>
          <a:p>
            <a:pPr algn="ctr">
              <a:buNone/>
            </a:pPr>
            <a:r>
              <a:rPr lang="ru-RU" sz="2400" dirty="0" smtClean="0"/>
              <a:t>На реализацию проекта получено областное софинансирование в объеме </a:t>
            </a:r>
            <a:r>
              <a:rPr lang="ru-RU" sz="2400" dirty="0" smtClean="0">
                <a:solidFill>
                  <a:srgbClr val="FF0000"/>
                </a:solidFill>
              </a:rPr>
              <a:t>100 тыс</a:t>
            </a:r>
            <a:r>
              <a:rPr lang="ru-RU" sz="2400" dirty="0" smtClean="0"/>
              <a:t>. рублей</a:t>
            </a:r>
            <a:endParaRPr lang="ru-RU" sz="2400" dirty="0"/>
          </a:p>
        </p:txBody>
      </p:sp>
      <p:pic>
        <p:nvPicPr>
          <p:cNvPr id="8" name="Picture 2" descr="N:\Отчеты и планы отделов за 2019 год\Отчет ОМСС\Профориентация молодежи\Проект Волонтерский сбор (2).jpg"/>
          <p:cNvPicPr>
            <a:picLocks noChangeAspect="1" noChangeArrowheads="1"/>
          </p:cNvPicPr>
          <p:nvPr/>
        </p:nvPicPr>
        <p:blipFill>
          <a:blip r:embed="rId2" cstate="print"/>
          <a:srcRect/>
          <a:stretch>
            <a:fillRect/>
          </a:stretch>
        </p:blipFill>
        <p:spPr bwMode="auto">
          <a:xfrm>
            <a:off x="285720" y="3429001"/>
            <a:ext cx="4392578" cy="2928958"/>
          </a:xfrm>
          <a:prstGeom prst="rect">
            <a:avLst/>
          </a:prstGeom>
          <a:noFill/>
        </p:spPr>
      </p:pic>
      <p:pic>
        <p:nvPicPr>
          <p:cNvPr id="9" name="Picture 3" descr="N:\Отчеты и планы отделов за 2019 год\Отчет ОМСС\Профориентация молодежи\Проект Волонтерский сбор.jpg"/>
          <p:cNvPicPr>
            <a:picLocks noChangeAspect="1" noChangeArrowheads="1"/>
          </p:cNvPicPr>
          <p:nvPr/>
        </p:nvPicPr>
        <p:blipFill>
          <a:blip r:embed="rId3" cstate="print"/>
          <a:srcRect/>
          <a:stretch>
            <a:fillRect/>
          </a:stretch>
        </p:blipFill>
        <p:spPr bwMode="auto">
          <a:xfrm>
            <a:off x="4500562" y="3429000"/>
            <a:ext cx="4286095" cy="2928958"/>
          </a:xfrm>
          <a:prstGeom prst="rect">
            <a:avLst/>
          </a:prstGeom>
          <a:noFill/>
        </p:spPr>
      </p:pic>
      <p:pic>
        <p:nvPicPr>
          <p:cNvPr id="7" name="Picture 3" descr="логотип"/>
          <p:cNvPicPr>
            <a:picLocks noChangeAspect="1" noChangeArrowheads="1"/>
          </p:cNvPicPr>
          <p:nvPr/>
        </p:nvPicPr>
        <p:blipFill>
          <a:blip r:embed="rId4"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0" name="Picture 4" descr="логотип_75_лет_победы"/>
          <p:cNvPicPr>
            <a:picLocks noChangeAspect="1" noChangeArrowheads="1"/>
          </p:cNvPicPr>
          <p:nvPr/>
        </p:nvPicPr>
        <p:blipFill>
          <a:blip r:embed="rId5">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
        <p:nvSpPr>
          <p:cNvPr id="12" name="Заголовок 1"/>
          <p:cNvSpPr txBox="1">
            <a:spLocks/>
          </p:cNvSpPr>
          <p:nvPr/>
        </p:nvSpPr>
        <p:spPr>
          <a:xfrm>
            <a:off x="304800" y="142852"/>
            <a:ext cx="8686800" cy="642942"/>
          </a:xfrm>
          <a:prstGeom prst="rect">
            <a:avLst/>
          </a:prstGeom>
        </p:spPr>
        <p:txBody>
          <a:bodyPr vert="horz" anchor="ctr">
            <a:normAutofit fontScale="90000" lnSpcReduction="10000"/>
          </a:bodyPr>
          <a:lstStyle/>
          <a:p>
            <a:pPr marL="484632" marR="0" lvl="0" indent="0" algn="ctr" defTabSz="914400" rtl="0" eaLnBrk="1" fontAlgn="auto" latinLnBrk="0" hangingPunct="1">
              <a:lnSpc>
                <a:spcPct val="100000"/>
              </a:lnSpc>
              <a:spcBef>
                <a:spcPct val="0"/>
              </a:spcBef>
              <a:spcAft>
                <a:spcPts val="0"/>
              </a:spcAft>
              <a:buClrTx/>
              <a:buSzTx/>
              <a:buFontTx/>
              <a:buNone/>
              <a:tabLst/>
              <a:defRPr/>
            </a:pPr>
            <a:r>
              <a:rPr kumimoji="0" lang="ru-RU" sz="4200" b="1" i="0" u="none" strike="noStrike" kern="1200" cap="none" spc="0" normalizeH="0" baseline="0" noProof="0" dirty="0" smtClean="0">
                <a:ln w="6350">
                  <a:solidFill>
                    <a:schemeClr val="accent1">
                      <a:shade val="43000"/>
                    </a:schemeClr>
                  </a:solidFill>
                </a:ln>
                <a:solidFill>
                  <a:srgbClr val="C00000"/>
                </a:solidFill>
                <a:effectLst>
                  <a:outerShdw blurRad="26000" dist="26000" dir="14500000" algn="tl" rotWithShape="0">
                    <a:srgbClr val="000000">
                      <a:alpha val="40000"/>
                    </a:srgbClr>
                  </a:outerShdw>
                </a:effectLst>
                <a:uLnTx/>
                <a:uFillTx/>
                <a:latin typeface="+mj-lt"/>
                <a:ea typeface="+mj-ea"/>
                <a:cs typeface="+mj-cs"/>
              </a:rPr>
              <a:t>Молодежная</a:t>
            </a:r>
            <a:r>
              <a:rPr kumimoji="0" lang="ru-RU" sz="4000" b="1" i="0" u="none" strike="noStrike" kern="1200" cap="none" spc="0" normalizeH="0" baseline="0" noProof="0" dirty="0" smtClean="0">
                <a:ln w="6350">
                  <a:solidFill>
                    <a:schemeClr val="accent1">
                      <a:shade val="43000"/>
                    </a:schemeClr>
                  </a:solidFill>
                </a:ln>
                <a:solidFill>
                  <a:srgbClr val="FF0000"/>
                </a:solidFill>
                <a:effectLst>
                  <a:outerShdw blurRad="26000" dist="26000" dir="14500000" algn="tl" rotWithShape="0">
                    <a:srgbClr val="000000">
                      <a:alpha val="40000"/>
                    </a:srgbClr>
                  </a:outerShdw>
                </a:effectLst>
                <a:uLnTx/>
                <a:uFillTx/>
                <a:latin typeface="+mj-lt"/>
                <a:ea typeface="+mj-ea"/>
                <a:cs typeface="+mj-cs"/>
              </a:rPr>
              <a:t> </a:t>
            </a:r>
            <a:r>
              <a:rPr kumimoji="0" lang="ru-RU" sz="4200" b="1" i="0" u="none" strike="noStrike" kern="1200" cap="none" spc="0" normalizeH="0" baseline="0" noProof="0" dirty="0" smtClean="0">
                <a:ln w="6350">
                  <a:solidFill>
                    <a:schemeClr val="accent1">
                      <a:shade val="43000"/>
                    </a:schemeClr>
                  </a:solidFill>
                </a:ln>
                <a:solidFill>
                  <a:srgbClr val="C00000"/>
                </a:solidFill>
                <a:effectLst>
                  <a:outerShdw blurRad="26000" dist="26000" dir="14500000" algn="tl" rotWithShape="0">
                    <a:srgbClr val="000000">
                      <a:alpha val="40000"/>
                    </a:srgbClr>
                  </a:outerShdw>
                </a:effectLst>
                <a:uLnTx/>
                <a:uFillTx/>
                <a:latin typeface="+mj-lt"/>
                <a:ea typeface="+mj-ea"/>
                <a:cs typeface="+mj-cs"/>
              </a:rPr>
              <a:t>политика</a:t>
            </a:r>
            <a:endParaRPr kumimoji="0" lang="ru-RU" sz="4200" b="1" i="0" u="none" strike="noStrike" kern="1200" cap="none" spc="0" normalizeH="0" baseline="0" noProof="0" dirty="0">
              <a:ln w="6350">
                <a:solidFill>
                  <a:schemeClr val="accent1">
                    <a:shade val="43000"/>
                  </a:schemeClr>
                </a:solidFill>
              </a:ln>
              <a:solidFill>
                <a:srgbClr val="C00000"/>
              </a:solidFill>
              <a:effectLst>
                <a:outerShdw blurRad="26000" dist="26000" dir="14500000" algn="tl" rotWithShape="0">
                  <a:srgbClr val="000000">
                    <a:alpha val="40000"/>
                  </a:srgbClr>
                </a:outerShdw>
              </a:effectLst>
              <a:uLnTx/>
              <a:uFillTx/>
              <a:latin typeface="+mj-lt"/>
              <a:ea typeface="+mj-ea"/>
              <a:cs typeface="+mj-cs"/>
            </a:endParaRPr>
          </a:p>
        </p:txBody>
      </p:sp>
    </p:spTree>
    <p:extLst>
      <p:ext uri="{BB962C8B-B14F-4D97-AF65-F5344CB8AC3E}">
        <p14:creationId xmlns:p14="http://schemas.microsoft.com/office/powerpoint/2010/main" xmlns="" val="352403175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214290"/>
            <a:ext cx="8686800" cy="598236"/>
          </a:xfrm>
        </p:spPr>
        <p:txBody>
          <a:bodyPr>
            <a:normAutofit fontScale="90000"/>
          </a:bodyPr>
          <a:lstStyle/>
          <a:p>
            <a:pPr lvl="0" algn="ctr">
              <a:defRPr/>
            </a:pPr>
            <a:r>
              <a:rPr lang="ru-RU" sz="4000" b="1" dirty="0" smtClean="0">
                <a:solidFill>
                  <a:srgbClr val="C00000"/>
                </a:solidFill>
              </a:rPr>
              <a:t>Молодежная</a:t>
            </a:r>
            <a:r>
              <a:rPr lang="ru-RU" sz="3600" b="1" dirty="0" smtClean="0">
                <a:solidFill>
                  <a:srgbClr val="FF0000"/>
                </a:solidFill>
              </a:rPr>
              <a:t> </a:t>
            </a:r>
            <a:r>
              <a:rPr lang="ru-RU" sz="4000" b="1" dirty="0" smtClean="0">
                <a:solidFill>
                  <a:srgbClr val="C00000"/>
                </a:solidFill>
              </a:rPr>
              <a:t>политика</a:t>
            </a:r>
            <a:endParaRPr lang="ru-RU" sz="4000" b="1" dirty="0">
              <a:solidFill>
                <a:srgbClr val="C00000"/>
              </a:solidFill>
            </a:endParaRPr>
          </a:p>
        </p:txBody>
      </p:sp>
      <p:sp>
        <p:nvSpPr>
          <p:cNvPr id="3" name="Объект 2"/>
          <p:cNvSpPr>
            <a:spLocks noGrp="1"/>
          </p:cNvSpPr>
          <p:nvPr>
            <p:ph idx="1"/>
          </p:nvPr>
        </p:nvSpPr>
        <p:spPr>
          <a:xfrm>
            <a:off x="683568" y="857232"/>
            <a:ext cx="8136904" cy="5572164"/>
          </a:xfrm>
        </p:spPr>
        <p:txBody>
          <a:bodyPr>
            <a:normAutofit/>
          </a:bodyPr>
          <a:lstStyle/>
          <a:p>
            <a:pPr algn="ctr">
              <a:buNone/>
            </a:pPr>
            <a:r>
              <a:rPr lang="ru-RU" sz="2400" dirty="0" smtClean="0">
                <a:solidFill>
                  <a:srgbClr val="FF0000"/>
                </a:solidFill>
              </a:rPr>
              <a:t>Поддержка талантливой молодежи</a:t>
            </a:r>
          </a:p>
          <a:p>
            <a:pPr algn="just"/>
            <a:r>
              <a:rPr lang="ru-RU" sz="1800" dirty="0" smtClean="0"/>
              <a:t>Ежегодно с целью поощрение молодежи, отличившейся успехами в учебе, спорте, творческой деятельности, волонтерском движении, общественной жизни, в начале года проводится Рождественский бал главы МО «Красноборский муниципальный район». В 2019 году в мероприятии приняло участие 50 человек.</a:t>
            </a:r>
          </a:p>
          <a:p>
            <a:pPr algn="just"/>
            <a:r>
              <a:rPr lang="ru-RU" sz="1800" dirty="0" smtClean="0"/>
              <a:t>Администрацией района ежегодно проводится конкурс по присуждению грантов одаренным обучающимся муниципального бюджетного учреждения дополнительного образования «Детская школа искусств им. С.Л. Сметанина». В 2019 году такой грант получили 3 человека.</a:t>
            </a:r>
          </a:p>
          <a:p>
            <a:pPr algn="just">
              <a:buNone/>
            </a:pPr>
            <a:r>
              <a:rPr lang="ru-RU" sz="2400" dirty="0" smtClean="0"/>
              <a:t> </a:t>
            </a:r>
          </a:p>
          <a:p>
            <a:pPr>
              <a:buNone/>
            </a:pPr>
            <a:endParaRPr lang="ru-RU" sz="2400" dirty="0"/>
          </a:p>
        </p:txBody>
      </p:sp>
      <p:pic>
        <p:nvPicPr>
          <p:cNvPr id="5" name="Picture 3" descr="C:\Users\LADKINA\Desktop\REuJ7kaiTLw.jpg"/>
          <p:cNvPicPr>
            <a:picLocks noChangeAspect="1" noChangeArrowheads="1"/>
          </p:cNvPicPr>
          <p:nvPr/>
        </p:nvPicPr>
        <p:blipFill>
          <a:blip r:embed="rId2" cstate="print"/>
          <a:srcRect/>
          <a:stretch>
            <a:fillRect/>
          </a:stretch>
        </p:blipFill>
        <p:spPr bwMode="auto">
          <a:xfrm>
            <a:off x="1142977" y="4572008"/>
            <a:ext cx="3143271" cy="2009192"/>
          </a:xfrm>
          <a:prstGeom prst="rect">
            <a:avLst/>
          </a:prstGeom>
          <a:noFill/>
        </p:spPr>
      </p:pic>
      <p:pic>
        <p:nvPicPr>
          <p:cNvPr id="6" name="Picture 2" descr="N:\Отчеты и планы отделов за 2019 год\Отчет ОМСС\Поддержка талантливой молодежи\Бал Главы.jpg"/>
          <p:cNvPicPr>
            <a:picLocks noChangeAspect="1" noChangeArrowheads="1"/>
          </p:cNvPicPr>
          <p:nvPr/>
        </p:nvPicPr>
        <p:blipFill>
          <a:blip r:embed="rId3" cstate="print"/>
          <a:srcRect/>
          <a:stretch>
            <a:fillRect/>
          </a:stretch>
        </p:blipFill>
        <p:spPr bwMode="auto">
          <a:xfrm>
            <a:off x="4857752" y="4572008"/>
            <a:ext cx="3143272" cy="2000264"/>
          </a:xfrm>
          <a:prstGeom prst="rect">
            <a:avLst/>
          </a:prstGeom>
          <a:noFill/>
        </p:spPr>
      </p:pic>
      <p:pic>
        <p:nvPicPr>
          <p:cNvPr id="7" name="Picture 3" descr="логотип"/>
          <p:cNvPicPr>
            <a:picLocks noChangeAspect="1" noChangeArrowheads="1"/>
          </p:cNvPicPr>
          <p:nvPr/>
        </p:nvPicPr>
        <p:blipFill>
          <a:blip r:embed="rId4"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8" name="Picture 4" descr="логотип_75_лет_победы"/>
          <p:cNvPicPr>
            <a:picLocks noChangeAspect="1" noChangeArrowheads="1"/>
          </p:cNvPicPr>
          <p:nvPr/>
        </p:nvPicPr>
        <p:blipFill>
          <a:blip r:embed="rId5">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352403175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42852"/>
            <a:ext cx="8848756" cy="1071570"/>
          </a:xfrm>
        </p:spPr>
        <p:txBody>
          <a:bodyPr>
            <a:normAutofit fontScale="90000"/>
          </a:bodyPr>
          <a:lstStyle/>
          <a:p>
            <a:pPr algn="ctr"/>
            <a:r>
              <a:rPr lang="ru-RU" sz="3100" b="1" dirty="0" smtClean="0"/>
              <a:t/>
            </a:r>
            <a:br>
              <a:rPr lang="ru-RU" sz="3100" b="1" dirty="0" smtClean="0"/>
            </a:br>
            <a:r>
              <a:rPr lang="ru-RU" sz="3100" b="1" dirty="0" smtClean="0"/>
              <a:t/>
            </a:r>
            <a:br>
              <a:rPr lang="ru-RU" sz="3100" b="1" dirty="0" smtClean="0"/>
            </a:br>
            <a:r>
              <a:rPr lang="ru-RU" sz="3100" b="1" dirty="0" smtClean="0"/>
              <a:t/>
            </a:r>
            <a:br>
              <a:rPr lang="ru-RU" sz="3100" b="1" dirty="0" smtClean="0"/>
            </a:br>
            <a:r>
              <a:rPr lang="ru-RU" sz="3100" b="1" dirty="0" smtClean="0"/>
              <a:t>    </a:t>
            </a:r>
            <a:r>
              <a:rPr lang="ru-RU" sz="3600" b="1" dirty="0" smtClean="0">
                <a:solidFill>
                  <a:srgbClr val="C00000"/>
                </a:solidFill>
              </a:rPr>
              <a:t>Обеспечение жильем молодых семей</a:t>
            </a:r>
            <a:r>
              <a:rPr lang="ru-RU" sz="3600" dirty="0" smtClean="0"/>
              <a:t/>
            </a:r>
            <a:br>
              <a:rPr lang="ru-RU" sz="3600" dirty="0" smtClean="0"/>
            </a:br>
            <a:r>
              <a:rPr lang="ru-RU" dirty="0" smtClean="0">
                <a:solidFill>
                  <a:srgbClr val="FF0000"/>
                </a:solidFill>
              </a:rPr>
              <a:t/>
            </a:r>
            <a:br>
              <a:rPr lang="ru-RU" dirty="0" smtClean="0">
                <a:solidFill>
                  <a:srgbClr val="FF0000"/>
                </a:solidFill>
              </a:rPr>
            </a:br>
            <a:endParaRPr lang="ru-RU" dirty="0"/>
          </a:p>
        </p:txBody>
      </p:sp>
      <p:sp>
        <p:nvSpPr>
          <p:cNvPr id="3" name="Объект 2"/>
          <p:cNvSpPr>
            <a:spLocks noGrp="1"/>
          </p:cNvSpPr>
          <p:nvPr>
            <p:ph idx="1"/>
          </p:nvPr>
        </p:nvSpPr>
        <p:spPr>
          <a:xfrm>
            <a:off x="428596" y="1500174"/>
            <a:ext cx="8391876" cy="5072098"/>
          </a:xfrm>
        </p:spPr>
        <p:txBody>
          <a:bodyPr>
            <a:normAutofit lnSpcReduction="10000"/>
          </a:bodyPr>
          <a:lstStyle/>
          <a:p>
            <a:pPr>
              <a:buNone/>
            </a:pPr>
            <a:endParaRPr lang="ru-RU" sz="2000" dirty="0" smtClean="0"/>
          </a:p>
          <a:p>
            <a:pPr algn="ctr">
              <a:buNone/>
            </a:pPr>
            <a:r>
              <a:rPr lang="ru-RU" sz="2400" dirty="0" smtClean="0"/>
              <a:t>Продолжает действовать программа </a:t>
            </a:r>
          </a:p>
          <a:p>
            <a:pPr algn="ctr">
              <a:buNone/>
            </a:pPr>
            <a:r>
              <a:rPr lang="ru-RU" sz="2400" dirty="0" smtClean="0">
                <a:solidFill>
                  <a:srgbClr val="C00000"/>
                </a:solidFill>
              </a:rPr>
              <a:t>«Обеспечение жильем молодых семей в МО «Красноборский муниципальный район» </a:t>
            </a:r>
          </a:p>
          <a:p>
            <a:pPr algn="ctr">
              <a:buNone/>
            </a:pPr>
            <a:r>
              <a:rPr lang="ru-RU" sz="2400" dirty="0" smtClean="0">
                <a:solidFill>
                  <a:srgbClr val="C00000"/>
                </a:solidFill>
              </a:rPr>
              <a:t>на 2014-2020 годы». </a:t>
            </a:r>
          </a:p>
          <a:p>
            <a:pPr>
              <a:buNone/>
            </a:pPr>
            <a:endParaRPr lang="ru-RU" sz="2400" dirty="0" smtClean="0"/>
          </a:p>
          <a:p>
            <a:pPr algn="ctr">
              <a:buNone/>
            </a:pPr>
            <a:r>
              <a:rPr lang="ru-RU" sz="2400" dirty="0" smtClean="0"/>
              <a:t>Зарегистрировано </a:t>
            </a:r>
            <a:r>
              <a:rPr lang="ru-RU" sz="2400" dirty="0" smtClean="0">
                <a:solidFill>
                  <a:srgbClr val="C00000"/>
                </a:solidFill>
              </a:rPr>
              <a:t>30 семей-участниц </a:t>
            </a:r>
            <a:r>
              <a:rPr lang="ru-RU" sz="2400" dirty="0" smtClean="0"/>
              <a:t>программ. </a:t>
            </a:r>
          </a:p>
          <a:p>
            <a:pPr>
              <a:buNone/>
            </a:pPr>
            <a:endParaRPr lang="ru-RU" sz="2400" dirty="0" smtClean="0"/>
          </a:p>
          <a:p>
            <a:pPr algn="ctr">
              <a:buNone/>
            </a:pPr>
            <a:r>
              <a:rPr lang="ru-RU" sz="2400" dirty="0" smtClean="0"/>
              <a:t>В 2019 году социальную выплату в объеме </a:t>
            </a:r>
          </a:p>
          <a:p>
            <a:pPr algn="ctr">
              <a:buNone/>
            </a:pPr>
            <a:r>
              <a:rPr lang="ru-RU" sz="2400" dirty="0" smtClean="0">
                <a:solidFill>
                  <a:srgbClr val="C00000"/>
                </a:solidFill>
              </a:rPr>
              <a:t>535,5 тыс. рублей </a:t>
            </a:r>
          </a:p>
          <a:p>
            <a:pPr algn="ctr">
              <a:buNone/>
            </a:pPr>
            <a:r>
              <a:rPr lang="ru-RU" sz="2400" dirty="0" smtClean="0"/>
              <a:t>получили многодетные семьи</a:t>
            </a:r>
            <a:r>
              <a:rPr lang="ru-RU" sz="2400" dirty="0" smtClean="0">
                <a:solidFill>
                  <a:srgbClr val="C00000"/>
                </a:solidFill>
              </a:rPr>
              <a:t> </a:t>
            </a:r>
          </a:p>
          <a:p>
            <a:pPr algn="ctr">
              <a:buNone/>
            </a:pPr>
            <a:r>
              <a:rPr lang="ru-RU" sz="2400" dirty="0" smtClean="0">
                <a:solidFill>
                  <a:srgbClr val="C00000"/>
                </a:solidFill>
              </a:rPr>
              <a:t> Кашириных,  Шевченко, Рогатых</a:t>
            </a:r>
            <a:endParaRPr lang="ru-RU" sz="2400" dirty="0" smtClean="0"/>
          </a:p>
        </p:txBody>
      </p:sp>
      <p:pic>
        <p:nvPicPr>
          <p:cNvPr id="5"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6"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352403175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428728" y="188913"/>
            <a:ext cx="6357982" cy="838200"/>
          </a:xfrm>
        </p:spPr>
        <p:txBody>
          <a:bodyPr>
            <a:noAutofit/>
          </a:bodyPr>
          <a:lstStyle/>
          <a:p>
            <a:pPr algn="ctr"/>
            <a:r>
              <a:rPr lang="ru-RU" sz="3600" b="1" dirty="0" smtClean="0"/>
              <a:t>   </a:t>
            </a:r>
            <a:r>
              <a:rPr lang="ru-RU" sz="3600" b="1" dirty="0" smtClean="0">
                <a:solidFill>
                  <a:srgbClr val="C00000"/>
                </a:solidFill>
              </a:rPr>
              <a:t>Патриотическое воспитание молодежи</a:t>
            </a:r>
            <a:endParaRPr lang="ru-RU" sz="3600" dirty="0">
              <a:solidFill>
                <a:srgbClr val="C00000"/>
              </a:solidFill>
            </a:endParaRPr>
          </a:p>
        </p:txBody>
      </p:sp>
      <p:sp>
        <p:nvSpPr>
          <p:cNvPr id="3" name="Содержимое 2"/>
          <p:cNvSpPr>
            <a:spLocks noGrp="1"/>
          </p:cNvSpPr>
          <p:nvPr>
            <p:ph idx="1"/>
          </p:nvPr>
        </p:nvSpPr>
        <p:spPr>
          <a:xfrm>
            <a:off x="357158" y="1428736"/>
            <a:ext cx="8463314" cy="2786082"/>
          </a:xfrm>
        </p:spPr>
        <p:txBody>
          <a:bodyPr>
            <a:normAutofit/>
          </a:bodyPr>
          <a:lstStyle/>
          <a:p>
            <a:pPr algn="just">
              <a:buNone/>
            </a:pPr>
            <a:r>
              <a:rPr lang="ru-RU" sz="1800" dirty="0" smtClean="0"/>
              <a:t>На мероприятия подпрограммы </a:t>
            </a:r>
            <a:r>
              <a:rPr lang="ru-RU" sz="1800" dirty="0" smtClean="0">
                <a:solidFill>
                  <a:srgbClr val="C00000"/>
                </a:solidFill>
              </a:rPr>
              <a:t>«Патриотическое воспитание и допризывная подготовка граждан» </a:t>
            </a:r>
            <a:r>
              <a:rPr lang="ru-RU" sz="1800" dirty="0" smtClean="0"/>
              <a:t>израсходовано </a:t>
            </a:r>
            <a:r>
              <a:rPr lang="ru-RU" sz="1800" dirty="0" smtClean="0">
                <a:solidFill>
                  <a:srgbClr val="C00000"/>
                </a:solidFill>
              </a:rPr>
              <a:t>200 тыс. рублей.</a:t>
            </a:r>
            <a:endParaRPr lang="ru-RU" sz="1800" dirty="0" smtClean="0"/>
          </a:p>
          <a:p>
            <a:pPr algn="ctr">
              <a:buNone/>
            </a:pPr>
            <a:r>
              <a:rPr lang="ru-RU" sz="1800" dirty="0" smtClean="0"/>
              <a:t>Организованно прошли традиционные мероприятия:</a:t>
            </a:r>
          </a:p>
          <a:p>
            <a:pPr algn="just">
              <a:buNone/>
            </a:pPr>
            <a:r>
              <a:rPr lang="ru-RU" sz="1800" dirty="0" smtClean="0"/>
              <a:t>- межрайонная военно-тактическая игра «Спецназ»,  </a:t>
            </a:r>
          </a:p>
          <a:p>
            <a:pPr algn="just">
              <a:buNone/>
            </a:pPr>
            <a:r>
              <a:rPr lang="ru-RU" sz="1800" dirty="0" smtClean="0"/>
              <a:t>- районный смотр почетных караулов,  </a:t>
            </a:r>
          </a:p>
          <a:p>
            <a:pPr algn="just">
              <a:buNone/>
            </a:pPr>
            <a:r>
              <a:rPr lang="ru-RU" sz="1800" dirty="0" smtClean="0"/>
              <a:t>- «День памяти и скорби», </a:t>
            </a:r>
          </a:p>
          <a:p>
            <a:pPr algn="just">
              <a:buNone/>
            </a:pPr>
            <a:r>
              <a:rPr lang="ru-RU" sz="1800" dirty="0" smtClean="0"/>
              <a:t> -учебно-полевые сборы учащихся, </a:t>
            </a:r>
          </a:p>
          <a:p>
            <a:pPr algn="just">
              <a:buNone/>
            </a:pPr>
            <a:r>
              <a:rPr lang="ru-RU" sz="1800" dirty="0" smtClean="0"/>
              <a:t>- районный слет «День призывника».</a:t>
            </a:r>
          </a:p>
          <a:p>
            <a:pPr algn="just"/>
            <a:endParaRPr lang="ru-RU" sz="3200" dirty="0"/>
          </a:p>
        </p:txBody>
      </p:sp>
      <p:pic>
        <p:nvPicPr>
          <p:cNvPr id="17412" name="Picture 4" descr="C:\Users\Надежда Викторовна\Desktop\tLsfaj4aM6U.jpg"/>
          <p:cNvPicPr>
            <a:picLocks noChangeAspect="1" noChangeArrowheads="1"/>
          </p:cNvPicPr>
          <p:nvPr/>
        </p:nvPicPr>
        <p:blipFill>
          <a:blip r:embed="rId2" cstate="print"/>
          <a:srcRect/>
          <a:stretch>
            <a:fillRect/>
          </a:stretch>
        </p:blipFill>
        <p:spPr bwMode="auto">
          <a:xfrm>
            <a:off x="3071802" y="4214818"/>
            <a:ext cx="3500462" cy="2428892"/>
          </a:xfrm>
          <a:prstGeom prst="rect">
            <a:avLst/>
          </a:prstGeom>
          <a:noFill/>
        </p:spPr>
      </p:pic>
      <p:pic>
        <p:nvPicPr>
          <p:cNvPr id="8" name="Picture 3" descr="C:\Users\LADKINA\Downloads\73385848_2393612477604351_2514552021538916677_n.jpg"/>
          <p:cNvPicPr>
            <a:picLocks noChangeAspect="1" noChangeArrowheads="1"/>
          </p:cNvPicPr>
          <p:nvPr/>
        </p:nvPicPr>
        <p:blipFill>
          <a:blip r:embed="rId3" cstate="print"/>
          <a:srcRect/>
          <a:stretch>
            <a:fillRect/>
          </a:stretch>
        </p:blipFill>
        <p:spPr bwMode="auto">
          <a:xfrm>
            <a:off x="6572264" y="4214818"/>
            <a:ext cx="2428892" cy="2428892"/>
          </a:xfrm>
          <a:prstGeom prst="rect">
            <a:avLst/>
          </a:prstGeom>
          <a:noFill/>
        </p:spPr>
      </p:pic>
      <p:pic>
        <p:nvPicPr>
          <p:cNvPr id="9" name="Picture 4" descr="C:\Users\LADKINA\Desktop\DSCN7584.jpg"/>
          <p:cNvPicPr>
            <a:picLocks noChangeAspect="1" noChangeArrowheads="1"/>
          </p:cNvPicPr>
          <p:nvPr/>
        </p:nvPicPr>
        <p:blipFill>
          <a:blip r:embed="rId4" cstate="print"/>
          <a:srcRect/>
          <a:stretch>
            <a:fillRect/>
          </a:stretch>
        </p:blipFill>
        <p:spPr bwMode="auto">
          <a:xfrm>
            <a:off x="142844" y="4214818"/>
            <a:ext cx="2952216" cy="2357454"/>
          </a:xfrm>
          <a:prstGeom prst="rect">
            <a:avLst/>
          </a:prstGeom>
          <a:noFill/>
        </p:spPr>
      </p:pic>
      <p:pic>
        <p:nvPicPr>
          <p:cNvPr id="10" name="Picture 3" descr="логотип"/>
          <p:cNvPicPr>
            <a:picLocks noChangeAspect="1" noChangeArrowheads="1"/>
          </p:cNvPicPr>
          <p:nvPr/>
        </p:nvPicPr>
        <p:blipFill>
          <a:blip r:embed="rId5"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1" name="Picture 4" descr="логотип_75_лет_победы"/>
          <p:cNvPicPr>
            <a:picLocks noChangeAspect="1" noChangeArrowheads="1"/>
          </p:cNvPicPr>
          <p:nvPr/>
        </p:nvPicPr>
        <p:blipFill>
          <a:blip r:embed="rId6">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428604"/>
            <a:ext cx="9144000" cy="500065"/>
          </a:xfrm>
        </p:spPr>
        <p:txBody>
          <a:bodyPr>
            <a:normAutofit/>
          </a:bodyPr>
          <a:lstStyle/>
          <a:p>
            <a:pPr algn="ctr"/>
            <a:r>
              <a:rPr lang="ru-RU" sz="2400" dirty="0" smtClean="0"/>
              <a:t>Участие в национальных проектах</a:t>
            </a:r>
            <a:endParaRPr lang="ru-RU" sz="2400" dirty="0"/>
          </a:p>
        </p:txBody>
      </p:sp>
      <p:sp>
        <p:nvSpPr>
          <p:cNvPr id="3" name="Подзаголовок 2"/>
          <p:cNvSpPr>
            <a:spLocks noGrp="1"/>
          </p:cNvSpPr>
          <p:nvPr>
            <p:ph type="subTitle" idx="1"/>
          </p:nvPr>
        </p:nvSpPr>
        <p:spPr>
          <a:xfrm>
            <a:off x="540544" y="1357298"/>
            <a:ext cx="8246298" cy="5000660"/>
          </a:xfrm>
        </p:spPr>
        <p:txBody>
          <a:bodyPr>
            <a:normAutofit/>
          </a:bodyPr>
          <a:lstStyle/>
          <a:p>
            <a:pPr algn="just"/>
            <a:r>
              <a:rPr lang="ru-RU" sz="1800" dirty="0" smtClean="0"/>
              <a:t>Распоряжением от 08.06.2017 года №176-р администрации МО «Красноборский муниципальный район»  создан проектный комитет</a:t>
            </a:r>
          </a:p>
          <a:p>
            <a:pPr algn="just"/>
            <a:endParaRPr lang="ru-RU" sz="1800" dirty="0" smtClean="0"/>
          </a:p>
          <a:p>
            <a:pPr algn="ctr"/>
            <a:r>
              <a:rPr lang="ru-RU" sz="1800" dirty="0" smtClean="0"/>
              <a:t>Красноборский муниципальный район участвует в реализации национальных проектов</a:t>
            </a:r>
          </a:p>
          <a:p>
            <a:pPr algn="ctr"/>
            <a:endParaRPr lang="ru-RU" sz="1800" dirty="0" smtClean="0"/>
          </a:p>
          <a:p>
            <a:pPr algn="ctr"/>
            <a:endParaRPr lang="ru-RU" sz="1800" dirty="0" smtClean="0"/>
          </a:p>
          <a:p>
            <a:pPr algn="just"/>
            <a:r>
              <a:rPr lang="ru-RU" sz="1800" dirty="0" smtClean="0"/>
              <a:t> </a:t>
            </a:r>
            <a:endParaRPr lang="ru-RU" sz="1800" dirty="0"/>
          </a:p>
        </p:txBody>
      </p:sp>
      <p:pic>
        <p:nvPicPr>
          <p:cNvPr id="1026" name="Picture 2" descr="C:\Users\Надежда Викторовна\Desktop\0cf9c28a3a75f4d7140b343e70247cf75227d869.png"/>
          <p:cNvPicPr>
            <a:picLocks noChangeAspect="1" noChangeArrowheads="1"/>
          </p:cNvPicPr>
          <p:nvPr/>
        </p:nvPicPr>
        <p:blipFill>
          <a:blip r:embed="rId2" cstate="print"/>
          <a:srcRect/>
          <a:stretch>
            <a:fillRect/>
          </a:stretch>
        </p:blipFill>
        <p:spPr bwMode="auto">
          <a:xfrm>
            <a:off x="857224" y="2928934"/>
            <a:ext cx="2857520" cy="1090928"/>
          </a:xfrm>
          <a:prstGeom prst="rect">
            <a:avLst/>
          </a:prstGeom>
          <a:noFill/>
        </p:spPr>
      </p:pic>
      <p:pic>
        <p:nvPicPr>
          <p:cNvPr id="1027" name="Picture 3" descr="C:\Users\Надежда Викторовна\Desktop\image-17-12-19-03-05.jpeg"/>
          <p:cNvPicPr>
            <a:picLocks noChangeAspect="1" noChangeArrowheads="1"/>
          </p:cNvPicPr>
          <p:nvPr/>
        </p:nvPicPr>
        <p:blipFill>
          <a:blip r:embed="rId3" cstate="print"/>
          <a:srcRect/>
          <a:stretch>
            <a:fillRect/>
          </a:stretch>
        </p:blipFill>
        <p:spPr bwMode="auto">
          <a:xfrm>
            <a:off x="1071538" y="4116152"/>
            <a:ext cx="2428892" cy="1216822"/>
          </a:xfrm>
          <a:prstGeom prst="rect">
            <a:avLst/>
          </a:prstGeom>
          <a:noFill/>
        </p:spPr>
      </p:pic>
      <p:pic>
        <p:nvPicPr>
          <p:cNvPr id="1028" name="Picture 4" descr="C:\Users\Надежда Викторовна\Desktop\нац проекты эмблемы\8cd693efb4d23617ab4acd4da8c95c63.png"/>
          <p:cNvPicPr>
            <a:picLocks noChangeAspect="1" noChangeArrowheads="1"/>
          </p:cNvPicPr>
          <p:nvPr/>
        </p:nvPicPr>
        <p:blipFill>
          <a:blip r:embed="rId4"/>
          <a:srcRect/>
          <a:stretch>
            <a:fillRect/>
          </a:stretch>
        </p:blipFill>
        <p:spPr bwMode="auto">
          <a:xfrm>
            <a:off x="978678" y="5456259"/>
            <a:ext cx="2614613" cy="1116013"/>
          </a:xfrm>
          <a:prstGeom prst="rect">
            <a:avLst/>
          </a:prstGeom>
          <a:noFill/>
        </p:spPr>
      </p:pic>
      <p:pic>
        <p:nvPicPr>
          <p:cNvPr id="1029" name="Picture 5" descr="C:\Users\Надежда Викторовна\Desktop\нац проекты эмблемы\безопасные-дороги-логотип.jpg"/>
          <p:cNvPicPr>
            <a:picLocks noChangeAspect="1" noChangeArrowheads="1"/>
          </p:cNvPicPr>
          <p:nvPr/>
        </p:nvPicPr>
        <p:blipFill>
          <a:blip r:embed="rId5"/>
          <a:srcRect/>
          <a:stretch>
            <a:fillRect/>
          </a:stretch>
        </p:blipFill>
        <p:spPr bwMode="auto">
          <a:xfrm>
            <a:off x="5179223" y="2928934"/>
            <a:ext cx="3095623" cy="931713"/>
          </a:xfrm>
          <a:prstGeom prst="rect">
            <a:avLst/>
          </a:prstGeom>
          <a:noFill/>
        </p:spPr>
      </p:pic>
      <p:pic>
        <p:nvPicPr>
          <p:cNvPr id="1030" name="Picture 6" descr="C:\Users\Надежда Викторовна\Desktop\нац проекты эмблемы\i.jpg"/>
          <p:cNvPicPr>
            <a:picLocks noChangeAspect="1" noChangeArrowheads="1"/>
          </p:cNvPicPr>
          <p:nvPr/>
        </p:nvPicPr>
        <p:blipFill>
          <a:blip r:embed="rId6" cstate="print"/>
          <a:srcRect/>
          <a:stretch>
            <a:fillRect/>
          </a:stretch>
        </p:blipFill>
        <p:spPr bwMode="auto">
          <a:xfrm>
            <a:off x="5512588" y="4071942"/>
            <a:ext cx="2428892" cy="1165210"/>
          </a:xfrm>
          <a:prstGeom prst="rect">
            <a:avLst/>
          </a:prstGeom>
          <a:noFill/>
        </p:spPr>
      </p:pic>
      <p:pic>
        <p:nvPicPr>
          <p:cNvPr id="1031" name="Picture 7" descr="C:\Users\Надежда Викторовна\Desktop\нац проекты эмблемы\экология.jpg"/>
          <p:cNvPicPr>
            <a:picLocks noChangeAspect="1" noChangeArrowheads="1"/>
          </p:cNvPicPr>
          <p:nvPr/>
        </p:nvPicPr>
        <p:blipFill>
          <a:blip r:embed="rId7"/>
          <a:srcRect/>
          <a:stretch>
            <a:fillRect/>
          </a:stretch>
        </p:blipFill>
        <p:spPr bwMode="auto">
          <a:xfrm>
            <a:off x="5317334" y="5410222"/>
            <a:ext cx="2819400" cy="1162050"/>
          </a:xfrm>
          <a:prstGeom prst="rect">
            <a:avLst/>
          </a:prstGeom>
          <a:noFill/>
        </p:spPr>
      </p:pic>
      <p:pic>
        <p:nvPicPr>
          <p:cNvPr id="10" name="Picture 3" descr="логотип"/>
          <p:cNvPicPr>
            <a:picLocks noChangeAspect="1" noChangeArrowheads="1"/>
          </p:cNvPicPr>
          <p:nvPr/>
        </p:nvPicPr>
        <p:blipFill>
          <a:blip r:embed="rId8"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1" name="Picture 4" descr="логотип_75_лет_победы"/>
          <p:cNvPicPr>
            <a:picLocks noChangeAspect="1" noChangeArrowheads="1"/>
          </p:cNvPicPr>
          <p:nvPr/>
        </p:nvPicPr>
        <p:blipFill>
          <a:blip r:embed="rId9">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1428728" y="142876"/>
            <a:ext cx="6429420" cy="1142984"/>
          </a:xfrm>
        </p:spPr>
        <p:txBody>
          <a:bodyPr>
            <a:normAutofit fontScale="90000"/>
          </a:bodyPr>
          <a:lstStyle/>
          <a:p>
            <a:pPr algn="ctr"/>
            <a:r>
              <a:rPr lang="ru-RU" b="1" dirty="0" smtClean="0"/>
              <a:t/>
            </a:r>
            <a:br>
              <a:rPr lang="ru-RU" b="1" dirty="0" smtClean="0"/>
            </a:br>
            <a:r>
              <a:rPr lang="ru-RU" b="1" dirty="0" smtClean="0">
                <a:solidFill>
                  <a:srgbClr val="C00000"/>
                </a:solidFill>
              </a:rPr>
              <a:t>Спортивно-массовая  работа</a:t>
            </a:r>
            <a:r>
              <a:rPr lang="ru-RU" dirty="0" smtClean="0"/>
              <a:t/>
            </a:r>
            <a:br>
              <a:rPr lang="ru-RU" dirty="0" smtClean="0"/>
            </a:br>
            <a:endParaRPr lang="ru-RU" dirty="0"/>
          </a:p>
        </p:txBody>
      </p:sp>
      <p:sp>
        <p:nvSpPr>
          <p:cNvPr id="15" name="Содержимое 14"/>
          <p:cNvSpPr>
            <a:spLocks noGrp="1"/>
          </p:cNvSpPr>
          <p:nvPr>
            <p:ph idx="1"/>
          </p:nvPr>
        </p:nvSpPr>
        <p:spPr>
          <a:xfrm>
            <a:off x="457200" y="1500174"/>
            <a:ext cx="8229600" cy="2428892"/>
          </a:xfrm>
        </p:spPr>
        <p:txBody>
          <a:bodyPr/>
          <a:lstStyle/>
          <a:p>
            <a:pPr algn="ctr">
              <a:buNone/>
            </a:pPr>
            <a:r>
              <a:rPr lang="ru-RU" sz="2000" dirty="0" smtClean="0"/>
              <a:t>В  2019 году для молодежи района проведено </a:t>
            </a:r>
          </a:p>
          <a:p>
            <a:pPr algn="ctr">
              <a:buNone/>
            </a:pPr>
            <a:r>
              <a:rPr lang="ru-RU" sz="2000" dirty="0" smtClean="0"/>
              <a:t>32 спортивных соревнования по различным видам спорта ,</a:t>
            </a:r>
          </a:p>
          <a:p>
            <a:pPr algn="ctr">
              <a:buNone/>
            </a:pPr>
            <a:r>
              <a:rPr lang="ru-RU" sz="2000" dirty="0" smtClean="0"/>
              <a:t> 8 спортивно-массовых мероприятий. </a:t>
            </a:r>
          </a:p>
          <a:p>
            <a:pPr algn="ctr">
              <a:buNone/>
            </a:pPr>
            <a:r>
              <a:rPr lang="ru-RU" sz="2000" dirty="0" smtClean="0"/>
              <a:t> Организовано 26 выездов на различные областные и межрайонные соревнования.</a:t>
            </a:r>
          </a:p>
          <a:p>
            <a:endParaRPr lang="ru-RU" dirty="0" smtClean="0"/>
          </a:p>
          <a:p>
            <a:endParaRPr lang="ru-RU" dirty="0"/>
          </a:p>
        </p:txBody>
      </p:sp>
      <p:sp>
        <p:nvSpPr>
          <p:cNvPr id="4" name="TextBox 3"/>
          <p:cNvSpPr txBox="1"/>
          <p:nvPr/>
        </p:nvSpPr>
        <p:spPr>
          <a:xfrm>
            <a:off x="500034" y="857232"/>
            <a:ext cx="8429684" cy="646331"/>
          </a:xfrm>
          <a:prstGeom prst="rect">
            <a:avLst/>
          </a:prstGeom>
          <a:noFill/>
        </p:spPr>
        <p:txBody>
          <a:bodyPr wrap="square" rtlCol="0">
            <a:spAutoFit/>
          </a:bodyPr>
          <a:lstStyle/>
          <a:p>
            <a:r>
              <a:rPr lang="ru-RU" dirty="0" smtClean="0"/>
              <a:t> </a:t>
            </a:r>
          </a:p>
          <a:p>
            <a:endParaRPr lang="ru-RU" dirty="0"/>
          </a:p>
        </p:txBody>
      </p:sp>
      <p:pic>
        <p:nvPicPr>
          <p:cNvPr id="8" name="Picture 2" descr="N:\Отчеты и планы отделов за 2019 год\Отчет ОМСС\Спорт\DSCN0224.JPG"/>
          <p:cNvPicPr>
            <a:picLocks noChangeAspect="1" noChangeArrowheads="1"/>
          </p:cNvPicPr>
          <p:nvPr/>
        </p:nvPicPr>
        <p:blipFill>
          <a:blip r:embed="rId2" cstate="print"/>
          <a:srcRect/>
          <a:stretch>
            <a:fillRect/>
          </a:stretch>
        </p:blipFill>
        <p:spPr bwMode="auto">
          <a:xfrm>
            <a:off x="142844" y="3714752"/>
            <a:ext cx="3171934" cy="2888777"/>
          </a:xfrm>
          <a:prstGeom prst="rect">
            <a:avLst/>
          </a:prstGeom>
          <a:noFill/>
        </p:spPr>
      </p:pic>
      <p:pic>
        <p:nvPicPr>
          <p:cNvPr id="9" name="Picture 4" descr="N:\Отчеты и планы отделов за 2019 год\Отчет ОМСС\Спорт\Ветераны волейбол.jpg"/>
          <p:cNvPicPr>
            <a:picLocks noChangeAspect="1" noChangeArrowheads="1"/>
          </p:cNvPicPr>
          <p:nvPr/>
        </p:nvPicPr>
        <p:blipFill>
          <a:blip r:embed="rId3" cstate="print"/>
          <a:srcRect l="9689" r="3114"/>
          <a:stretch>
            <a:fillRect/>
          </a:stretch>
        </p:blipFill>
        <p:spPr bwMode="auto">
          <a:xfrm>
            <a:off x="5500694" y="4000480"/>
            <a:ext cx="3316928" cy="2571792"/>
          </a:xfrm>
          <a:prstGeom prst="rect">
            <a:avLst/>
          </a:prstGeom>
          <a:noFill/>
        </p:spPr>
      </p:pic>
      <p:pic>
        <p:nvPicPr>
          <p:cNvPr id="10" name="Picture 3" descr="N:\Отчеты и планы отделов за 2019 год\Отчет ОМСС\Спорт\IMG_20190407_161710.jpg"/>
          <p:cNvPicPr>
            <a:picLocks noChangeAspect="1" noChangeArrowheads="1"/>
          </p:cNvPicPr>
          <p:nvPr/>
        </p:nvPicPr>
        <p:blipFill>
          <a:blip r:embed="rId4" cstate="print"/>
          <a:srcRect/>
          <a:stretch>
            <a:fillRect/>
          </a:stretch>
        </p:blipFill>
        <p:spPr bwMode="auto">
          <a:xfrm>
            <a:off x="2857488" y="3357562"/>
            <a:ext cx="3143272" cy="2281018"/>
          </a:xfrm>
          <a:prstGeom prst="rect">
            <a:avLst/>
          </a:prstGeom>
          <a:noFill/>
        </p:spPr>
      </p:pic>
      <p:pic>
        <p:nvPicPr>
          <p:cNvPr id="11" name="Picture 3" descr="логотип"/>
          <p:cNvPicPr>
            <a:picLocks noChangeAspect="1" noChangeArrowheads="1"/>
          </p:cNvPicPr>
          <p:nvPr/>
        </p:nvPicPr>
        <p:blipFill>
          <a:blip r:embed="rId5"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2" name="Picture 4" descr="логотип_75_лет_победы"/>
          <p:cNvPicPr>
            <a:picLocks noChangeAspect="1" noChangeArrowheads="1"/>
          </p:cNvPicPr>
          <p:nvPr/>
        </p:nvPicPr>
        <p:blipFill>
          <a:blip r:embed="rId6">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285720" y="188640"/>
            <a:ext cx="8534752" cy="838200"/>
          </a:xfrm>
        </p:spPr>
        <p:txBody>
          <a:bodyPr/>
          <a:lstStyle/>
          <a:p>
            <a:pPr algn="ctr"/>
            <a:r>
              <a:rPr lang="ru-RU" b="1" dirty="0" smtClean="0">
                <a:solidFill>
                  <a:srgbClr val="C00000"/>
                </a:solidFill>
              </a:rPr>
              <a:t>ОБРАЗОВАНИЕ</a:t>
            </a:r>
            <a:endParaRPr lang="ru-RU" b="1" dirty="0">
              <a:solidFill>
                <a:srgbClr val="C00000"/>
              </a:solidFill>
            </a:endParaRPr>
          </a:p>
        </p:txBody>
      </p:sp>
      <p:sp>
        <p:nvSpPr>
          <p:cNvPr id="3" name="Объект 2"/>
          <p:cNvSpPr>
            <a:spLocks noGrp="1"/>
          </p:cNvSpPr>
          <p:nvPr>
            <p:ph idx="1"/>
          </p:nvPr>
        </p:nvSpPr>
        <p:spPr>
          <a:xfrm>
            <a:off x="500034" y="1071546"/>
            <a:ext cx="8176422" cy="5286412"/>
          </a:xfrm>
        </p:spPr>
        <p:txBody>
          <a:bodyPr>
            <a:noAutofit/>
          </a:bodyPr>
          <a:lstStyle/>
          <a:p>
            <a:r>
              <a:rPr lang="ru-RU" sz="1400" b="1" dirty="0" smtClean="0"/>
              <a:t>7 муниципальных учреждений (юридических лиц), а именно: </a:t>
            </a:r>
          </a:p>
          <a:p>
            <a:pPr>
              <a:buNone/>
            </a:pPr>
            <a:r>
              <a:rPr lang="ru-RU" sz="1400" b="1" dirty="0" smtClean="0"/>
              <a:t>4 средних  школы, 3  основных  школы. </a:t>
            </a:r>
          </a:p>
          <a:p>
            <a:pPr>
              <a:buNone/>
            </a:pPr>
            <a:r>
              <a:rPr lang="ru-RU" sz="1400" b="1" dirty="0" smtClean="0"/>
              <a:t>Они  в  своем  составе  имеют 28 структурных подразделений:</a:t>
            </a:r>
          </a:p>
          <a:p>
            <a:r>
              <a:rPr lang="ru-RU" sz="1400" b="1" dirty="0" smtClean="0"/>
              <a:t>- 6 общеобразовательных учреждений (3 начальных школы, 3 основных школы);</a:t>
            </a:r>
          </a:p>
          <a:p>
            <a:r>
              <a:rPr lang="ru-RU" sz="1400" b="1" dirty="0" smtClean="0"/>
              <a:t>- 17 детских дошкольных учреждений;</a:t>
            </a:r>
          </a:p>
          <a:p>
            <a:r>
              <a:rPr lang="ru-RU" sz="1400" b="1" dirty="0" smtClean="0"/>
              <a:t>- учебно - консультационный пункт при МБОУ "Красноборская средняя школа";</a:t>
            </a:r>
          </a:p>
          <a:p>
            <a:r>
              <a:rPr lang="ru-RU" sz="1400" b="1" dirty="0" smtClean="0"/>
              <a:t>- СП "Центр дополнительного образования для детей" МБОУ "Красноборская средняя школа";</a:t>
            </a:r>
          </a:p>
          <a:p>
            <a:r>
              <a:rPr lang="ru-RU" sz="1400" b="1" dirty="0" smtClean="0"/>
              <a:t>- СП "Детско- юношеская спортивная школа" МБОУ "Красноборская средняя школа"; </a:t>
            </a:r>
          </a:p>
          <a:p>
            <a:r>
              <a:rPr lang="ru-RU" sz="1400" b="1" dirty="0" smtClean="0"/>
              <a:t>- ДОЛ «Заря»;</a:t>
            </a:r>
          </a:p>
          <a:p>
            <a:r>
              <a:rPr lang="ru-RU" sz="1400" b="1" dirty="0" smtClean="0"/>
              <a:t>- СП «Территориальная психолого-медико-педагогическая комиссия»;</a:t>
            </a:r>
          </a:p>
          <a:p>
            <a:r>
              <a:rPr lang="ru-RU" sz="1400" b="1" dirty="0" smtClean="0"/>
              <a:t>СП Центр цифрового и гуманитарного профилей.</a:t>
            </a:r>
          </a:p>
          <a:p>
            <a:pPr>
              <a:buNone/>
            </a:pPr>
            <a:endParaRPr lang="ru-RU" sz="1400" b="1" dirty="0" smtClean="0"/>
          </a:p>
          <a:p>
            <a:r>
              <a:rPr lang="ru-RU" sz="1400" b="1" dirty="0" smtClean="0"/>
              <a:t>На территории района функционируют 2 интерната:</a:t>
            </a:r>
          </a:p>
          <a:p>
            <a:r>
              <a:rPr lang="ru-RU" sz="1400" b="1" dirty="0" smtClean="0"/>
              <a:t>- при МБОУ «Верхнеуфтюгская средняя школа им. Д.И. Плакидина», в нем проживают 12 детей;</a:t>
            </a:r>
          </a:p>
          <a:p>
            <a:r>
              <a:rPr lang="ru-RU" sz="1400" b="1" dirty="0" smtClean="0"/>
              <a:t>- при МБОУ "Красноборская средняя школа", в нем проживают 4 детей.</a:t>
            </a:r>
          </a:p>
          <a:p>
            <a:r>
              <a:rPr lang="ru-RU" sz="1400" b="1" dirty="0" smtClean="0"/>
              <a:t>В  муниципальных общеобразовательных учреждениях МО «Красноборский муниципальный район» обучается 1330  (2015 год-1375, 2016 год - 1380, 2017 год – 1360, 2018 год- 1355) учащихся.</a:t>
            </a:r>
          </a:p>
          <a:p>
            <a:pPr marL="0" indent="0">
              <a:buNone/>
            </a:pPr>
            <a:endParaRPr lang="ru-RU" sz="1400" dirty="0"/>
          </a:p>
        </p:txBody>
      </p:sp>
      <p:pic>
        <p:nvPicPr>
          <p:cNvPr id="6"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7"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395666319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1142984"/>
            <a:ext cx="8136904" cy="5286412"/>
          </a:xfrm>
        </p:spPr>
        <p:txBody>
          <a:bodyPr>
            <a:normAutofit fontScale="92500" lnSpcReduction="10000"/>
          </a:bodyPr>
          <a:lstStyle/>
          <a:p>
            <a:pPr>
              <a:buNone/>
            </a:pPr>
            <a:r>
              <a:rPr lang="ru-RU" dirty="0" smtClean="0"/>
              <a:t>Среднемесячная  заработная плата в 2019 году составила:</a:t>
            </a:r>
          </a:p>
          <a:p>
            <a:pPr>
              <a:buNone/>
            </a:pPr>
            <a:r>
              <a:rPr lang="ru-RU" dirty="0" smtClean="0"/>
              <a:t>- у педагогических работников дошкольных образовательных учреждений  - 43076,84 руб.; </a:t>
            </a:r>
          </a:p>
          <a:p>
            <a:pPr>
              <a:buNone/>
            </a:pPr>
            <a:r>
              <a:rPr lang="ru-RU" dirty="0" smtClean="0"/>
              <a:t>- у педагогических работников общеобразовательных  учреждений –47871,78 руб.;</a:t>
            </a:r>
          </a:p>
          <a:p>
            <a:pPr>
              <a:buNone/>
            </a:pPr>
            <a:r>
              <a:rPr lang="ru-RU" dirty="0" smtClean="0"/>
              <a:t>- у педагогических работников образовательных  учреждений дополнительного образования детей – 47991,80 руб.</a:t>
            </a:r>
            <a:endParaRPr lang="ru-RU" dirty="0">
              <a:solidFill>
                <a:srgbClr val="FF0000"/>
              </a:solidFill>
            </a:endParaRPr>
          </a:p>
        </p:txBody>
      </p:sp>
      <p:pic>
        <p:nvPicPr>
          <p:cNvPr id="5"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6"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
        <p:nvSpPr>
          <p:cNvPr id="7" name="Заголовок 1"/>
          <p:cNvSpPr>
            <a:spLocks noGrp="1"/>
          </p:cNvSpPr>
          <p:nvPr>
            <p:ph type="title"/>
          </p:nvPr>
        </p:nvSpPr>
        <p:spPr>
          <a:xfrm>
            <a:off x="285720" y="188640"/>
            <a:ext cx="8534752" cy="838200"/>
          </a:xfrm>
        </p:spPr>
        <p:txBody>
          <a:bodyPr/>
          <a:lstStyle/>
          <a:p>
            <a:pPr algn="ctr"/>
            <a:r>
              <a:rPr lang="ru-RU" b="1" dirty="0" smtClean="0">
                <a:solidFill>
                  <a:srgbClr val="C00000"/>
                </a:solidFill>
              </a:rPr>
              <a:t>ОБРАЗОВАНИЕ</a:t>
            </a:r>
            <a:endParaRPr lang="ru-RU" b="1" dirty="0">
              <a:solidFill>
                <a:srgbClr val="C00000"/>
              </a:solidFill>
            </a:endParaRPr>
          </a:p>
        </p:txBody>
      </p:sp>
    </p:spTree>
    <p:extLst>
      <p:ext uri="{BB962C8B-B14F-4D97-AF65-F5344CB8AC3E}">
        <p14:creationId xmlns:p14="http://schemas.microsoft.com/office/powerpoint/2010/main" xmlns="" val="11565500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00034" y="1071546"/>
            <a:ext cx="8176422" cy="5286412"/>
          </a:xfrm>
        </p:spPr>
        <p:txBody>
          <a:bodyPr>
            <a:normAutofit/>
          </a:bodyPr>
          <a:lstStyle/>
          <a:p>
            <a:pPr marL="87313" indent="-22225">
              <a:buNone/>
            </a:pPr>
            <a:r>
              <a:rPr lang="ru-RU" sz="2400" dirty="0" smtClean="0"/>
              <a:t>Для удовлетворения потребности населения в услугах дошкольного </a:t>
            </a:r>
            <a:br>
              <a:rPr lang="ru-RU" sz="2400" dirty="0" smtClean="0"/>
            </a:br>
            <a:r>
              <a:rPr lang="ru-RU" sz="2400" dirty="0" smtClean="0"/>
              <a:t>образования на территории муниципального образования «Красноборский муниципальный район» в 2019 году функционировало </a:t>
            </a:r>
          </a:p>
          <a:p>
            <a:pPr marL="87313" indent="-22225">
              <a:buNone/>
            </a:pPr>
            <a:r>
              <a:rPr lang="ru-RU" sz="2400" dirty="0" smtClean="0"/>
              <a:t>17 образовательных учреждений: </a:t>
            </a:r>
          </a:p>
          <a:p>
            <a:pPr marL="87313" indent="-22225">
              <a:buNone/>
            </a:pPr>
            <a:r>
              <a:rPr lang="ru-RU" sz="2400" dirty="0" smtClean="0"/>
              <a:t>в них 44 групп дошкольников. </a:t>
            </a:r>
            <a:endParaRPr lang="ru-RU" sz="2400" dirty="0"/>
          </a:p>
        </p:txBody>
      </p:sp>
      <p:pic>
        <p:nvPicPr>
          <p:cNvPr id="13313" name="Picture 1" descr="C:\Users\Надежда Викторовна\Desktop\ОТЧЁТЫ ОТДЕЛОВ 2018\N4y7CpGBfW8.jpg"/>
          <p:cNvPicPr>
            <a:picLocks noChangeAspect="1" noChangeArrowheads="1"/>
          </p:cNvPicPr>
          <p:nvPr/>
        </p:nvPicPr>
        <p:blipFill>
          <a:blip r:embed="rId2" cstate="print"/>
          <a:srcRect/>
          <a:stretch>
            <a:fillRect/>
          </a:stretch>
        </p:blipFill>
        <p:spPr bwMode="auto">
          <a:xfrm>
            <a:off x="142844" y="4071942"/>
            <a:ext cx="3071834" cy="2643182"/>
          </a:xfrm>
          <a:prstGeom prst="rect">
            <a:avLst/>
          </a:prstGeom>
          <a:noFill/>
        </p:spPr>
      </p:pic>
      <p:pic>
        <p:nvPicPr>
          <p:cNvPr id="13314" name="Picture 2" descr="C:\Users\Надежда Викторовна\Desktop\ОТЧЁТЫ ОТДЕЛОВ 2018\UiJhzWdcJaw.jpg"/>
          <p:cNvPicPr>
            <a:picLocks noChangeAspect="1" noChangeArrowheads="1"/>
          </p:cNvPicPr>
          <p:nvPr/>
        </p:nvPicPr>
        <p:blipFill>
          <a:blip r:embed="rId3"/>
          <a:srcRect/>
          <a:stretch>
            <a:fillRect/>
          </a:stretch>
        </p:blipFill>
        <p:spPr bwMode="auto">
          <a:xfrm>
            <a:off x="3214678" y="4071942"/>
            <a:ext cx="3571900" cy="2643206"/>
          </a:xfrm>
          <a:prstGeom prst="rect">
            <a:avLst/>
          </a:prstGeom>
          <a:noFill/>
        </p:spPr>
      </p:pic>
      <p:pic>
        <p:nvPicPr>
          <p:cNvPr id="13315" name="Picture 3" descr="C:\Users\Надежда Викторовна\Desktop\ОТЧЁТЫ ОТДЕЛОВ 2018\DSCN1559.JPG"/>
          <p:cNvPicPr>
            <a:picLocks noChangeAspect="1" noChangeArrowheads="1"/>
          </p:cNvPicPr>
          <p:nvPr/>
        </p:nvPicPr>
        <p:blipFill>
          <a:blip r:embed="rId4" cstate="print"/>
          <a:srcRect/>
          <a:stretch>
            <a:fillRect/>
          </a:stretch>
        </p:blipFill>
        <p:spPr bwMode="auto">
          <a:xfrm>
            <a:off x="6357950" y="4071942"/>
            <a:ext cx="2643206" cy="2643206"/>
          </a:xfrm>
          <a:prstGeom prst="rect">
            <a:avLst/>
          </a:prstGeom>
          <a:noFill/>
        </p:spPr>
      </p:pic>
      <p:pic>
        <p:nvPicPr>
          <p:cNvPr id="8" name="Picture 3" descr="логотип"/>
          <p:cNvPicPr>
            <a:picLocks noChangeAspect="1" noChangeArrowheads="1"/>
          </p:cNvPicPr>
          <p:nvPr/>
        </p:nvPicPr>
        <p:blipFill>
          <a:blip r:embed="rId5"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9" name="Picture 4" descr="логотип_75_лет_победы"/>
          <p:cNvPicPr>
            <a:picLocks noChangeAspect="1" noChangeArrowheads="1"/>
          </p:cNvPicPr>
          <p:nvPr/>
        </p:nvPicPr>
        <p:blipFill>
          <a:blip r:embed="rId6">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
        <p:nvSpPr>
          <p:cNvPr id="10" name="Заголовок 1"/>
          <p:cNvSpPr txBox="1">
            <a:spLocks/>
          </p:cNvSpPr>
          <p:nvPr/>
        </p:nvSpPr>
        <p:spPr>
          <a:xfrm>
            <a:off x="180652" y="142852"/>
            <a:ext cx="8534752" cy="838200"/>
          </a:xfrm>
          <a:prstGeom prst="rect">
            <a:avLst/>
          </a:prstGeom>
        </p:spPr>
        <p:txBody>
          <a:bodyPr vert="horz" anchor="ctr">
            <a:normAutofit/>
          </a:bodyPr>
          <a:lstStyle/>
          <a:p>
            <a:pPr marL="484632" marR="0" lvl="0" indent="0" algn="ctr" defTabSz="914400" rtl="0" eaLnBrk="1" fontAlgn="auto" latinLnBrk="0" hangingPunct="1">
              <a:lnSpc>
                <a:spcPct val="100000"/>
              </a:lnSpc>
              <a:spcBef>
                <a:spcPct val="0"/>
              </a:spcBef>
              <a:spcAft>
                <a:spcPts val="0"/>
              </a:spcAft>
              <a:buClrTx/>
              <a:buSzTx/>
              <a:buFontTx/>
              <a:buNone/>
              <a:tabLst/>
              <a:defRPr/>
            </a:pPr>
            <a:r>
              <a:rPr kumimoji="0" lang="ru-RU" sz="4200" b="1" i="0" u="none" strike="noStrike" kern="1200" cap="none" spc="0" normalizeH="0" baseline="0" noProof="0" dirty="0" smtClean="0">
                <a:ln w="6350">
                  <a:solidFill>
                    <a:schemeClr val="accent1">
                      <a:shade val="43000"/>
                    </a:schemeClr>
                  </a:solidFill>
                </a:ln>
                <a:solidFill>
                  <a:srgbClr val="C00000"/>
                </a:solidFill>
                <a:effectLst>
                  <a:outerShdw blurRad="26000" dist="26000" dir="14500000" algn="tl" rotWithShape="0">
                    <a:srgbClr val="000000">
                      <a:alpha val="40000"/>
                    </a:srgbClr>
                  </a:outerShdw>
                </a:effectLst>
                <a:uLnTx/>
                <a:uFillTx/>
                <a:latin typeface="+mj-lt"/>
                <a:ea typeface="+mj-ea"/>
                <a:cs typeface="+mj-cs"/>
              </a:rPr>
              <a:t>ОБРАЗОВАНИЕ</a:t>
            </a:r>
            <a:endParaRPr kumimoji="0" lang="ru-RU" sz="4200" b="1" i="0" u="none" strike="noStrike" kern="1200" cap="none" spc="0" normalizeH="0" baseline="0" noProof="0" dirty="0">
              <a:ln w="6350">
                <a:solidFill>
                  <a:schemeClr val="accent1">
                    <a:shade val="43000"/>
                  </a:schemeClr>
                </a:solidFill>
              </a:ln>
              <a:solidFill>
                <a:srgbClr val="C00000"/>
              </a:solidFill>
              <a:effectLst>
                <a:outerShdw blurRad="26000" dist="26000" dir="14500000" algn="tl" rotWithShape="0">
                  <a:srgbClr val="000000">
                    <a:alpha val="40000"/>
                  </a:srgbClr>
                </a:outerShdw>
              </a:effectLst>
              <a:uLnTx/>
              <a:uFillTx/>
              <a:latin typeface="+mj-lt"/>
              <a:ea typeface="+mj-ea"/>
              <a:cs typeface="+mj-cs"/>
            </a:endParaRPr>
          </a:p>
        </p:txBody>
      </p:sp>
    </p:spTree>
    <p:extLst>
      <p:ext uri="{BB962C8B-B14F-4D97-AF65-F5344CB8AC3E}">
        <p14:creationId xmlns:p14="http://schemas.microsoft.com/office/powerpoint/2010/main" xmlns="" val="395666319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285720" y="188640"/>
            <a:ext cx="8534752" cy="838200"/>
          </a:xfrm>
        </p:spPr>
        <p:txBody>
          <a:bodyPr>
            <a:normAutofit/>
          </a:bodyPr>
          <a:lstStyle/>
          <a:p>
            <a:pPr algn="ctr"/>
            <a:r>
              <a:rPr lang="ru-RU" b="1" dirty="0" smtClean="0">
                <a:solidFill>
                  <a:srgbClr val="C00000"/>
                </a:solidFill>
              </a:rPr>
              <a:t>ОБРАЗОВАНИЕ</a:t>
            </a:r>
            <a:endParaRPr lang="ru-RU" sz="3600" b="1" dirty="0"/>
          </a:p>
        </p:txBody>
      </p:sp>
      <p:sp>
        <p:nvSpPr>
          <p:cNvPr id="3" name="Объект 2"/>
          <p:cNvSpPr>
            <a:spLocks noGrp="1"/>
          </p:cNvSpPr>
          <p:nvPr>
            <p:ph idx="1"/>
          </p:nvPr>
        </p:nvSpPr>
        <p:spPr>
          <a:xfrm>
            <a:off x="500034" y="1071546"/>
            <a:ext cx="8176422" cy="5286412"/>
          </a:xfrm>
        </p:spPr>
        <p:txBody>
          <a:bodyPr>
            <a:normAutofit/>
          </a:bodyPr>
          <a:lstStyle/>
          <a:p>
            <a:pPr>
              <a:buNone/>
            </a:pPr>
            <a:r>
              <a:rPr lang="ru-RU" dirty="0" smtClean="0"/>
              <a:t> </a:t>
            </a:r>
            <a:r>
              <a:rPr lang="ru-RU" sz="1600" dirty="0" smtClean="0"/>
              <a:t>Общий объем финансирования для обеспечения деятельности образовательных учреждений составил:  </a:t>
            </a:r>
          </a:p>
          <a:p>
            <a:pPr>
              <a:buNone/>
            </a:pPr>
            <a:r>
              <a:rPr lang="ru-RU" sz="1600" dirty="0" smtClean="0"/>
              <a:t>Федеральный бюджет 1 354 529 руб.;  Областной бюджет 6 959 500 руб.;</a:t>
            </a:r>
          </a:p>
          <a:p>
            <a:pPr algn="ctr">
              <a:buFontTx/>
              <a:buChar char="-"/>
            </a:pPr>
            <a:r>
              <a:rPr lang="ru-RU" sz="1600" dirty="0" smtClean="0"/>
              <a:t>муниципальный бюджет  6 105 </a:t>
            </a:r>
            <a:r>
              <a:rPr lang="ru-RU" sz="1600" smtClean="0"/>
              <a:t>340 руб.</a:t>
            </a:r>
            <a:endParaRPr lang="ru-RU" sz="1600" dirty="0" smtClean="0"/>
          </a:p>
          <a:p>
            <a:pPr algn="ctr">
              <a:buFontTx/>
              <a:buChar char="-"/>
            </a:pPr>
            <a:endParaRPr lang="ru-RU" sz="1600" dirty="0" smtClean="0"/>
          </a:p>
          <a:p>
            <a:pPr algn="ctr">
              <a:buNone/>
            </a:pPr>
            <a:r>
              <a:rPr lang="ru-RU" dirty="0" smtClean="0"/>
              <a:t> </a:t>
            </a:r>
            <a:endParaRPr lang="ru-RU" sz="2400" dirty="0"/>
          </a:p>
        </p:txBody>
      </p:sp>
      <p:pic>
        <p:nvPicPr>
          <p:cNvPr id="8" name="Рисунок 7" descr="C:\Users\DROVNINA\AppData\Local\Temp\Rar$DIa0.556\len0mlqs4nU.jpg"/>
          <p:cNvPicPr/>
          <p:nvPr/>
        </p:nvPicPr>
        <p:blipFill>
          <a:blip r:embed="rId2" cstate="print"/>
          <a:srcRect/>
          <a:stretch>
            <a:fillRect/>
          </a:stretch>
        </p:blipFill>
        <p:spPr bwMode="auto">
          <a:xfrm>
            <a:off x="357158" y="2500306"/>
            <a:ext cx="3571901" cy="2286016"/>
          </a:xfrm>
          <a:prstGeom prst="rect">
            <a:avLst/>
          </a:prstGeom>
          <a:noFill/>
          <a:ln w="9525">
            <a:noFill/>
            <a:miter lim="800000"/>
            <a:headEnd/>
            <a:tailEnd/>
          </a:ln>
        </p:spPr>
      </p:pic>
      <p:pic>
        <p:nvPicPr>
          <p:cNvPr id="9" name="Содержимое 4" descr="C:\Users\DROVNINA\AppData\Local\Temp\Rar$DIa0.259\TEt41Zuqd2o.jpg"/>
          <p:cNvPicPr>
            <a:picLocks/>
          </p:cNvPicPr>
          <p:nvPr/>
        </p:nvPicPr>
        <p:blipFill>
          <a:blip r:embed="rId3" cstate="print"/>
          <a:srcRect/>
          <a:stretch>
            <a:fillRect/>
          </a:stretch>
        </p:blipFill>
        <p:spPr bwMode="auto">
          <a:xfrm>
            <a:off x="5214942" y="2500306"/>
            <a:ext cx="3643338" cy="2500330"/>
          </a:xfrm>
          <a:prstGeom prst="rect">
            <a:avLst/>
          </a:prstGeom>
          <a:noFill/>
          <a:ln w="9525">
            <a:noFill/>
            <a:miter lim="800000"/>
            <a:headEnd/>
            <a:tailEnd/>
          </a:ln>
        </p:spPr>
      </p:pic>
      <p:pic>
        <p:nvPicPr>
          <p:cNvPr id="10" name="Рисунок 9" descr="C:\Users\DROVNINA\AppData\Local\Temp\Rar$DIa0.376\WehJe1OVjMk.jpg"/>
          <p:cNvPicPr/>
          <p:nvPr/>
        </p:nvPicPr>
        <p:blipFill>
          <a:blip r:embed="rId4" cstate="print"/>
          <a:srcRect/>
          <a:stretch>
            <a:fillRect/>
          </a:stretch>
        </p:blipFill>
        <p:spPr bwMode="auto">
          <a:xfrm>
            <a:off x="2643174" y="4000504"/>
            <a:ext cx="3714777" cy="2714644"/>
          </a:xfrm>
          <a:prstGeom prst="rect">
            <a:avLst/>
          </a:prstGeom>
          <a:noFill/>
          <a:ln w="9525">
            <a:noFill/>
            <a:miter lim="800000"/>
            <a:headEnd/>
            <a:tailEnd/>
          </a:ln>
        </p:spPr>
      </p:pic>
      <p:pic>
        <p:nvPicPr>
          <p:cNvPr id="11" name="Picture 3" descr="логотип"/>
          <p:cNvPicPr>
            <a:picLocks noChangeAspect="1" noChangeArrowheads="1"/>
          </p:cNvPicPr>
          <p:nvPr/>
        </p:nvPicPr>
        <p:blipFill>
          <a:blip r:embed="rId5"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2" name="Picture 4" descr="логотип_75_лет_победы"/>
          <p:cNvPicPr>
            <a:picLocks noChangeAspect="1" noChangeArrowheads="1"/>
          </p:cNvPicPr>
          <p:nvPr/>
        </p:nvPicPr>
        <p:blipFill>
          <a:blip r:embed="rId6">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395666319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214282" y="142852"/>
            <a:ext cx="8606190" cy="857256"/>
          </a:xfrm>
        </p:spPr>
        <p:txBody>
          <a:bodyPr>
            <a:normAutofit/>
          </a:bodyPr>
          <a:lstStyle/>
          <a:p>
            <a:pPr algn="ctr"/>
            <a:r>
              <a:rPr lang="ru-RU" b="1" dirty="0" smtClean="0">
                <a:ln w="6350">
                  <a:solidFill>
                    <a:srgbClr val="00566E">
                      <a:shade val="43000"/>
                    </a:srgbClr>
                  </a:solidFill>
                </a:ln>
                <a:solidFill>
                  <a:srgbClr val="C00000"/>
                </a:solidFill>
              </a:rPr>
              <a:t>ОБРАЗОВАНИЕ</a:t>
            </a:r>
            <a:endParaRPr lang="ru-RU" sz="3600" b="1" dirty="0">
              <a:solidFill>
                <a:srgbClr val="C00000"/>
              </a:solidFill>
            </a:endParaRPr>
          </a:p>
        </p:txBody>
      </p:sp>
      <p:sp>
        <p:nvSpPr>
          <p:cNvPr id="3" name="Объект 2"/>
          <p:cNvSpPr>
            <a:spLocks noGrp="1"/>
          </p:cNvSpPr>
          <p:nvPr>
            <p:ph idx="1"/>
          </p:nvPr>
        </p:nvSpPr>
        <p:spPr>
          <a:xfrm>
            <a:off x="285720" y="1000108"/>
            <a:ext cx="8534752" cy="5311842"/>
          </a:xfrm>
        </p:spPr>
        <p:txBody>
          <a:bodyPr>
            <a:normAutofit/>
          </a:bodyPr>
          <a:lstStyle/>
          <a:p>
            <a:pPr algn="ctr">
              <a:buNone/>
            </a:pPr>
            <a:r>
              <a:rPr lang="ru-RU" sz="2400" dirty="0" smtClean="0">
                <a:latin typeface="+mj-lt"/>
              </a:rPr>
              <a:t> </a:t>
            </a:r>
            <a:r>
              <a:rPr lang="ru-RU" sz="2000" dirty="0" smtClean="0">
                <a:latin typeface="+mj-lt"/>
              </a:rPr>
              <a:t>В школах Красноборского района продолжается</a:t>
            </a:r>
          </a:p>
          <a:p>
            <a:pPr algn="ctr">
              <a:buNone/>
            </a:pPr>
            <a:r>
              <a:rPr lang="ru-RU" sz="2000" dirty="0" smtClean="0">
                <a:latin typeface="+mj-lt"/>
              </a:rPr>
              <a:t>развитие кадетского образования, работа с одаренными детьми,  инклюзивное образование.</a:t>
            </a:r>
          </a:p>
          <a:p>
            <a:pPr algn="ctr">
              <a:buNone/>
            </a:pPr>
            <a:r>
              <a:rPr lang="ru-RU" sz="2000" dirty="0" smtClean="0">
                <a:latin typeface="+mj-lt"/>
              </a:rPr>
              <a:t>Функционирует 9 спортивных клубов.</a:t>
            </a:r>
          </a:p>
          <a:p>
            <a:pPr algn="ctr">
              <a:buNone/>
            </a:pPr>
            <a:r>
              <a:rPr lang="ru-RU" sz="2000" dirty="0" smtClean="0">
                <a:latin typeface="+mj-lt"/>
              </a:rPr>
              <a:t>Развивается система дополнительного образования.</a:t>
            </a:r>
          </a:p>
          <a:p>
            <a:pPr algn="ctr">
              <a:buNone/>
            </a:pPr>
            <a:r>
              <a:rPr lang="ru-RU" sz="2000" dirty="0" smtClean="0">
                <a:latin typeface="+mj-lt"/>
              </a:rPr>
              <a:t>Большое внимание уделяется обеспечению отдыха, оздоровления и занятости детей.</a:t>
            </a:r>
            <a:endParaRPr lang="ru-RU" sz="2000" dirty="0" smtClean="0"/>
          </a:p>
          <a:p>
            <a:pPr marL="0" indent="0" algn="just">
              <a:buNone/>
            </a:pPr>
            <a:endParaRPr lang="ru-RU" sz="2400" dirty="0">
              <a:latin typeface="+mj-lt"/>
            </a:endParaRPr>
          </a:p>
        </p:txBody>
      </p:sp>
      <p:pic>
        <p:nvPicPr>
          <p:cNvPr id="7" name="Рисунок 6" descr="https://sun9-7.userapi.com/c205720/v205720432/11058/ye63IPyGRKs.jpg"/>
          <p:cNvPicPr/>
          <p:nvPr/>
        </p:nvPicPr>
        <p:blipFill>
          <a:blip r:embed="rId2"/>
          <a:srcRect/>
          <a:stretch>
            <a:fillRect/>
          </a:stretch>
        </p:blipFill>
        <p:spPr bwMode="auto">
          <a:xfrm>
            <a:off x="214282" y="4938738"/>
            <a:ext cx="2643238" cy="1776410"/>
          </a:xfrm>
          <a:prstGeom prst="rect">
            <a:avLst/>
          </a:prstGeom>
          <a:noFill/>
          <a:ln w="9525">
            <a:noFill/>
            <a:miter lim="800000"/>
            <a:headEnd/>
            <a:tailEnd/>
          </a:ln>
        </p:spPr>
      </p:pic>
      <p:pic>
        <p:nvPicPr>
          <p:cNvPr id="8" name="Рисунок 7" descr="https://sun9-3.userapi.com/c857236/v857236839/8029d/eFQf8O_D1sc.jpg"/>
          <p:cNvPicPr/>
          <p:nvPr/>
        </p:nvPicPr>
        <p:blipFill>
          <a:blip r:embed="rId3" cstate="print"/>
          <a:srcRect/>
          <a:stretch>
            <a:fillRect/>
          </a:stretch>
        </p:blipFill>
        <p:spPr bwMode="auto">
          <a:xfrm>
            <a:off x="2357422" y="3571876"/>
            <a:ext cx="2876545" cy="1714488"/>
          </a:xfrm>
          <a:prstGeom prst="rect">
            <a:avLst/>
          </a:prstGeom>
          <a:noFill/>
          <a:ln w="9525">
            <a:noFill/>
            <a:miter lim="800000"/>
            <a:headEnd/>
            <a:tailEnd/>
          </a:ln>
        </p:spPr>
      </p:pic>
      <p:pic>
        <p:nvPicPr>
          <p:cNvPr id="9" name="Содержимое 5" descr="https://sun9-48.userapi.com/c855016/v855016362/15986a/uWBVxttC1gc.jpg"/>
          <p:cNvPicPr>
            <a:picLocks/>
          </p:cNvPicPr>
          <p:nvPr/>
        </p:nvPicPr>
        <p:blipFill>
          <a:blip r:embed="rId4" cstate="print"/>
          <a:srcRect/>
          <a:stretch>
            <a:fillRect/>
          </a:stretch>
        </p:blipFill>
        <p:spPr bwMode="auto">
          <a:xfrm>
            <a:off x="4286248" y="5000636"/>
            <a:ext cx="2643206" cy="1714512"/>
          </a:xfrm>
          <a:prstGeom prst="rect">
            <a:avLst/>
          </a:prstGeom>
          <a:noFill/>
          <a:ln w="9525">
            <a:noFill/>
            <a:miter lim="800000"/>
            <a:headEnd/>
            <a:tailEnd/>
          </a:ln>
        </p:spPr>
      </p:pic>
      <p:pic>
        <p:nvPicPr>
          <p:cNvPr id="10" name="Рисунок 9" descr="https://sun9-35.userapi.com/c854532/v854532398/19e6db/3m53kVJzXpk.jpg"/>
          <p:cNvPicPr/>
          <p:nvPr/>
        </p:nvPicPr>
        <p:blipFill>
          <a:blip r:embed="rId5" cstate="print"/>
          <a:srcRect/>
          <a:stretch>
            <a:fillRect/>
          </a:stretch>
        </p:blipFill>
        <p:spPr bwMode="auto">
          <a:xfrm>
            <a:off x="6286512" y="3571876"/>
            <a:ext cx="2600354" cy="2019298"/>
          </a:xfrm>
          <a:prstGeom prst="rect">
            <a:avLst/>
          </a:prstGeom>
          <a:noFill/>
          <a:ln w="9525">
            <a:noFill/>
            <a:miter lim="800000"/>
            <a:headEnd/>
            <a:tailEnd/>
          </a:ln>
        </p:spPr>
      </p:pic>
      <p:pic>
        <p:nvPicPr>
          <p:cNvPr id="11" name="Picture 3" descr="логотип"/>
          <p:cNvPicPr>
            <a:picLocks noChangeAspect="1" noChangeArrowheads="1"/>
          </p:cNvPicPr>
          <p:nvPr/>
        </p:nvPicPr>
        <p:blipFill>
          <a:blip r:embed="rId6"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2" name="Picture 4" descr="логотип_75_лет_победы"/>
          <p:cNvPicPr>
            <a:picLocks noChangeAspect="1" noChangeArrowheads="1"/>
          </p:cNvPicPr>
          <p:nvPr/>
        </p:nvPicPr>
        <p:blipFill>
          <a:blip r:embed="rId7">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163480087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https://sun9-24.userapi.com/c855736/v855736046/d77a3/j-jZy4kZmTs.jpg"/>
          <p:cNvPicPr>
            <a:picLocks noGrp="1" noChangeAspect="1" noChangeArrowheads="1"/>
          </p:cNvPicPr>
          <p:nvPr>
            <p:ph idx="1"/>
          </p:nvPr>
        </p:nvPicPr>
        <p:blipFill>
          <a:blip r:embed="rId2" cstate="print">
            <a:lum bright="10000"/>
          </a:blip>
          <a:srcRect/>
          <a:stretch>
            <a:fillRect/>
          </a:stretch>
        </p:blipFill>
        <p:spPr bwMode="auto">
          <a:xfrm>
            <a:off x="428596" y="2000240"/>
            <a:ext cx="2672542" cy="1857388"/>
          </a:xfrm>
          <a:prstGeom prst="rect">
            <a:avLst/>
          </a:prstGeom>
          <a:noFill/>
        </p:spPr>
      </p:pic>
      <p:pic>
        <p:nvPicPr>
          <p:cNvPr id="5" name="Рисунок 4" descr="C:\Users\DROVNINA\Desktop\ТОЧКА РОСТА\Точка роста ФОТО\IMG_5716.JPG"/>
          <p:cNvPicPr/>
          <p:nvPr/>
        </p:nvPicPr>
        <p:blipFill>
          <a:blip r:embed="rId3" cstate="print"/>
          <a:srcRect/>
          <a:stretch>
            <a:fillRect/>
          </a:stretch>
        </p:blipFill>
        <p:spPr bwMode="auto">
          <a:xfrm>
            <a:off x="3443289" y="2000240"/>
            <a:ext cx="2343157" cy="1785950"/>
          </a:xfrm>
          <a:prstGeom prst="rect">
            <a:avLst/>
          </a:prstGeom>
          <a:noFill/>
          <a:ln w="9525">
            <a:noFill/>
            <a:miter lim="800000"/>
            <a:headEnd/>
            <a:tailEnd/>
          </a:ln>
        </p:spPr>
      </p:pic>
      <p:pic>
        <p:nvPicPr>
          <p:cNvPr id="6" name="Рисунок 5" descr="Рисунок 18"/>
          <p:cNvPicPr/>
          <p:nvPr/>
        </p:nvPicPr>
        <p:blipFill>
          <a:blip r:embed="rId4">
            <a:extLst/>
          </a:blip>
          <a:stretch>
            <a:fillRect/>
          </a:stretch>
        </p:blipFill>
        <p:spPr>
          <a:xfrm>
            <a:off x="6357950" y="2214554"/>
            <a:ext cx="2214578" cy="1357322"/>
          </a:xfrm>
          <a:prstGeom prst="rect">
            <a:avLst/>
          </a:prstGeom>
          <a:ln>
            <a:solidFill>
              <a:srgbClr val="808080"/>
            </a:solidFill>
          </a:ln>
          <a:effectLst>
            <a:outerShdw blurRad="50800" dist="38100" dir="2700000" rotWithShape="0">
              <a:srgbClr val="000000">
                <a:alpha val="40000"/>
              </a:srgbClr>
            </a:outerShdw>
          </a:effectLst>
        </p:spPr>
      </p:pic>
      <p:pic>
        <p:nvPicPr>
          <p:cNvPr id="7" name="Рисунок 6" descr="C:\Users\DROVNINA\Desktop\ТОЧКА РОСТА\лента2.JPG"/>
          <p:cNvPicPr/>
          <p:nvPr/>
        </p:nvPicPr>
        <p:blipFill>
          <a:blip r:embed="rId5" cstate="print"/>
          <a:srcRect/>
          <a:stretch>
            <a:fillRect/>
          </a:stretch>
        </p:blipFill>
        <p:spPr bwMode="auto">
          <a:xfrm>
            <a:off x="428596" y="4143380"/>
            <a:ext cx="2786082" cy="2143140"/>
          </a:xfrm>
          <a:prstGeom prst="rect">
            <a:avLst/>
          </a:prstGeom>
          <a:noFill/>
          <a:ln w="9525">
            <a:noFill/>
            <a:miter lim="800000"/>
            <a:headEnd/>
            <a:tailEnd/>
          </a:ln>
        </p:spPr>
      </p:pic>
      <p:pic>
        <p:nvPicPr>
          <p:cNvPr id="8" name="Рисунок 7" descr="C:\Users\DROVNINA\Desktop\ТОЧКА РОСТА\Точка роста ФОТО\IMG_5664.JPG"/>
          <p:cNvPicPr/>
          <p:nvPr/>
        </p:nvPicPr>
        <p:blipFill>
          <a:blip r:embed="rId6" cstate="print"/>
          <a:srcRect/>
          <a:stretch>
            <a:fillRect/>
          </a:stretch>
        </p:blipFill>
        <p:spPr bwMode="auto">
          <a:xfrm>
            <a:off x="3500430" y="4143380"/>
            <a:ext cx="2286016" cy="2143140"/>
          </a:xfrm>
          <a:prstGeom prst="rect">
            <a:avLst/>
          </a:prstGeom>
          <a:noFill/>
          <a:ln w="9525">
            <a:noFill/>
            <a:miter lim="800000"/>
            <a:headEnd/>
            <a:tailEnd/>
          </a:ln>
        </p:spPr>
      </p:pic>
      <p:pic>
        <p:nvPicPr>
          <p:cNvPr id="9" name="Рисунок 8" descr="C:\Users\DROVNINA\Desktop\ТОЧКА РОСТА\Точка роста ФОТО\IMG_5689.JPG"/>
          <p:cNvPicPr/>
          <p:nvPr/>
        </p:nvPicPr>
        <p:blipFill>
          <a:blip r:embed="rId7" cstate="print"/>
          <a:srcRect/>
          <a:stretch>
            <a:fillRect/>
          </a:stretch>
        </p:blipFill>
        <p:spPr bwMode="auto">
          <a:xfrm>
            <a:off x="6143636" y="4143380"/>
            <a:ext cx="2571768" cy="2143140"/>
          </a:xfrm>
          <a:prstGeom prst="rect">
            <a:avLst/>
          </a:prstGeom>
          <a:noFill/>
          <a:ln w="9525">
            <a:noFill/>
            <a:miter lim="800000"/>
            <a:headEnd/>
            <a:tailEnd/>
          </a:ln>
        </p:spPr>
      </p:pic>
      <p:pic>
        <p:nvPicPr>
          <p:cNvPr id="10" name="Picture 3" descr="логотип"/>
          <p:cNvPicPr>
            <a:picLocks noChangeAspect="1" noChangeArrowheads="1"/>
          </p:cNvPicPr>
          <p:nvPr/>
        </p:nvPicPr>
        <p:blipFill>
          <a:blip r:embed="rId8"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1" name="Picture 4" descr="логотип_75_лет_победы"/>
          <p:cNvPicPr>
            <a:picLocks noChangeAspect="1" noChangeArrowheads="1"/>
          </p:cNvPicPr>
          <p:nvPr/>
        </p:nvPicPr>
        <p:blipFill>
          <a:blip r:embed="rId9">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
        <p:nvSpPr>
          <p:cNvPr id="2" name="Заголовок 1"/>
          <p:cNvSpPr>
            <a:spLocks noGrp="1"/>
          </p:cNvSpPr>
          <p:nvPr>
            <p:ph type="title"/>
          </p:nvPr>
        </p:nvSpPr>
        <p:spPr>
          <a:xfrm>
            <a:off x="0" y="267494"/>
            <a:ext cx="9144000" cy="1446994"/>
          </a:xfrm>
        </p:spPr>
        <p:txBody>
          <a:bodyPr>
            <a:normAutofit fontScale="90000"/>
          </a:bodyPr>
          <a:lstStyle/>
          <a:p>
            <a:pPr algn="ctr"/>
            <a:r>
              <a:rPr lang="ru-RU" sz="4000" b="1" dirty="0" smtClean="0">
                <a:solidFill>
                  <a:srgbClr val="C00000"/>
                </a:solidFill>
              </a:rPr>
              <a:t/>
            </a:r>
            <a:br>
              <a:rPr lang="ru-RU" sz="4000" b="1" dirty="0" smtClean="0">
                <a:solidFill>
                  <a:srgbClr val="C00000"/>
                </a:solidFill>
              </a:rPr>
            </a:br>
            <a:r>
              <a:rPr lang="ru-RU" sz="3200" b="1" dirty="0" smtClean="0">
                <a:solidFill>
                  <a:srgbClr val="C00000"/>
                </a:solidFill>
              </a:rPr>
              <a:t>Реализация национального проекта</a:t>
            </a:r>
            <a:r>
              <a:rPr lang="ru-RU" b="1" dirty="0" smtClean="0">
                <a:solidFill>
                  <a:srgbClr val="C00000"/>
                </a:solidFill>
              </a:rPr>
              <a:t/>
            </a:r>
            <a:br>
              <a:rPr lang="ru-RU" b="1" dirty="0" smtClean="0">
                <a:solidFill>
                  <a:srgbClr val="C00000"/>
                </a:solidFill>
              </a:rPr>
            </a:br>
            <a:r>
              <a:rPr lang="ru-RU" b="1" dirty="0" smtClean="0">
                <a:solidFill>
                  <a:srgbClr val="C00000"/>
                </a:solidFill>
              </a:rPr>
              <a:t>«ОБРАЗОВАНИЕ»</a:t>
            </a:r>
            <a:br>
              <a:rPr lang="ru-RU" b="1" dirty="0" smtClean="0">
                <a:solidFill>
                  <a:srgbClr val="C00000"/>
                </a:solidFill>
              </a:rPr>
            </a:br>
            <a:r>
              <a:rPr lang="ru-RU" sz="2700" b="1" dirty="0" smtClean="0">
                <a:solidFill>
                  <a:schemeClr val="accent4">
                    <a:lumMod val="75000"/>
                  </a:schemeClr>
                </a:solidFill>
                <a:latin typeface="+mn-lt"/>
                <a:ea typeface="Batang" pitchFamily="18" charset="-127"/>
                <a:cs typeface="Aharoni" pitchFamily="2" charset="-79"/>
              </a:rPr>
              <a:t>региональный проект «</a:t>
            </a:r>
            <a:r>
              <a:rPr lang="ru-RU" sz="2400" b="1" dirty="0" smtClean="0">
                <a:solidFill>
                  <a:schemeClr val="accent4">
                    <a:lumMod val="75000"/>
                  </a:schemeClr>
                </a:solidFill>
                <a:latin typeface="+mn-lt"/>
                <a:ea typeface="Batang" pitchFamily="18" charset="-127"/>
                <a:cs typeface="Aharoni" pitchFamily="2" charset="-79"/>
              </a:rPr>
              <a:t>Современная школа» -  2019</a:t>
            </a:r>
            <a:r>
              <a:rPr lang="ru-RU" b="1" dirty="0" smtClean="0">
                <a:solidFill>
                  <a:srgbClr val="C00000"/>
                </a:solidFill>
                <a:latin typeface="+mn-lt"/>
                <a:ea typeface="Batang" pitchFamily="18" charset="-127"/>
                <a:cs typeface="Aharoni" pitchFamily="2" charset="-79"/>
              </a:rPr>
              <a:t/>
            </a:r>
            <a:br>
              <a:rPr lang="ru-RU" b="1" dirty="0" smtClean="0">
                <a:solidFill>
                  <a:srgbClr val="C00000"/>
                </a:solidFill>
                <a:latin typeface="+mn-lt"/>
                <a:ea typeface="Batang" pitchFamily="18" charset="-127"/>
                <a:cs typeface="Aharoni" pitchFamily="2" charset="-79"/>
              </a:rPr>
            </a:br>
            <a:endParaRPr lang="ru-RU" dirty="0">
              <a:latin typeface="+mn-lt"/>
              <a:ea typeface="Batang" pitchFamily="18" charset="-127"/>
              <a:cs typeface="Aharoni" pitchFamily="2" charset="-79"/>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DROVNINA\Desktop\АВГ ПРЕЗЕНТ НАЦ ПРО\благодарев презентация\команда на регион соревн по робототехн.jpg"/>
          <p:cNvPicPr>
            <a:picLocks noGrp="1" noChangeAspect="1" noChangeArrowheads="1"/>
          </p:cNvPicPr>
          <p:nvPr>
            <p:ph idx="1"/>
          </p:nvPr>
        </p:nvPicPr>
        <p:blipFill>
          <a:blip r:embed="rId2" cstate="print"/>
          <a:srcRect/>
          <a:stretch>
            <a:fillRect/>
          </a:stretch>
        </p:blipFill>
        <p:spPr bwMode="auto">
          <a:xfrm>
            <a:off x="1071538" y="1928802"/>
            <a:ext cx="3071834" cy="1785950"/>
          </a:xfrm>
          <a:prstGeom prst="rect">
            <a:avLst/>
          </a:prstGeom>
          <a:noFill/>
        </p:spPr>
      </p:pic>
      <p:pic>
        <p:nvPicPr>
          <p:cNvPr id="13" name="Рисунок 12" descr="C:\Users\DROVNINA\Downloads\N-SlaCeTr1Y.jpg"/>
          <p:cNvPicPr/>
          <p:nvPr/>
        </p:nvPicPr>
        <p:blipFill>
          <a:blip r:embed="rId3" cstate="print"/>
          <a:srcRect/>
          <a:stretch>
            <a:fillRect/>
          </a:stretch>
        </p:blipFill>
        <p:spPr bwMode="auto">
          <a:xfrm>
            <a:off x="4643438" y="1928802"/>
            <a:ext cx="3643338" cy="2000264"/>
          </a:xfrm>
          <a:prstGeom prst="rect">
            <a:avLst/>
          </a:prstGeom>
          <a:noFill/>
          <a:ln w="9525">
            <a:noFill/>
            <a:miter lim="800000"/>
            <a:headEnd/>
            <a:tailEnd/>
          </a:ln>
        </p:spPr>
      </p:pic>
      <p:pic>
        <p:nvPicPr>
          <p:cNvPr id="14" name="Picture 1" descr="C:\Users\DROVNINA\Downloads\20190814_102302.jpg"/>
          <p:cNvPicPr>
            <a:picLocks noChangeAspect="1" noChangeArrowheads="1"/>
          </p:cNvPicPr>
          <p:nvPr/>
        </p:nvPicPr>
        <p:blipFill>
          <a:blip r:embed="rId4" cstate="print"/>
          <a:srcRect/>
          <a:stretch>
            <a:fillRect/>
          </a:stretch>
        </p:blipFill>
        <p:spPr bwMode="auto">
          <a:xfrm>
            <a:off x="857224" y="4243922"/>
            <a:ext cx="3143272" cy="2328350"/>
          </a:xfrm>
          <a:prstGeom prst="rect">
            <a:avLst/>
          </a:prstGeom>
          <a:noFill/>
        </p:spPr>
      </p:pic>
      <p:pic>
        <p:nvPicPr>
          <p:cNvPr id="15" name="Рисунок 14" descr="C:\Users\DROVNINA\Downloads\1kViipaKbFw.jpg"/>
          <p:cNvPicPr/>
          <p:nvPr/>
        </p:nvPicPr>
        <p:blipFill>
          <a:blip r:embed="rId5" cstate="print"/>
          <a:srcRect/>
          <a:stretch>
            <a:fillRect/>
          </a:stretch>
        </p:blipFill>
        <p:spPr bwMode="auto">
          <a:xfrm>
            <a:off x="4357686" y="4000504"/>
            <a:ext cx="3929090" cy="2571768"/>
          </a:xfrm>
          <a:prstGeom prst="rect">
            <a:avLst/>
          </a:prstGeom>
          <a:noFill/>
          <a:ln w="9525">
            <a:noFill/>
            <a:miter lim="800000"/>
            <a:headEnd/>
            <a:tailEnd/>
          </a:ln>
        </p:spPr>
      </p:pic>
      <p:pic>
        <p:nvPicPr>
          <p:cNvPr id="7" name="Picture 3" descr="логотип"/>
          <p:cNvPicPr>
            <a:picLocks noChangeAspect="1" noChangeArrowheads="1"/>
          </p:cNvPicPr>
          <p:nvPr/>
        </p:nvPicPr>
        <p:blipFill>
          <a:blip r:embed="rId6"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8" name="Picture 4" descr="логотип_75_лет_победы"/>
          <p:cNvPicPr>
            <a:picLocks noChangeAspect="1" noChangeArrowheads="1"/>
          </p:cNvPicPr>
          <p:nvPr/>
        </p:nvPicPr>
        <p:blipFill>
          <a:blip r:embed="rId7">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
        <p:nvSpPr>
          <p:cNvPr id="2" name="Заголовок 1"/>
          <p:cNvSpPr>
            <a:spLocks noGrp="1"/>
          </p:cNvSpPr>
          <p:nvPr>
            <p:ph type="title"/>
          </p:nvPr>
        </p:nvSpPr>
        <p:spPr>
          <a:xfrm>
            <a:off x="0" y="267494"/>
            <a:ext cx="9144000" cy="1399032"/>
          </a:xfrm>
        </p:spPr>
        <p:txBody>
          <a:bodyPr>
            <a:normAutofit fontScale="90000"/>
          </a:bodyPr>
          <a:lstStyle/>
          <a:p>
            <a:pPr algn="ctr"/>
            <a:r>
              <a:rPr lang="ru-RU" sz="4000" b="1" dirty="0" smtClean="0">
                <a:solidFill>
                  <a:srgbClr val="C00000"/>
                </a:solidFill>
              </a:rPr>
              <a:t/>
            </a:r>
            <a:br>
              <a:rPr lang="ru-RU" sz="4000" b="1" dirty="0" smtClean="0">
                <a:solidFill>
                  <a:srgbClr val="C00000"/>
                </a:solidFill>
              </a:rPr>
            </a:br>
            <a:r>
              <a:rPr lang="ru-RU" sz="3200" b="1" dirty="0" smtClean="0">
                <a:solidFill>
                  <a:srgbClr val="C00000"/>
                </a:solidFill>
              </a:rPr>
              <a:t>Реализация национального проекта</a:t>
            </a:r>
            <a:r>
              <a:rPr lang="ru-RU" b="1" dirty="0" smtClean="0">
                <a:solidFill>
                  <a:srgbClr val="C00000"/>
                </a:solidFill>
              </a:rPr>
              <a:t/>
            </a:r>
            <a:br>
              <a:rPr lang="ru-RU" b="1" dirty="0" smtClean="0">
                <a:solidFill>
                  <a:srgbClr val="C00000"/>
                </a:solidFill>
              </a:rPr>
            </a:br>
            <a:r>
              <a:rPr lang="ru-RU" b="1" dirty="0" smtClean="0">
                <a:solidFill>
                  <a:srgbClr val="C00000"/>
                </a:solidFill>
              </a:rPr>
              <a:t>«ОБРАЗОВАНИЕ»</a:t>
            </a:r>
            <a:br>
              <a:rPr lang="ru-RU" b="1" dirty="0" smtClean="0">
                <a:solidFill>
                  <a:srgbClr val="C00000"/>
                </a:solidFill>
              </a:rPr>
            </a:br>
            <a:r>
              <a:rPr lang="ru-RU" sz="2700" b="1" dirty="0" smtClean="0">
                <a:solidFill>
                  <a:schemeClr val="accent4">
                    <a:lumMod val="75000"/>
                  </a:schemeClr>
                </a:solidFill>
                <a:latin typeface="+mn-lt"/>
                <a:ea typeface="Batang" pitchFamily="18" charset="-127"/>
                <a:cs typeface="Aharoni" pitchFamily="2" charset="-79"/>
              </a:rPr>
              <a:t>региональный проект «</a:t>
            </a:r>
            <a:r>
              <a:rPr lang="ru-RU" sz="2400" b="1" dirty="0" smtClean="0">
                <a:solidFill>
                  <a:schemeClr val="accent4">
                    <a:lumMod val="75000"/>
                  </a:schemeClr>
                </a:solidFill>
                <a:latin typeface="+mn-lt"/>
                <a:ea typeface="Batang" pitchFamily="18" charset="-127"/>
                <a:cs typeface="Aharoni" pitchFamily="2" charset="-79"/>
              </a:rPr>
              <a:t>Успех каждого ребенка» - 2019</a:t>
            </a:r>
            <a:r>
              <a:rPr lang="ru-RU" b="1" dirty="0" smtClean="0">
                <a:solidFill>
                  <a:srgbClr val="C00000"/>
                </a:solidFill>
                <a:latin typeface="Batang" pitchFamily="18" charset="-127"/>
                <a:ea typeface="Batang" pitchFamily="18" charset="-127"/>
                <a:cs typeface="Aharoni" pitchFamily="2" charset="-79"/>
              </a:rPr>
              <a:t/>
            </a:r>
            <a:br>
              <a:rPr lang="ru-RU" b="1" dirty="0" smtClean="0">
                <a:solidFill>
                  <a:srgbClr val="C00000"/>
                </a:solidFill>
                <a:latin typeface="Batang" pitchFamily="18" charset="-127"/>
                <a:ea typeface="Batang" pitchFamily="18" charset="-127"/>
                <a:cs typeface="Aharoni" pitchFamily="2" charset="-79"/>
              </a:rPr>
            </a:br>
            <a:endParaRPr lang="ru-RU" dirty="0">
              <a:latin typeface="Batang" pitchFamily="18" charset="-127"/>
              <a:ea typeface="Batang" pitchFamily="18" charset="-127"/>
              <a:cs typeface="Aharoni" pitchFamily="2" charset="-79"/>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188640"/>
            <a:ext cx="8686800" cy="811468"/>
          </a:xfrm>
        </p:spPr>
        <p:txBody>
          <a:bodyPr/>
          <a:lstStyle/>
          <a:p>
            <a:pPr algn="ctr"/>
            <a:r>
              <a:rPr lang="ru-RU" b="1" dirty="0" smtClean="0">
                <a:solidFill>
                  <a:srgbClr val="C00000"/>
                </a:solidFill>
              </a:rPr>
              <a:t>КУЛЬТУРА</a:t>
            </a:r>
            <a:endParaRPr lang="ru-RU" b="1" dirty="0">
              <a:solidFill>
                <a:srgbClr val="C00000"/>
              </a:solidFill>
            </a:endParaRPr>
          </a:p>
        </p:txBody>
      </p:sp>
      <p:sp>
        <p:nvSpPr>
          <p:cNvPr id="3" name="Объект 2"/>
          <p:cNvSpPr>
            <a:spLocks noGrp="1"/>
          </p:cNvSpPr>
          <p:nvPr>
            <p:ph idx="1"/>
          </p:nvPr>
        </p:nvSpPr>
        <p:spPr>
          <a:xfrm>
            <a:off x="357158" y="1000108"/>
            <a:ext cx="8535322" cy="5786454"/>
          </a:xfrm>
        </p:spPr>
        <p:txBody>
          <a:bodyPr>
            <a:normAutofit fontScale="70000" lnSpcReduction="20000"/>
          </a:bodyPr>
          <a:lstStyle/>
          <a:p>
            <a:pPr algn="ctr">
              <a:buNone/>
            </a:pPr>
            <a:r>
              <a:rPr lang="ru-RU" dirty="0" smtClean="0"/>
              <a:t>Сеть муниципальных учреждений культуры района состоит из 5-ти юридических лиц и 30 обособленных подразделений:</a:t>
            </a:r>
          </a:p>
          <a:p>
            <a:pPr algn="ctr">
              <a:buNone/>
            </a:pPr>
            <a:endParaRPr lang="ru-RU" dirty="0" smtClean="0"/>
          </a:p>
          <a:p>
            <a:r>
              <a:rPr lang="ru-RU" dirty="0" smtClean="0"/>
              <a:t>МБУ «Межпоселенческая библиотека Красноборского района» с 18 структурными подразделениями, </a:t>
            </a:r>
          </a:p>
          <a:p>
            <a:r>
              <a:rPr lang="ru-RU" dirty="0" smtClean="0"/>
              <a:t>МБУК «Районный культурный центр» </a:t>
            </a:r>
            <a:r>
              <a:rPr lang="en-US" dirty="0" smtClean="0"/>
              <a:t>c</a:t>
            </a:r>
            <a:r>
              <a:rPr lang="ru-RU" dirty="0" smtClean="0"/>
              <a:t> 6 структурными подразделениями,</a:t>
            </a:r>
          </a:p>
          <a:p>
            <a:r>
              <a:rPr lang="ru-RU" dirty="0" smtClean="0"/>
              <a:t>МБОУ ДО «Детская школа искусств им. С.Л. Сметанина» со структурным подразделением в с. Черевково, </a:t>
            </a:r>
          </a:p>
          <a:p>
            <a:r>
              <a:rPr lang="ru-RU" dirty="0" smtClean="0"/>
              <a:t>МБУК «Красноборский историко-мемориальный и художественный музей им. С.И. Тупицына» со структурным подразделением в с. Черевково. </a:t>
            </a:r>
          </a:p>
          <a:p>
            <a:r>
              <a:rPr lang="ru-RU" dirty="0" smtClean="0"/>
              <a:t>МКУК «</a:t>
            </a:r>
            <a:r>
              <a:rPr lang="ru-RU" dirty="0" err="1" smtClean="0"/>
              <a:t>Черевковский</a:t>
            </a:r>
            <a:r>
              <a:rPr lang="ru-RU" dirty="0" smtClean="0"/>
              <a:t> центр культуры» с 5 структурными  подразделениями.</a:t>
            </a:r>
          </a:p>
          <a:p>
            <a:pPr>
              <a:buNone/>
            </a:pPr>
            <a:r>
              <a:rPr lang="ru-RU" dirty="0" smtClean="0"/>
              <a:t>В 2019 году средняя заработная плата работников  учреждений культуры  составила </a:t>
            </a:r>
            <a:r>
              <a:rPr lang="ru-RU" dirty="0" smtClean="0">
                <a:solidFill>
                  <a:srgbClr val="FF0000"/>
                </a:solidFill>
              </a:rPr>
              <a:t>40 723,22  руб</a:t>
            </a:r>
            <a:r>
              <a:rPr lang="ru-RU" dirty="0" smtClean="0"/>
              <a:t>., </a:t>
            </a:r>
          </a:p>
          <a:p>
            <a:pPr>
              <a:buNone/>
            </a:pPr>
            <a:r>
              <a:rPr lang="ru-RU" dirty="0" smtClean="0"/>
              <a:t>по педагогам дополнительного образования в сфере культуры – </a:t>
            </a:r>
            <a:r>
              <a:rPr lang="ru-RU" dirty="0" smtClean="0">
                <a:solidFill>
                  <a:srgbClr val="FF0000"/>
                </a:solidFill>
              </a:rPr>
              <a:t>47 496,15 руб.</a:t>
            </a:r>
          </a:p>
          <a:p>
            <a:endParaRPr lang="ru-RU" dirty="0" smtClean="0"/>
          </a:p>
          <a:p>
            <a:pPr algn="ctr">
              <a:buNone/>
            </a:pPr>
            <a:endParaRPr lang="ru-RU" dirty="0" smtClean="0"/>
          </a:p>
          <a:p>
            <a:pPr algn="ctr">
              <a:buNone/>
            </a:pPr>
            <a:endParaRPr lang="ru-RU" dirty="0" smtClean="0"/>
          </a:p>
          <a:p>
            <a:pPr algn="ctr">
              <a:buNone/>
            </a:pPr>
            <a:endParaRPr lang="ru-RU" dirty="0"/>
          </a:p>
        </p:txBody>
      </p:sp>
      <p:pic>
        <p:nvPicPr>
          <p:cNvPr id="5"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6"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285189569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1414"/>
            <a:ext cx="8229600" cy="1214446"/>
          </a:xfrm>
        </p:spPr>
        <p:txBody>
          <a:bodyPr>
            <a:noAutofit/>
          </a:bodyPr>
          <a:lstStyle/>
          <a:p>
            <a:pPr algn="ctr"/>
            <a:r>
              <a:rPr lang="ru-RU" sz="4000" b="1" dirty="0" smtClean="0">
                <a:solidFill>
                  <a:srgbClr val="C00000"/>
                </a:solidFill>
              </a:rPr>
              <a:t>  КУЛЬТУРА </a:t>
            </a:r>
            <a:br>
              <a:rPr lang="ru-RU" sz="4000" b="1" dirty="0" smtClean="0">
                <a:solidFill>
                  <a:srgbClr val="C00000"/>
                </a:solidFill>
              </a:rPr>
            </a:br>
            <a:r>
              <a:rPr lang="ru-RU" sz="2000" b="1" dirty="0" smtClean="0">
                <a:solidFill>
                  <a:srgbClr val="C00000"/>
                </a:solidFill>
              </a:rPr>
              <a:t>Участие в национальном проекте «Культура»</a:t>
            </a:r>
            <a:br>
              <a:rPr lang="ru-RU" sz="2000" b="1" dirty="0" smtClean="0">
                <a:solidFill>
                  <a:srgbClr val="C00000"/>
                </a:solidFill>
              </a:rPr>
            </a:br>
            <a:endParaRPr lang="ru-RU" sz="2000" b="1" dirty="0">
              <a:solidFill>
                <a:srgbClr val="C00000"/>
              </a:solidFill>
            </a:endParaRPr>
          </a:p>
        </p:txBody>
      </p:sp>
      <p:sp>
        <p:nvSpPr>
          <p:cNvPr id="3" name="Объект 2"/>
          <p:cNvSpPr>
            <a:spLocks noGrp="1"/>
          </p:cNvSpPr>
          <p:nvPr>
            <p:ph idx="1"/>
          </p:nvPr>
        </p:nvSpPr>
        <p:spPr/>
        <p:txBody>
          <a:bodyPr>
            <a:normAutofit lnSpcReduction="10000"/>
          </a:bodyPr>
          <a:lstStyle/>
          <a:p>
            <a:pPr>
              <a:buNone/>
            </a:pPr>
            <a:endParaRPr lang="ru-RU" sz="3800" b="1" dirty="0" smtClean="0"/>
          </a:p>
          <a:p>
            <a:endParaRPr lang="ru-RU" dirty="0" smtClean="0">
              <a:solidFill>
                <a:srgbClr val="7030A0"/>
              </a:solidFill>
            </a:endParaRPr>
          </a:p>
          <a:p>
            <a:pPr algn="ctr">
              <a:buNone/>
            </a:pPr>
            <a:endParaRPr lang="ru-RU" sz="5100" b="1" dirty="0" smtClean="0">
              <a:solidFill>
                <a:srgbClr val="C00000"/>
              </a:solidFill>
            </a:endParaRPr>
          </a:p>
          <a:p>
            <a:pPr algn="ctr">
              <a:buNone/>
            </a:pPr>
            <a:endParaRPr lang="ru-RU" sz="11200" b="1" dirty="0" smtClean="0">
              <a:solidFill>
                <a:srgbClr val="C00000"/>
              </a:solidFill>
            </a:endParaRPr>
          </a:p>
          <a:p>
            <a:pPr>
              <a:buNone/>
            </a:pPr>
            <a:r>
              <a:rPr lang="ru-RU" b="1" dirty="0" smtClean="0">
                <a:solidFill>
                  <a:srgbClr val="7030A0"/>
                </a:solidFill>
              </a:rPr>
              <a:t> </a:t>
            </a:r>
          </a:p>
          <a:p>
            <a:pPr>
              <a:buNone/>
            </a:pPr>
            <a:endParaRPr lang="ru-RU" sz="7200" b="1" dirty="0" smtClean="0">
              <a:solidFill>
                <a:srgbClr val="C00000"/>
              </a:solidFill>
            </a:endParaRPr>
          </a:p>
        </p:txBody>
      </p:sp>
      <p:sp>
        <p:nvSpPr>
          <p:cNvPr id="49154" name="Rectangle 2"/>
          <p:cNvSpPr>
            <a:spLocks noChangeArrowheads="1"/>
          </p:cNvSpPr>
          <p:nvPr/>
        </p:nvSpPr>
        <p:spPr bwMode="auto">
          <a:xfrm>
            <a:off x="428596" y="1000108"/>
            <a:ext cx="8215370"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lang="ru-RU" sz="1200" b="1" u="sng" dirty="0" smtClean="0">
              <a:latin typeface="+mn-lt"/>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sng" strike="noStrike" cap="none" normalizeH="0" baseline="0" dirty="0" smtClean="0">
                <a:ln>
                  <a:noFill/>
                </a:ln>
                <a:solidFill>
                  <a:schemeClr val="tx1"/>
                </a:solidFill>
                <a:effectLst/>
                <a:latin typeface="+mn-lt"/>
                <a:ea typeface="Times New Roman" pitchFamily="18" charset="0"/>
                <a:cs typeface="Times New Roman" pitchFamily="18" charset="0"/>
              </a:rPr>
              <a:t>     Региональный проект «Творческие люди»</a:t>
            </a:r>
            <a:endParaRPr kumimoji="0" lang="ru-RU" b="0" i="0" u="none" strike="noStrike" cap="none" normalizeH="0" baseline="0" dirty="0" smtClean="0">
              <a:ln>
                <a:noFill/>
              </a:ln>
              <a:solidFill>
                <a:schemeClr val="tx1"/>
              </a:solidFill>
              <a:effectLst/>
              <a:latin typeface="+mn-lt"/>
              <a:cs typeface="Arial" pitchFamily="34" charset="0"/>
            </a:endParaRPr>
          </a:p>
        </p:txBody>
      </p:sp>
      <p:sp>
        <p:nvSpPr>
          <p:cNvPr id="49156" name="Rectangle 4"/>
          <p:cNvSpPr>
            <a:spLocks noChangeArrowheads="1"/>
          </p:cNvSpPr>
          <p:nvPr/>
        </p:nvSpPr>
        <p:spPr bwMode="auto">
          <a:xfrm>
            <a:off x="428596" y="1714488"/>
            <a:ext cx="8215370"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ru-RU" b="0" i="0" u="none" strike="noStrike" cap="none" normalizeH="0" baseline="0" dirty="0" smtClean="0">
                <a:ln>
                  <a:noFill/>
                </a:ln>
                <a:solidFill>
                  <a:schemeClr val="tx1"/>
                </a:solidFill>
                <a:effectLst/>
                <a:latin typeface="+mn-lt"/>
                <a:ea typeface="Calibri" pitchFamily="34" charset="0"/>
                <a:cs typeface="Times New Roman" pitchFamily="18" charset="0"/>
              </a:rPr>
              <a:t>Направление специалистов учреждений культуры на курсы повышения </a:t>
            </a:r>
            <a:endParaRPr kumimoji="0" lang="ru-RU" b="0" i="0" u="none" strike="noStrike" cap="none" normalizeH="0" baseline="0" dirty="0" smtClean="0">
              <a:ln>
                <a:noFill/>
              </a:ln>
              <a:solidFill>
                <a:schemeClr val="tx1"/>
              </a:solidFill>
              <a:effectLst/>
              <a:latin typeface="+mn-lt"/>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mn-lt"/>
                <a:ea typeface="Times New Roman" pitchFamily="18" charset="0"/>
                <a:cs typeface="Times New Roman" pitchFamily="18" charset="0"/>
              </a:rPr>
              <a:t>квалификации - в 2019 году повысили квалификацию </a:t>
            </a:r>
            <a:r>
              <a:rPr kumimoji="0" lang="ru-RU" b="1" i="0" u="none" strike="noStrike" cap="none" normalizeH="0" baseline="0" dirty="0" smtClean="0">
                <a:ln>
                  <a:noFill/>
                </a:ln>
                <a:solidFill>
                  <a:schemeClr val="tx1"/>
                </a:solidFill>
                <a:effectLst/>
                <a:latin typeface="+mn-lt"/>
                <a:ea typeface="Times New Roman" pitchFamily="18" charset="0"/>
                <a:cs typeface="Times New Roman" pitchFamily="18" charset="0"/>
              </a:rPr>
              <a:t>4</a:t>
            </a:r>
            <a:r>
              <a:rPr kumimoji="0" lang="ru-RU" b="0" i="0" u="none" strike="noStrike" cap="none" normalizeH="0" baseline="0" dirty="0" smtClean="0">
                <a:ln>
                  <a:noFill/>
                </a:ln>
                <a:solidFill>
                  <a:schemeClr val="tx1"/>
                </a:solidFill>
                <a:effectLst/>
                <a:latin typeface="+mn-lt"/>
                <a:ea typeface="Times New Roman" pitchFamily="18" charset="0"/>
                <a:cs typeface="Times New Roman" pitchFamily="18" charset="0"/>
              </a:rPr>
              <a:t> человека из них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mn-lt"/>
                <a:ea typeface="Times New Roman" pitchFamily="18" charset="0"/>
                <a:cs typeface="Times New Roman" pitchFamily="18" charset="0"/>
              </a:rPr>
              <a:t>1 </a:t>
            </a:r>
            <a:r>
              <a:rPr kumimoji="0" lang="ru-RU" b="0" i="0" u="none" strike="noStrike" cap="none" normalizeH="0" baseline="0" dirty="0" smtClean="0">
                <a:ln>
                  <a:noFill/>
                </a:ln>
                <a:solidFill>
                  <a:schemeClr val="tx1"/>
                </a:solidFill>
                <a:effectLst/>
                <a:latin typeface="+mn-lt"/>
                <a:ea typeface="Times New Roman" pitchFamily="18" charset="0"/>
                <a:cs typeface="Times New Roman" pitchFamily="18" charset="0"/>
              </a:rPr>
              <a:t>(директор МКУК «ЧЦК») – за счет федеральных средств. </a:t>
            </a:r>
          </a:p>
          <a:p>
            <a:pPr marL="0" marR="0" lvl="0" indent="0" algn="just" defTabSz="914400" rtl="0" eaLnBrk="0" fontAlgn="base" latinLnBrk="0" hangingPunct="0">
              <a:lnSpc>
                <a:spcPct val="100000"/>
              </a:lnSpc>
              <a:spcBef>
                <a:spcPct val="0"/>
              </a:spcBef>
              <a:spcAft>
                <a:spcPct val="0"/>
              </a:spcAft>
              <a:buClrTx/>
              <a:buSzTx/>
              <a:buFontTx/>
              <a:buNone/>
              <a:tabLst/>
            </a:pPr>
            <a:endParaRPr lang="ru-RU" dirty="0" smtClean="0">
              <a:latin typeface="+mn-lt"/>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mn-lt"/>
                <a:ea typeface="Times New Roman" pitchFamily="18" charset="0"/>
                <a:cs typeface="Times New Roman" pitchFamily="18" charset="0"/>
              </a:rPr>
              <a:t>Профессиональную переподготовку прошли </a:t>
            </a:r>
            <a:r>
              <a:rPr kumimoji="0" lang="ru-RU" b="1" i="0" u="none" strike="noStrike" cap="none" normalizeH="0" baseline="0" dirty="0" smtClean="0">
                <a:ln>
                  <a:noFill/>
                </a:ln>
                <a:solidFill>
                  <a:schemeClr val="tx1"/>
                </a:solidFill>
                <a:effectLst/>
                <a:latin typeface="+mn-lt"/>
                <a:ea typeface="Times New Roman" pitchFamily="18" charset="0"/>
                <a:cs typeface="Times New Roman" pitchFamily="18" charset="0"/>
              </a:rPr>
              <a:t>7</a:t>
            </a:r>
            <a:r>
              <a:rPr kumimoji="0" lang="ru-RU" b="0" i="0" u="none" strike="noStrike" cap="none" normalizeH="0" baseline="0" dirty="0" smtClean="0">
                <a:ln>
                  <a:noFill/>
                </a:ln>
                <a:solidFill>
                  <a:schemeClr val="tx1"/>
                </a:solidFill>
                <a:effectLst/>
                <a:latin typeface="+mn-lt"/>
                <a:ea typeface="Times New Roman" pitchFamily="18" charset="0"/>
                <a:cs typeface="Times New Roman" pitchFamily="18" charset="0"/>
              </a:rPr>
              <a:t> сотрудников музея.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mn-lt"/>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mn-lt"/>
                <a:ea typeface="Times New Roman" pitchFamily="18" charset="0"/>
                <a:cs typeface="Times New Roman" pitchFamily="18" charset="0"/>
              </a:rPr>
              <a:t>В настоящее время профессиональное образование получают: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mn-lt"/>
                <a:ea typeface="Times New Roman" pitchFamily="18" charset="0"/>
                <a:cs typeface="Times New Roman" pitchFamily="18" charset="0"/>
              </a:rPr>
              <a:t>4</a:t>
            </a:r>
            <a:r>
              <a:rPr kumimoji="0" lang="ru-RU" b="0" i="0" u="none" strike="noStrike" cap="none" normalizeH="0" baseline="0" dirty="0" smtClean="0">
                <a:ln>
                  <a:noFill/>
                </a:ln>
                <a:solidFill>
                  <a:schemeClr val="tx1"/>
                </a:solidFill>
                <a:effectLst/>
                <a:latin typeface="+mn-lt"/>
                <a:ea typeface="Times New Roman" pitchFamily="18" charset="0"/>
                <a:cs typeface="Times New Roman" pitchFamily="18" charset="0"/>
              </a:rPr>
              <a:t> библиотекаря и </a:t>
            </a:r>
            <a:r>
              <a:rPr kumimoji="0" lang="ru-RU" b="1" i="0" u="none" strike="noStrike" cap="none" normalizeH="0" baseline="0" dirty="0" smtClean="0">
                <a:ln>
                  <a:noFill/>
                </a:ln>
                <a:solidFill>
                  <a:schemeClr val="tx1"/>
                </a:solidFill>
                <a:effectLst/>
                <a:latin typeface="+mn-lt"/>
                <a:ea typeface="Times New Roman" pitchFamily="18" charset="0"/>
                <a:cs typeface="Times New Roman" pitchFamily="18" charset="0"/>
              </a:rPr>
              <a:t>6</a:t>
            </a:r>
            <a:r>
              <a:rPr kumimoji="0" lang="ru-RU" b="0" i="0" u="none" strike="noStrike" cap="none" normalizeH="0" baseline="0" dirty="0" smtClean="0">
                <a:ln>
                  <a:noFill/>
                </a:ln>
                <a:solidFill>
                  <a:schemeClr val="tx1"/>
                </a:solidFill>
                <a:effectLst/>
                <a:latin typeface="+mn-lt"/>
                <a:ea typeface="Times New Roman" pitchFamily="18" charset="0"/>
                <a:cs typeface="Times New Roman" pitchFamily="18" charset="0"/>
              </a:rPr>
              <a:t> работников культурно-досуговых учреждений.</a:t>
            </a:r>
            <a:endParaRPr kumimoji="0" lang="ru-RU" b="0" i="0" u="none" strike="noStrike" cap="none" normalizeH="0" baseline="0" dirty="0" smtClean="0">
              <a:ln>
                <a:noFill/>
              </a:ln>
              <a:solidFill>
                <a:schemeClr val="tx1"/>
              </a:solidFill>
              <a:effectLst/>
              <a:latin typeface="+mn-lt"/>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ru-RU" b="0" i="0" u="none" strike="noStrike" cap="none" normalizeH="0" baseline="0" dirty="0" smtClean="0">
              <a:ln>
                <a:noFill/>
              </a:ln>
              <a:solidFill>
                <a:schemeClr val="tx1"/>
              </a:solidFill>
              <a:effectLst/>
              <a:latin typeface="+mn-l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b="0" i="0" u="none" strike="noStrike" cap="none" normalizeH="0" baseline="0" dirty="0" smtClean="0">
                <a:ln>
                  <a:noFill/>
                </a:ln>
                <a:solidFill>
                  <a:schemeClr val="tx1"/>
                </a:solidFill>
                <a:effectLst/>
                <a:latin typeface="+mn-lt"/>
                <a:ea typeface="Calibri" pitchFamily="34" charset="0"/>
                <a:cs typeface="Times New Roman" pitchFamily="18" charset="0"/>
              </a:rPr>
              <a:t>Государственную поддержку в размере 50,0 тыс. руб., как лучший работник </a:t>
            </a:r>
            <a:endParaRPr kumimoji="0" lang="ru-RU" b="0" i="0" u="none" strike="noStrike" cap="none" normalizeH="0" baseline="0" dirty="0" smtClean="0">
              <a:ln>
                <a:noFill/>
              </a:ln>
              <a:solidFill>
                <a:schemeClr val="tx1"/>
              </a:solidFill>
              <a:effectLst/>
              <a:latin typeface="+mn-lt"/>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mn-lt"/>
                <a:ea typeface="Times New Roman" pitchFamily="18" charset="0"/>
                <a:cs typeface="Times New Roman" pitchFamily="18" charset="0"/>
              </a:rPr>
              <a:t>муниципального учреждения культуры, находящегося на территории сельского поселения, получила заведующая  отделом  обслуживания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mn-lt"/>
                <a:ea typeface="Times New Roman" pitchFamily="18" charset="0"/>
                <a:cs typeface="Times New Roman" pitchFamily="18" charset="0"/>
              </a:rPr>
              <a:t>СП  «Красноборская  центральная  библиотека».</a:t>
            </a:r>
            <a:endParaRPr kumimoji="0" lang="ru-RU" b="0" i="0" u="none" strike="noStrike" cap="none" normalizeH="0" baseline="0" dirty="0" smtClean="0">
              <a:ln>
                <a:noFill/>
              </a:ln>
              <a:solidFill>
                <a:schemeClr val="tx1"/>
              </a:solidFill>
              <a:effectLst/>
              <a:latin typeface="+mn-lt"/>
              <a:cs typeface="Times New Roman" pitchFamily="18" charset="0"/>
            </a:endParaRPr>
          </a:p>
        </p:txBody>
      </p:sp>
      <p:pic>
        <p:nvPicPr>
          <p:cNvPr id="7"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8"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245629009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00034" y="214290"/>
            <a:ext cx="8215370" cy="838200"/>
          </a:xfrm>
        </p:spPr>
        <p:txBody>
          <a:bodyPr>
            <a:normAutofit fontScale="90000"/>
          </a:bodyPr>
          <a:lstStyle/>
          <a:p>
            <a:pPr algn="ctr"/>
            <a:r>
              <a:rPr lang="ru-RU" b="1" dirty="0" smtClean="0">
                <a:solidFill>
                  <a:srgbClr val="C00000"/>
                </a:solidFill>
              </a:rPr>
              <a:t>ДЕМОГРАФИЧЕСКАЯ СИТУАЦИЯ</a:t>
            </a:r>
            <a:endParaRPr lang="ru-RU" dirty="0">
              <a:solidFill>
                <a:srgbClr val="C00000"/>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xmlns="" val="2347787116"/>
              </p:ext>
            </p:extLst>
          </p:nvPr>
        </p:nvGraphicFramePr>
        <p:xfrm>
          <a:off x="500035" y="2428868"/>
          <a:ext cx="4500593" cy="2357454"/>
        </p:xfrm>
        <a:graphic>
          <a:graphicData uri="http://schemas.openxmlformats.org/drawingml/2006/table">
            <a:tbl>
              <a:tblPr firstRow="1" bandRow="1">
                <a:tableStyleId>{5C22544A-7EE6-4342-B048-85BDC9FD1C3A}</a:tableStyleId>
              </a:tblPr>
              <a:tblGrid>
                <a:gridCol w="1227434"/>
                <a:gridCol w="613717"/>
                <a:gridCol w="818290"/>
                <a:gridCol w="613717"/>
                <a:gridCol w="1227435"/>
              </a:tblGrid>
              <a:tr h="258840">
                <a:tc rowSpan="2">
                  <a:txBody>
                    <a:bodyPr/>
                    <a:lstStyle/>
                    <a:p>
                      <a:pPr algn="just">
                        <a:spcAft>
                          <a:spcPts val="0"/>
                        </a:spcAft>
                      </a:pPr>
                      <a:endParaRPr lang="ru-RU" sz="1600" dirty="0">
                        <a:latin typeface="Arial Narrow" pitchFamily="34" charset="0"/>
                        <a:ea typeface="Times New Roman"/>
                        <a:cs typeface="Times New Roman"/>
                      </a:endParaRPr>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gridSpan="3">
                  <a:txBody>
                    <a:bodyPr/>
                    <a:lstStyle/>
                    <a:p>
                      <a:pPr algn="ctr">
                        <a:spcAft>
                          <a:spcPts val="0"/>
                        </a:spcAft>
                      </a:pPr>
                      <a:r>
                        <a:rPr lang="ru-RU" sz="1600" baseline="0" dirty="0">
                          <a:solidFill>
                            <a:schemeClr val="bg1"/>
                          </a:solidFill>
                          <a:latin typeface="Arial Narrow" pitchFamily="34" charset="0"/>
                          <a:ea typeface="Times New Roman"/>
                          <a:cs typeface="Times New Roman"/>
                        </a:rPr>
                        <a:t>Человек</a:t>
                      </a:r>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hMerge="1">
                  <a:txBody>
                    <a:bodyPr/>
                    <a:lstStyle/>
                    <a:p>
                      <a:endParaRPr lang="ru-RU"/>
                    </a:p>
                  </a:txBody>
                  <a:tcPr/>
                </a:tc>
                <a:tc hMerge="1">
                  <a:txBody>
                    <a:bodyPr/>
                    <a:lstStyle/>
                    <a:p>
                      <a:endParaRPr lang="ru-RU"/>
                    </a:p>
                  </a:txBody>
                  <a:tcPr/>
                </a:tc>
                <a:tc>
                  <a:txBody>
                    <a:bodyPr/>
                    <a:lstStyle/>
                    <a:p>
                      <a:pPr algn="ctr">
                        <a:spcAft>
                          <a:spcPts val="0"/>
                        </a:spcAft>
                      </a:pPr>
                      <a:endParaRPr lang="ru-RU" sz="1600" baseline="0" dirty="0">
                        <a:solidFill>
                          <a:schemeClr val="bg1"/>
                        </a:solidFill>
                        <a:latin typeface="Arial Narrow" pitchFamily="34" charset="0"/>
                        <a:ea typeface="Times New Roman"/>
                        <a:cs typeface="Times New Roman"/>
                      </a:endParaRPr>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r>
              <a:tr h="567402">
                <a:tc vMerge="1">
                  <a:txBody>
                    <a:bodyPr/>
                    <a:lstStyle/>
                    <a:p>
                      <a:endParaRPr lang="ru-RU"/>
                    </a:p>
                  </a:txBody>
                  <a:tcPr/>
                </a:tc>
                <a:tc>
                  <a:txBody>
                    <a:bodyPr/>
                    <a:lstStyle/>
                    <a:p>
                      <a:pPr algn="ctr">
                        <a:spcAft>
                          <a:spcPts val="0"/>
                        </a:spcAft>
                      </a:pPr>
                      <a:r>
                        <a:rPr lang="ru-RU" sz="1800" dirty="0" smtClean="0">
                          <a:latin typeface="Times New Roman"/>
                          <a:ea typeface="Times New Roman"/>
                          <a:cs typeface="Times New Roman"/>
                        </a:rPr>
                        <a:t>2016</a:t>
                      </a:r>
                      <a:endParaRPr lang="ru-RU" sz="1800" dirty="0">
                        <a:latin typeface="Calibri"/>
                        <a:ea typeface="Times New Roman"/>
                        <a:cs typeface="Times New Roman"/>
                      </a:endParaRPr>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a:txBody>
                    <a:bodyPr/>
                    <a:lstStyle/>
                    <a:p>
                      <a:pPr algn="ctr">
                        <a:spcAft>
                          <a:spcPts val="0"/>
                        </a:spcAft>
                      </a:pPr>
                      <a:r>
                        <a:rPr lang="ru-RU" sz="1800" dirty="0" smtClean="0">
                          <a:latin typeface="Times New Roman"/>
                          <a:ea typeface="Times New Roman"/>
                          <a:cs typeface="Times New Roman"/>
                        </a:rPr>
                        <a:t>2017</a:t>
                      </a:r>
                      <a:endParaRPr lang="ru-RU" sz="1800" dirty="0">
                        <a:latin typeface="Calibri"/>
                        <a:ea typeface="Times New Roman"/>
                        <a:cs typeface="Times New Roman"/>
                      </a:endParaRPr>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a:txBody>
                    <a:bodyPr/>
                    <a:lstStyle/>
                    <a:p>
                      <a:pPr algn="ctr">
                        <a:spcAft>
                          <a:spcPts val="0"/>
                        </a:spcAft>
                      </a:pPr>
                      <a:r>
                        <a:rPr lang="ru-RU" sz="1800" dirty="0" smtClean="0">
                          <a:latin typeface="Calibri"/>
                          <a:ea typeface="Times New Roman"/>
                          <a:cs typeface="Times New Roman"/>
                        </a:rPr>
                        <a:t>2018</a:t>
                      </a:r>
                      <a:endParaRPr lang="ru-RU" sz="1800" dirty="0">
                        <a:latin typeface="Calibri"/>
                        <a:ea typeface="Times New Roman"/>
                        <a:cs typeface="Times New Roman"/>
                      </a:endParaRPr>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a:txBody>
                    <a:bodyPr/>
                    <a:lstStyle/>
                    <a:p>
                      <a:pPr algn="ctr">
                        <a:spcAft>
                          <a:spcPts val="0"/>
                        </a:spcAft>
                      </a:pPr>
                      <a:r>
                        <a:rPr lang="ru-RU" sz="1800" dirty="0" smtClean="0">
                          <a:latin typeface="Calibri"/>
                          <a:ea typeface="Times New Roman"/>
                          <a:cs typeface="Times New Roman"/>
                        </a:rPr>
                        <a:t>2019</a:t>
                      </a:r>
                      <a:endParaRPr lang="ru-RU" sz="1800" dirty="0">
                        <a:latin typeface="Calibri"/>
                        <a:ea typeface="Times New Roman"/>
                        <a:cs typeface="Times New Roman"/>
                      </a:endParaRPr>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r>
              <a:tr h="504357">
                <a:tc>
                  <a:txBody>
                    <a:bodyPr/>
                    <a:lstStyle/>
                    <a:p>
                      <a:pPr algn="just">
                        <a:spcAft>
                          <a:spcPts val="0"/>
                        </a:spcAft>
                      </a:pPr>
                      <a:r>
                        <a:rPr lang="ru-RU" sz="1600" dirty="0">
                          <a:solidFill>
                            <a:schemeClr val="tx1"/>
                          </a:solidFill>
                          <a:latin typeface="Arial Narrow" pitchFamily="34" charset="0"/>
                          <a:ea typeface="Times New Roman"/>
                          <a:cs typeface="Times New Roman"/>
                        </a:rPr>
                        <a:t>Родившихся</a:t>
                      </a:r>
                    </a:p>
                  </a:txBody>
                  <a:tcPr marL="68580" marR="68580" marT="0" marB="0"/>
                </a:tc>
                <a:tc>
                  <a:txBody>
                    <a:bodyPr/>
                    <a:lstStyle/>
                    <a:p>
                      <a:pPr algn="ctr">
                        <a:spcAft>
                          <a:spcPts val="0"/>
                        </a:spcAft>
                      </a:pPr>
                      <a:r>
                        <a:rPr lang="ru-RU" sz="1800" dirty="0" smtClean="0">
                          <a:solidFill>
                            <a:schemeClr val="tx1"/>
                          </a:solidFill>
                          <a:latin typeface="Times New Roman"/>
                          <a:ea typeface="Times New Roman"/>
                          <a:cs typeface="Times New Roman"/>
                        </a:rPr>
                        <a:t>135</a:t>
                      </a:r>
                      <a:endParaRPr lang="ru-RU" sz="1800" dirty="0">
                        <a:solidFill>
                          <a:schemeClr val="tx1"/>
                        </a:solidFill>
                        <a:latin typeface="Calibri"/>
                        <a:ea typeface="Times New Roman"/>
                        <a:cs typeface="Times New Roman"/>
                      </a:endParaRPr>
                    </a:p>
                  </a:txBody>
                  <a:tcPr marL="68580" marR="68580" marT="0" marB="0"/>
                </a:tc>
                <a:tc>
                  <a:txBody>
                    <a:bodyPr/>
                    <a:lstStyle/>
                    <a:p>
                      <a:pPr algn="ctr"/>
                      <a:r>
                        <a:rPr lang="ru-RU" dirty="0" smtClean="0">
                          <a:solidFill>
                            <a:schemeClr val="tx1"/>
                          </a:solidFill>
                        </a:rPr>
                        <a:t>136</a:t>
                      </a:r>
                      <a:endParaRPr lang="ru-RU" dirty="0">
                        <a:solidFill>
                          <a:schemeClr val="tx1"/>
                        </a:solidFill>
                      </a:endParaRPr>
                    </a:p>
                  </a:txBody>
                  <a:tcPr marL="68580" marR="68580" marT="0" marB="0"/>
                </a:tc>
                <a:tc>
                  <a:txBody>
                    <a:bodyPr/>
                    <a:lstStyle/>
                    <a:p>
                      <a:pPr algn="ctr">
                        <a:spcAft>
                          <a:spcPts val="0"/>
                        </a:spcAft>
                      </a:pPr>
                      <a:r>
                        <a:rPr lang="ru-RU" sz="1800" dirty="0" smtClean="0">
                          <a:solidFill>
                            <a:schemeClr val="tx1"/>
                          </a:solidFill>
                          <a:latin typeface="Calibri"/>
                          <a:ea typeface="Times New Roman"/>
                          <a:cs typeface="Times New Roman"/>
                        </a:rPr>
                        <a:t>123</a:t>
                      </a:r>
                      <a:endParaRPr lang="ru-RU" sz="1800" dirty="0">
                        <a:solidFill>
                          <a:schemeClr val="tx1"/>
                        </a:solidFill>
                        <a:latin typeface="Calibri"/>
                        <a:ea typeface="Times New Roman"/>
                        <a:cs typeface="Times New Roman"/>
                      </a:endParaRPr>
                    </a:p>
                  </a:txBody>
                  <a:tcPr marL="68580" marR="68580" marT="0" marB="0"/>
                </a:tc>
                <a:tc>
                  <a:txBody>
                    <a:bodyPr/>
                    <a:lstStyle/>
                    <a:p>
                      <a:pPr algn="ctr">
                        <a:spcAft>
                          <a:spcPts val="0"/>
                        </a:spcAft>
                      </a:pPr>
                      <a:r>
                        <a:rPr lang="ru-RU" sz="1800" dirty="0" smtClean="0">
                          <a:solidFill>
                            <a:schemeClr val="tx1"/>
                          </a:solidFill>
                          <a:latin typeface="Calibri"/>
                          <a:ea typeface="Times New Roman"/>
                          <a:cs typeface="Times New Roman"/>
                        </a:rPr>
                        <a:t>92</a:t>
                      </a:r>
                      <a:endParaRPr lang="ru-RU" sz="1800" dirty="0">
                        <a:solidFill>
                          <a:schemeClr val="tx1"/>
                        </a:solidFill>
                        <a:latin typeface="Calibri"/>
                        <a:ea typeface="Times New Roman"/>
                        <a:cs typeface="Times New Roman"/>
                      </a:endParaRPr>
                    </a:p>
                  </a:txBody>
                  <a:tcPr marL="68580" marR="68580" marT="0" marB="0"/>
                </a:tc>
              </a:tr>
              <a:tr h="364887">
                <a:tc>
                  <a:txBody>
                    <a:bodyPr/>
                    <a:lstStyle/>
                    <a:p>
                      <a:pPr algn="just">
                        <a:spcAft>
                          <a:spcPts val="0"/>
                        </a:spcAft>
                      </a:pPr>
                      <a:r>
                        <a:rPr lang="ru-RU" sz="1600" dirty="0">
                          <a:solidFill>
                            <a:schemeClr val="tx1"/>
                          </a:solidFill>
                          <a:latin typeface="Arial Narrow" pitchFamily="34" charset="0"/>
                          <a:ea typeface="Times New Roman"/>
                          <a:cs typeface="Times New Roman"/>
                        </a:rPr>
                        <a:t>Умерших</a:t>
                      </a:r>
                    </a:p>
                  </a:txBody>
                  <a:tcPr marL="68580" marR="68580" marT="0" marB="0"/>
                </a:tc>
                <a:tc>
                  <a:txBody>
                    <a:bodyPr/>
                    <a:lstStyle/>
                    <a:p>
                      <a:pPr algn="ctr">
                        <a:spcAft>
                          <a:spcPts val="0"/>
                        </a:spcAft>
                      </a:pPr>
                      <a:r>
                        <a:rPr lang="ru-RU" sz="1800" dirty="0" smtClean="0">
                          <a:solidFill>
                            <a:schemeClr val="tx1"/>
                          </a:solidFill>
                          <a:latin typeface="Times New Roman"/>
                          <a:ea typeface="Times New Roman"/>
                          <a:cs typeface="Times New Roman"/>
                        </a:rPr>
                        <a:t>237</a:t>
                      </a:r>
                      <a:endParaRPr lang="ru-RU" sz="1800" dirty="0">
                        <a:solidFill>
                          <a:schemeClr val="tx1"/>
                        </a:solidFill>
                        <a:latin typeface="Calibri"/>
                        <a:ea typeface="Times New Roman"/>
                        <a:cs typeface="Times New Roman"/>
                      </a:endParaRPr>
                    </a:p>
                  </a:txBody>
                  <a:tcPr marL="68580" marR="68580" marT="0" marB="0"/>
                </a:tc>
                <a:tc>
                  <a:txBody>
                    <a:bodyPr/>
                    <a:lstStyle/>
                    <a:p>
                      <a:pPr algn="ctr"/>
                      <a:r>
                        <a:rPr lang="ru-RU" dirty="0" smtClean="0">
                          <a:solidFill>
                            <a:schemeClr val="tx1"/>
                          </a:solidFill>
                        </a:rPr>
                        <a:t>246</a:t>
                      </a:r>
                      <a:endParaRPr lang="ru-RU" dirty="0">
                        <a:solidFill>
                          <a:schemeClr val="tx1"/>
                        </a:solidFill>
                      </a:endParaRPr>
                    </a:p>
                  </a:txBody>
                  <a:tcPr marL="68580" marR="68580" marT="0" marB="0"/>
                </a:tc>
                <a:tc>
                  <a:txBody>
                    <a:bodyPr/>
                    <a:lstStyle/>
                    <a:p>
                      <a:pPr algn="ctr">
                        <a:spcAft>
                          <a:spcPts val="0"/>
                        </a:spcAft>
                      </a:pPr>
                      <a:r>
                        <a:rPr lang="ru-RU" sz="1800" dirty="0" smtClean="0">
                          <a:solidFill>
                            <a:schemeClr val="tx1"/>
                          </a:solidFill>
                          <a:latin typeface="Calibri"/>
                          <a:ea typeface="Times New Roman"/>
                          <a:cs typeface="Times New Roman"/>
                        </a:rPr>
                        <a:t>202</a:t>
                      </a:r>
                      <a:endParaRPr lang="ru-RU" sz="1800" dirty="0">
                        <a:solidFill>
                          <a:schemeClr val="tx1"/>
                        </a:solidFill>
                        <a:latin typeface="Calibri"/>
                        <a:ea typeface="Times New Roman"/>
                        <a:cs typeface="Times New Roman"/>
                      </a:endParaRPr>
                    </a:p>
                  </a:txBody>
                  <a:tcPr marL="68580" marR="68580" marT="0" marB="0"/>
                </a:tc>
                <a:tc>
                  <a:txBody>
                    <a:bodyPr/>
                    <a:lstStyle/>
                    <a:p>
                      <a:pPr algn="ctr">
                        <a:spcAft>
                          <a:spcPts val="0"/>
                        </a:spcAft>
                      </a:pPr>
                      <a:r>
                        <a:rPr lang="ru-RU" sz="1800" dirty="0" smtClean="0">
                          <a:solidFill>
                            <a:schemeClr val="tx1"/>
                          </a:solidFill>
                          <a:latin typeface="Calibri"/>
                          <a:ea typeface="Times New Roman"/>
                          <a:cs typeface="Times New Roman"/>
                        </a:rPr>
                        <a:t>181</a:t>
                      </a:r>
                      <a:endParaRPr lang="ru-RU" sz="1800" dirty="0">
                        <a:solidFill>
                          <a:schemeClr val="tx1"/>
                        </a:solidFill>
                        <a:latin typeface="Calibri"/>
                        <a:ea typeface="Times New Roman"/>
                        <a:cs typeface="Times New Roman"/>
                      </a:endParaRPr>
                    </a:p>
                  </a:txBody>
                  <a:tcPr marL="68580" marR="68580" marT="0" marB="0"/>
                </a:tc>
              </a:tr>
              <a:tr h="661968">
                <a:tc>
                  <a:txBody>
                    <a:bodyPr/>
                    <a:lstStyle/>
                    <a:p>
                      <a:pPr algn="just">
                        <a:spcAft>
                          <a:spcPts val="0"/>
                        </a:spcAft>
                      </a:pPr>
                      <a:r>
                        <a:rPr lang="ru-RU" sz="1400" dirty="0">
                          <a:solidFill>
                            <a:schemeClr val="tx1"/>
                          </a:solidFill>
                          <a:latin typeface="Arial Narrow" pitchFamily="34" charset="0"/>
                          <a:ea typeface="Times New Roman"/>
                          <a:cs typeface="Times New Roman"/>
                        </a:rPr>
                        <a:t>Естественный прирост(+), </a:t>
                      </a:r>
                      <a:r>
                        <a:rPr lang="ru-RU" sz="1400" dirty="0" smtClean="0">
                          <a:solidFill>
                            <a:schemeClr val="tx1"/>
                          </a:solidFill>
                          <a:latin typeface="Arial Narrow" pitchFamily="34" charset="0"/>
                          <a:ea typeface="Times New Roman"/>
                          <a:cs typeface="Times New Roman"/>
                        </a:rPr>
                        <a:t>убыль(-)</a:t>
                      </a:r>
                      <a:endParaRPr lang="ru-RU" sz="1400" dirty="0">
                        <a:solidFill>
                          <a:schemeClr val="tx1"/>
                        </a:solidFill>
                        <a:latin typeface="Arial Narrow" pitchFamily="34" charset="0"/>
                        <a:ea typeface="Times New Roman"/>
                        <a:cs typeface="Times New Roman"/>
                      </a:endParaRPr>
                    </a:p>
                  </a:txBody>
                  <a:tcPr marL="68580" marR="68580" marT="0" marB="0"/>
                </a:tc>
                <a:tc>
                  <a:txBody>
                    <a:bodyPr/>
                    <a:lstStyle/>
                    <a:p>
                      <a:pPr algn="ctr">
                        <a:spcAft>
                          <a:spcPts val="0"/>
                        </a:spcAft>
                      </a:pPr>
                      <a:r>
                        <a:rPr lang="ru-RU" sz="1800" dirty="0" smtClean="0">
                          <a:solidFill>
                            <a:schemeClr val="tx1"/>
                          </a:solidFill>
                          <a:latin typeface="Times New Roman"/>
                          <a:ea typeface="Times New Roman"/>
                          <a:cs typeface="Times New Roman"/>
                        </a:rPr>
                        <a:t>-87</a:t>
                      </a:r>
                      <a:endParaRPr lang="ru-RU" sz="1800" dirty="0">
                        <a:solidFill>
                          <a:schemeClr val="tx1"/>
                        </a:solidFill>
                        <a:latin typeface="Calibri"/>
                        <a:ea typeface="Times New Roman"/>
                        <a:cs typeface="Times New Roman"/>
                      </a:endParaRPr>
                    </a:p>
                  </a:txBody>
                  <a:tcPr marL="68580" marR="68580" marT="0" marB="0"/>
                </a:tc>
                <a:tc>
                  <a:txBody>
                    <a:bodyPr/>
                    <a:lstStyle/>
                    <a:p>
                      <a:pPr algn="ctr"/>
                      <a:r>
                        <a:rPr lang="ru-RU" dirty="0" smtClean="0">
                          <a:solidFill>
                            <a:schemeClr val="tx1"/>
                          </a:solidFill>
                        </a:rPr>
                        <a:t>-110</a:t>
                      </a:r>
                      <a:endParaRPr lang="ru-RU" dirty="0">
                        <a:solidFill>
                          <a:schemeClr val="tx1"/>
                        </a:solidFill>
                      </a:endParaRPr>
                    </a:p>
                  </a:txBody>
                  <a:tcPr marL="68580" marR="68580" marT="0" marB="0"/>
                </a:tc>
                <a:tc>
                  <a:txBody>
                    <a:bodyPr/>
                    <a:lstStyle/>
                    <a:p>
                      <a:pPr algn="ctr">
                        <a:spcAft>
                          <a:spcPts val="0"/>
                        </a:spcAft>
                      </a:pPr>
                      <a:r>
                        <a:rPr lang="ru-RU" sz="1800" dirty="0" smtClean="0">
                          <a:solidFill>
                            <a:schemeClr val="tx1"/>
                          </a:solidFill>
                          <a:latin typeface="Times New Roman"/>
                          <a:ea typeface="Times New Roman"/>
                          <a:cs typeface="Times New Roman"/>
                        </a:rPr>
                        <a:t>-79</a:t>
                      </a:r>
                      <a:endParaRPr lang="ru-RU" sz="1800" dirty="0">
                        <a:solidFill>
                          <a:schemeClr val="tx1"/>
                        </a:solidFill>
                        <a:latin typeface="Times New Roman"/>
                        <a:ea typeface="Times New Roman"/>
                        <a:cs typeface="Times New Roman"/>
                      </a:endParaRPr>
                    </a:p>
                  </a:txBody>
                  <a:tcPr marL="68580" marR="68580" marT="0" marB="0"/>
                </a:tc>
                <a:tc>
                  <a:txBody>
                    <a:bodyPr/>
                    <a:lstStyle/>
                    <a:p>
                      <a:pPr algn="ctr">
                        <a:spcAft>
                          <a:spcPts val="0"/>
                        </a:spcAft>
                      </a:pPr>
                      <a:r>
                        <a:rPr lang="ru-RU" sz="1800" dirty="0" smtClean="0">
                          <a:solidFill>
                            <a:schemeClr val="tx1"/>
                          </a:solidFill>
                          <a:latin typeface="Times New Roman"/>
                          <a:ea typeface="Times New Roman"/>
                          <a:cs typeface="Times New Roman"/>
                        </a:rPr>
                        <a:t>-89</a:t>
                      </a:r>
                      <a:endParaRPr lang="ru-RU" sz="1800" dirty="0">
                        <a:solidFill>
                          <a:schemeClr val="tx1"/>
                        </a:solidFill>
                        <a:latin typeface="Times New Roman"/>
                        <a:ea typeface="Times New Roman"/>
                        <a:cs typeface="Times New Roman"/>
                      </a:endParaRPr>
                    </a:p>
                  </a:txBody>
                  <a:tcPr marL="68580" marR="68580" marT="0" marB="0"/>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xmlns="" val="4147105353"/>
              </p:ext>
            </p:extLst>
          </p:nvPr>
        </p:nvGraphicFramePr>
        <p:xfrm>
          <a:off x="3071804" y="4786322"/>
          <a:ext cx="5643600" cy="1747520"/>
        </p:xfrm>
        <a:graphic>
          <a:graphicData uri="http://schemas.openxmlformats.org/drawingml/2006/table">
            <a:tbl>
              <a:tblPr firstRow="1" bandRow="1">
                <a:tableStyleId>{5C22544A-7EE6-4342-B048-85BDC9FD1C3A}</a:tableStyleId>
              </a:tblPr>
              <a:tblGrid>
                <a:gridCol w="2149199"/>
                <a:gridCol w="912755"/>
                <a:gridCol w="780498"/>
                <a:gridCol w="900574"/>
                <a:gridCol w="900574"/>
              </a:tblGrid>
              <a:tr h="214314">
                <a:tc rowSpan="2">
                  <a:txBody>
                    <a:bodyPr/>
                    <a:lstStyle/>
                    <a:p>
                      <a:pPr algn="just">
                        <a:spcAft>
                          <a:spcPts val="0"/>
                        </a:spcAft>
                      </a:pPr>
                      <a:endParaRPr lang="ru-RU" sz="1600" dirty="0">
                        <a:solidFill>
                          <a:schemeClr val="tx1"/>
                        </a:solidFill>
                        <a:latin typeface="Arial Narrow" pitchFamily="34" charset="0"/>
                        <a:ea typeface="Times New Roman"/>
                        <a:cs typeface="Times New Roman"/>
                      </a:endParaRPr>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gridSpan="3">
                  <a:txBody>
                    <a:bodyPr/>
                    <a:lstStyle/>
                    <a:p>
                      <a:pPr algn="ctr">
                        <a:spcAft>
                          <a:spcPts val="0"/>
                        </a:spcAft>
                      </a:pPr>
                      <a:r>
                        <a:rPr lang="ru-RU" sz="1600" baseline="0" dirty="0">
                          <a:solidFill>
                            <a:schemeClr val="bg1"/>
                          </a:solidFill>
                          <a:latin typeface="Arial Narrow" pitchFamily="34" charset="0"/>
                          <a:ea typeface="Times New Roman"/>
                          <a:cs typeface="Times New Roman"/>
                        </a:rPr>
                        <a:t>Человек</a:t>
                      </a:r>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hMerge="1">
                  <a:txBody>
                    <a:bodyPr/>
                    <a:lstStyle/>
                    <a:p>
                      <a:endParaRPr lang="ru-RU"/>
                    </a:p>
                  </a:txBody>
                  <a:tcPr/>
                </a:tc>
                <a:tc hMerge="1">
                  <a:txBody>
                    <a:bodyPr/>
                    <a:lstStyle/>
                    <a:p>
                      <a:endParaRPr lang="ru-RU"/>
                    </a:p>
                  </a:txBody>
                  <a:tcPr/>
                </a:tc>
                <a:tc>
                  <a:txBody>
                    <a:bodyPr/>
                    <a:lstStyle/>
                    <a:p>
                      <a:pPr algn="ctr">
                        <a:spcAft>
                          <a:spcPts val="0"/>
                        </a:spcAft>
                      </a:pPr>
                      <a:endParaRPr lang="ru-RU" sz="1600" baseline="0" dirty="0">
                        <a:solidFill>
                          <a:schemeClr val="bg1"/>
                        </a:solidFill>
                        <a:latin typeface="Arial Narrow" pitchFamily="34" charset="0"/>
                        <a:ea typeface="Times New Roman"/>
                        <a:cs typeface="Times New Roman"/>
                      </a:endParaRPr>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r>
              <a:tr h="200664">
                <a:tc vMerge="1">
                  <a:txBody>
                    <a:bodyPr/>
                    <a:lstStyle/>
                    <a:p>
                      <a:endParaRPr lang="ru-RU"/>
                    </a:p>
                  </a:txBody>
                  <a:tcPr/>
                </a:tc>
                <a:tc>
                  <a:txBody>
                    <a:bodyPr/>
                    <a:lstStyle/>
                    <a:p>
                      <a:pPr algn="ctr">
                        <a:spcAft>
                          <a:spcPts val="0"/>
                        </a:spcAft>
                      </a:pPr>
                      <a:r>
                        <a:rPr lang="ru-RU" sz="1800" dirty="0" smtClean="0">
                          <a:solidFill>
                            <a:schemeClr val="bg1"/>
                          </a:solidFill>
                          <a:latin typeface="Times New Roman"/>
                          <a:ea typeface="Times New Roman"/>
                          <a:cs typeface="Times New Roman"/>
                        </a:rPr>
                        <a:t>2016</a:t>
                      </a:r>
                      <a:endParaRPr lang="ru-RU" sz="1800" dirty="0">
                        <a:solidFill>
                          <a:schemeClr val="bg1"/>
                        </a:solidFill>
                        <a:latin typeface="Calibri"/>
                        <a:ea typeface="Times New Roman"/>
                        <a:cs typeface="Times New Roman"/>
                      </a:endParaRPr>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a:txBody>
                    <a:bodyPr/>
                    <a:lstStyle/>
                    <a:p>
                      <a:pPr algn="ctr"/>
                      <a:r>
                        <a:rPr lang="ru-RU" dirty="0" smtClean="0"/>
                        <a:t>2017</a:t>
                      </a:r>
                      <a:endParaRPr lang="ru-RU" dirty="0"/>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a:txBody>
                    <a:bodyPr/>
                    <a:lstStyle/>
                    <a:p>
                      <a:pPr algn="ctr"/>
                      <a:r>
                        <a:rPr lang="ru-RU" dirty="0" smtClean="0"/>
                        <a:t>2018</a:t>
                      </a:r>
                      <a:endParaRPr lang="ru-RU" dirty="0"/>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a:txBody>
                    <a:bodyPr/>
                    <a:lstStyle/>
                    <a:p>
                      <a:pPr algn="ctr"/>
                      <a:r>
                        <a:rPr lang="ru-RU" dirty="0" smtClean="0"/>
                        <a:t>2019</a:t>
                      </a:r>
                      <a:endParaRPr lang="ru-RU" dirty="0"/>
                    </a:p>
                  </a:txBody>
                  <a:tcPr marL="68580" marR="68580" marT="0" marB="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r>
              <a:tr h="370840">
                <a:tc>
                  <a:txBody>
                    <a:bodyPr/>
                    <a:lstStyle/>
                    <a:p>
                      <a:pPr algn="just">
                        <a:spcAft>
                          <a:spcPts val="0"/>
                        </a:spcAft>
                      </a:pPr>
                      <a:r>
                        <a:rPr lang="ru-RU" sz="1600" dirty="0">
                          <a:solidFill>
                            <a:schemeClr val="tx1"/>
                          </a:solidFill>
                          <a:latin typeface="Arial Narrow" pitchFamily="34" charset="0"/>
                          <a:ea typeface="Times New Roman"/>
                          <a:cs typeface="Times New Roman"/>
                        </a:rPr>
                        <a:t>Прибывших</a:t>
                      </a:r>
                    </a:p>
                  </a:txBody>
                  <a:tcPr marL="68580" marR="68580" marT="0" marB="0"/>
                </a:tc>
                <a:tc>
                  <a:txBody>
                    <a:bodyPr/>
                    <a:lstStyle/>
                    <a:p>
                      <a:pPr algn="ctr"/>
                      <a:r>
                        <a:rPr lang="ru-RU" dirty="0" smtClean="0">
                          <a:solidFill>
                            <a:schemeClr val="tx1"/>
                          </a:solidFill>
                        </a:rPr>
                        <a:t>507</a:t>
                      </a:r>
                      <a:endParaRPr lang="ru-RU" dirty="0">
                        <a:solidFill>
                          <a:schemeClr val="tx1"/>
                        </a:solidFill>
                      </a:endParaRPr>
                    </a:p>
                  </a:txBody>
                  <a:tcPr marL="68580" marR="68580" marT="0" marB="0"/>
                </a:tc>
                <a:tc>
                  <a:txBody>
                    <a:bodyPr/>
                    <a:lstStyle/>
                    <a:p>
                      <a:pPr algn="ctr"/>
                      <a:r>
                        <a:rPr lang="ru-RU" dirty="0" smtClean="0">
                          <a:solidFill>
                            <a:schemeClr val="tx1"/>
                          </a:solidFill>
                        </a:rPr>
                        <a:t>590</a:t>
                      </a:r>
                      <a:endParaRPr lang="ru-RU" dirty="0">
                        <a:solidFill>
                          <a:schemeClr val="tx1"/>
                        </a:solidFill>
                      </a:endParaRPr>
                    </a:p>
                  </a:txBody>
                  <a:tcPr marL="68580" marR="68580" marT="0" marB="0"/>
                </a:tc>
                <a:tc>
                  <a:txBody>
                    <a:bodyPr/>
                    <a:lstStyle/>
                    <a:p>
                      <a:pPr algn="ctr"/>
                      <a:r>
                        <a:rPr lang="ru-RU" dirty="0" smtClean="0">
                          <a:solidFill>
                            <a:schemeClr val="tx1"/>
                          </a:solidFill>
                        </a:rPr>
                        <a:t>742</a:t>
                      </a:r>
                      <a:endParaRPr lang="ru-RU" dirty="0">
                        <a:solidFill>
                          <a:schemeClr val="tx1"/>
                        </a:solidFill>
                      </a:endParaRPr>
                    </a:p>
                  </a:txBody>
                  <a:tcPr marL="68580" marR="68580" marT="0" marB="0"/>
                </a:tc>
                <a:tc>
                  <a:txBody>
                    <a:bodyPr/>
                    <a:lstStyle/>
                    <a:p>
                      <a:pPr algn="ctr"/>
                      <a:r>
                        <a:rPr lang="ru-RU" dirty="0" smtClean="0">
                          <a:solidFill>
                            <a:schemeClr val="tx1"/>
                          </a:solidFill>
                        </a:rPr>
                        <a:t>494</a:t>
                      </a:r>
                      <a:endParaRPr lang="ru-RU" dirty="0">
                        <a:solidFill>
                          <a:schemeClr val="tx1"/>
                        </a:solidFill>
                      </a:endParaRPr>
                    </a:p>
                  </a:txBody>
                  <a:tcPr marL="68580" marR="68580" marT="0" marB="0"/>
                </a:tc>
              </a:tr>
              <a:tr h="370840">
                <a:tc>
                  <a:txBody>
                    <a:bodyPr/>
                    <a:lstStyle/>
                    <a:p>
                      <a:pPr algn="just">
                        <a:spcAft>
                          <a:spcPts val="0"/>
                        </a:spcAft>
                      </a:pPr>
                      <a:r>
                        <a:rPr lang="ru-RU" sz="1600" dirty="0">
                          <a:solidFill>
                            <a:schemeClr val="tx1"/>
                          </a:solidFill>
                          <a:latin typeface="Arial Narrow" pitchFamily="34" charset="0"/>
                          <a:ea typeface="Times New Roman"/>
                          <a:cs typeface="Times New Roman"/>
                        </a:rPr>
                        <a:t>Выбывших</a:t>
                      </a:r>
                    </a:p>
                  </a:txBody>
                  <a:tcPr marL="68580" marR="68580" marT="0" marB="0"/>
                </a:tc>
                <a:tc>
                  <a:txBody>
                    <a:bodyPr/>
                    <a:lstStyle/>
                    <a:p>
                      <a:pPr algn="ctr"/>
                      <a:r>
                        <a:rPr lang="ru-RU" dirty="0" smtClean="0">
                          <a:solidFill>
                            <a:schemeClr val="tx1"/>
                          </a:solidFill>
                        </a:rPr>
                        <a:t>719</a:t>
                      </a:r>
                      <a:endParaRPr lang="ru-RU" dirty="0">
                        <a:solidFill>
                          <a:schemeClr val="tx1"/>
                        </a:solidFill>
                      </a:endParaRPr>
                    </a:p>
                  </a:txBody>
                  <a:tcPr marL="68580" marR="68580" marT="0" marB="0"/>
                </a:tc>
                <a:tc>
                  <a:txBody>
                    <a:bodyPr/>
                    <a:lstStyle/>
                    <a:p>
                      <a:pPr algn="ctr"/>
                      <a:r>
                        <a:rPr lang="ru-RU" dirty="0" smtClean="0">
                          <a:solidFill>
                            <a:schemeClr val="tx1"/>
                          </a:solidFill>
                        </a:rPr>
                        <a:t>662</a:t>
                      </a:r>
                      <a:endParaRPr lang="ru-RU" dirty="0">
                        <a:solidFill>
                          <a:schemeClr val="tx1"/>
                        </a:solidFill>
                      </a:endParaRPr>
                    </a:p>
                  </a:txBody>
                  <a:tcPr marL="68580" marR="68580" marT="0" marB="0"/>
                </a:tc>
                <a:tc>
                  <a:txBody>
                    <a:bodyPr/>
                    <a:lstStyle/>
                    <a:p>
                      <a:pPr algn="ctr"/>
                      <a:r>
                        <a:rPr lang="ru-RU" dirty="0" smtClean="0">
                          <a:solidFill>
                            <a:schemeClr val="tx1"/>
                          </a:solidFill>
                        </a:rPr>
                        <a:t>869</a:t>
                      </a:r>
                      <a:endParaRPr lang="ru-RU" dirty="0">
                        <a:solidFill>
                          <a:schemeClr val="tx1"/>
                        </a:solidFill>
                      </a:endParaRPr>
                    </a:p>
                  </a:txBody>
                  <a:tcPr marL="68580" marR="68580" marT="0" marB="0"/>
                </a:tc>
                <a:tc>
                  <a:txBody>
                    <a:bodyPr/>
                    <a:lstStyle/>
                    <a:p>
                      <a:pPr algn="ctr"/>
                      <a:r>
                        <a:rPr lang="ru-RU" dirty="0" smtClean="0">
                          <a:solidFill>
                            <a:schemeClr val="tx1"/>
                          </a:solidFill>
                        </a:rPr>
                        <a:t>563</a:t>
                      </a:r>
                      <a:endParaRPr lang="ru-RU" dirty="0">
                        <a:solidFill>
                          <a:schemeClr val="tx1"/>
                        </a:solidFill>
                      </a:endParaRPr>
                    </a:p>
                  </a:txBody>
                  <a:tcPr marL="68580" marR="68580" marT="0" marB="0"/>
                </a:tc>
              </a:tr>
              <a:tr h="445466">
                <a:tc>
                  <a:txBody>
                    <a:bodyPr/>
                    <a:lstStyle/>
                    <a:p>
                      <a:pPr algn="just">
                        <a:spcAft>
                          <a:spcPts val="0"/>
                        </a:spcAft>
                      </a:pPr>
                      <a:r>
                        <a:rPr lang="ru-RU" sz="1600" dirty="0">
                          <a:solidFill>
                            <a:schemeClr val="tx1"/>
                          </a:solidFill>
                          <a:latin typeface="Arial Narrow" pitchFamily="34" charset="0"/>
                          <a:ea typeface="Times New Roman"/>
                          <a:cs typeface="Times New Roman"/>
                        </a:rPr>
                        <a:t>Сальдо </a:t>
                      </a:r>
                      <a:r>
                        <a:rPr lang="ru-RU" sz="1600" dirty="0" smtClean="0">
                          <a:solidFill>
                            <a:schemeClr val="tx1"/>
                          </a:solidFill>
                          <a:latin typeface="Arial Narrow" pitchFamily="34" charset="0"/>
                          <a:ea typeface="Times New Roman"/>
                          <a:cs typeface="Times New Roman"/>
                        </a:rPr>
                        <a:t>миграции убыль(-)</a:t>
                      </a:r>
                      <a:endParaRPr lang="ru-RU" sz="1600" dirty="0">
                        <a:solidFill>
                          <a:schemeClr val="tx1"/>
                        </a:solidFill>
                        <a:latin typeface="Arial Narrow" pitchFamily="34" charset="0"/>
                        <a:ea typeface="Times New Roman"/>
                        <a:cs typeface="Times New Roman"/>
                      </a:endParaRPr>
                    </a:p>
                  </a:txBody>
                  <a:tcPr marL="68580" marR="68580" marT="0" marB="0"/>
                </a:tc>
                <a:tc>
                  <a:txBody>
                    <a:bodyPr/>
                    <a:lstStyle/>
                    <a:p>
                      <a:pPr algn="ctr"/>
                      <a:r>
                        <a:rPr lang="ru-RU" dirty="0" smtClean="0">
                          <a:solidFill>
                            <a:schemeClr val="tx1"/>
                          </a:solidFill>
                        </a:rPr>
                        <a:t>-212</a:t>
                      </a:r>
                      <a:endParaRPr lang="ru-RU" dirty="0">
                        <a:solidFill>
                          <a:schemeClr val="tx1"/>
                        </a:solidFill>
                      </a:endParaRPr>
                    </a:p>
                  </a:txBody>
                  <a:tcPr marL="68580" marR="68580" marT="0" marB="0"/>
                </a:tc>
                <a:tc>
                  <a:txBody>
                    <a:bodyPr/>
                    <a:lstStyle/>
                    <a:p>
                      <a:pPr algn="ctr"/>
                      <a:r>
                        <a:rPr lang="ru-RU" dirty="0" smtClean="0">
                          <a:solidFill>
                            <a:schemeClr val="tx1"/>
                          </a:solidFill>
                        </a:rPr>
                        <a:t>-72</a:t>
                      </a:r>
                      <a:endParaRPr lang="ru-RU" dirty="0">
                        <a:solidFill>
                          <a:schemeClr val="tx1"/>
                        </a:solidFill>
                      </a:endParaRPr>
                    </a:p>
                  </a:txBody>
                  <a:tcPr marL="68580" marR="68580" marT="0" marB="0"/>
                </a:tc>
                <a:tc>
                  <a:txBody>
                    <a:bodyPr/>
                    <a:lstStyle/>
                    <a:p>
                      <a:pPr algn="ctr"/>
                      <a:r>
                        <a:rPr lang="ru-RU" dirty="0" smtClean="0">
                          <a:solidFill>
                            <a:schemeClr val="tx1"/>
                          </a:solidFill>
                        </a:rPr>
                        <a:t>-112</a:t>
                      </a:r>
                      <a:endParaRPr lang="ru-RU" dirty="0">
                        <a:solidFill>
                          <a:schemeClr val="tx1"/>
                        </a:solidFill>
                      </a:endParaRPr>
                    </a:p>
                  </a:txBody>
                  <a:tcPr marL="68580" marR="68580" marT="0" marB="0"/>
                </a:tc>
                <a:tc>
                  <a:txBody>
                    <a:bodyPr/>
                    <a:lstStyle/>
                    <a:p>
                      <a:pPr algn="ctr"/>
                      <a:r>
                        <a:rPr lang="ru-RU" dirty="0" smtClean="0">
                          <a:solidFill>
                            <a:schemeClr val="tx1"/>
                          </a:solidFill>
                        </a:rPr>
                        <a:t>-69</a:t>
                      </a:r>
                      <a:endParaRPr lang="ru-RU" dirty="0">
                        <a:solidFill>
                          <a:schemeClr val="tx1"/>
                        </a:solidFill>
                      </a:endParaRPr>
                    </a:p>
                  </a:txBody>
                  <a:tcPr marL="68580" marR="68580" marT="0" marB="0"/>
                </a:tc>
              </a:tr>
            </a:tbl>
          </a:graphicData>
        </a:graphic>
      </p:graphicFrame>
      <p:sp>
        <p:nvSpPr>
          <p:cNvPr id="10" name="Прямоугольник 9"/>
          <p:cNvSpPr/>
          <p:nvPr/>
        </p:nvSpPr>
        <p:spPr>
          <a:xfrm>
            <a:off x="1214414" y="1142984"/>
            <a:ext cx="7286676" cy="1200329"/>
          </a:xfrm>
          <a:prstGeom prst="rect">
            <a:avLst/>
          </a:prstGeom>
        </p:spPr>
        <p:txBody>
          <a:bodyPr wrap="square">
            <a:spAutoFit/>
          </a:bodyPr>
          <a:lstStyle/>
          <a:p>
            <a:pPr marL="72000" indent="342900" algn="ctr">
              <a:spcBef>
                <a:spcPts val="0"/>
              </a:spcBef>
              <a:buNone/>
            </a:pPr>
            <a:r>
              <a:rPr lang="ru-RU" sz="2400" dirty="0" smtClean="0"/>
              <a:t>На начало </a:t>
            </a:r>
            <a:r>
              <a:rPr lang="ru-RU" sz="2400" dirty="0" smtClean="0">
                <a:solidFill>
                  <a:srgbClr val="FF0000"/>
                </a:solidFill>
              </a:rPr>
              <a:t>2020 года </a:t>
            </a:r>
            <a:r>
              <a:rPr lang="ru-RU" sz="2400" dirty="0" smtClean="0"/>
              <a:t>численность постоянного населения Красноборского района</a:t>
            </a:r>
          </a:p>
          <a:p>
            <a:pPr marL="72000" indent="342900" algn="ctr">
              <a:spcBef>
                <a:spcPts val="0"/>
              </a:spcBef>
              <a:buNone/>
            </a:pPr>
            <a:r>
              <a:rPr lang="ru-RU" sz="2400" smtClean="0"/>
              <a:t>составляет </a:t>
            </a:r>
            <a:r>
              <a:rPr lang="ru-RU" sz="2400" smtClean="0">
                <a:solidFill>
                  <a:srgbClr val="FF0000"/>
                </a:solidFill>
              </a:rPr>
              <a:t>11609 человек  </a:t>
            </a:r>
            <a:endParaRPr lang="ru-RU" sz="2400" dirty="0" smtClean="0"/>
          </a:p>
        </p:txBody>
      </p:sp>
      <p:pic>
        <p:nvPicPr>
          <p:cNvPr id="12"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3"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1414"/>
            <a:ext cx="8229600" cy="1399032"/>
          </a:xfrm>
        </p:spPr>
        <p:txBody>
          <a:bodyPr>
            <a:normAutofit fontScale="90000"/>
          </a:bodyPr>
          <a:lstStyle/>
          <a:p>
            <a:pPr algn="ctr"/>
            <a:r>
              <a:rPr lang="ru-RU" b="1" dirty="0" smtClean="0">
                <a:solidFill>
                  <a:srgbClr val="C00000"/>
                </a:solidFill>
              </a:rPr>
              <a:t/>
            </a:r>
            <a:br>
              <a:rPr lang="ru-RU" b="1" dirty="0" smtClean="0">
                <a:solidFill>
                  <a:srgbClr val="C00000"/>
                </a:solidFill>
              </a:rPr>
            </a:br>
            <a:r>
              <a:rPr lang="ru-RU" b="1" dirty="0" smtClean="0">
                <a:solidFill>
                  <a:srgbClr val="C00000"/>
                </a:solidFill>
              </a:rPr>
              <a:t/>
            </a:r>
            <a:br>
              <a:rPr lang="ru-RU" b="1" dirty="0" smtClean="0">
                <a:solidFill>
                  <a:srgbClr val="C00000"/>
                </a:solidFill>
              </a:rPr>
            </a:br>
            <a:r>
              <a:rPr lang="ru-RU" b="1" dirty="0" smtClean="0">
                <a:solidFill>
                  <a:srgbClr val="C00000"/>
                </a:solidFill>
              </a:rPr>
              <a:t>КУЛЬТУРА</a:t>
            </a:r>
            <a:br>
              <a:rPr lang="ru-RU" b="1" dirty="0" smtClean="0">
                <a:solidFill>
                  <a:srgbClr val="C00000"/>
                </a:solidFill>
              </a:rPr>
            </a:br>
            <a:r>
              <a:rPr lang="ru-RU" sz="2400" b="1" dirty="0" smtClean="0">
                <a:solidFill>
                  <a:srgbClr val="C00000"/>
                </a:solidFill>
              </a:rPr>
              <a:t>Ремонты в учреждениях культуры</a:t>
            </a:r>
            <a:br>
              <a:rPr lang="ru-RU" sz="2400" b="1" dirty="0" smtClean="0">
                <a:solidFill>
                  <a:srgbClr val="C00000"/>
                </a:solidFill>
              </a:rPr>
            </a:br>
            <a:r>
              <a:rPr lang="ru-RU" sz="2400" b="1" dirty="0" smtClean="0">
                <a:solidFill>
                  <a:srgbClr val="C00000"/>
                </a:solidFill>
              </a:rPr>
              <a:t/>
            </a:r>
            <a:br>
              <a:rPr lang="ru-RU" sz="2400" b="1" dirty="0" smtClean="0">
                <a:solidFill>
                  <a:srgbClr val="C00000"/>
                </a:solidFill>
              </a:rPr>
            </a:br>
            <a:r>
              <a:rPr lang="ru-RU" sz="2400" b="1" dirty="0" smtClean="0">
                <a:solidFill>
                  <a:srgbClr val="C00000"/>
                </a:solidFill>
              </a:rPr>
              <a:t/>
            </a:r>
            <a:br>
              <a:rPr lang="ru-RU" sz="2400" b="1" dirty="0" smtClean="0">
                <a:solidFill>
                  <a:srgbClr val="C00000"/>
                </a:solidFill>
              </a:rPr>
            </a:br>
            <a:r>
              <a:rPr lang="ru-RU" sz="2400" b="1" dirty="0" smtClean="0">
                <a:solidFill>
                  <a:srgbClr val="C00000"/>
                </a:solidFill>
              </a:rPr>
              <a:t/>
            </a:r>
            <a:br>
              <a:rPr lang="ru-RU" sz="2400" b="1" dirty="0" smtClean="0">
                <a:solidFill>
                  <a:srgbClr val="C00000"/>
                </a:solidFill>
              </a:rPr>
            </a:br>
            <a:endParaRPr lang="ru-RU" dirty="0"/>
          </a:p>
        </p:txBody>
      </p:sp>
      <p:sp>
        <p:nvSpPr>
          <p:cNvPr id="5" name="Содержимое 4"/>
          <p:cNvSpPr>
            <a:spLocks noGrp="1"/>
          </p:cNvSpPr>
          <p:nvPr>
            <p:ph sz="half" idx="1"/>
          </p:nvPr>
        </p:nvSpPr>
        <p:spPr>
          <a:xfrm>
            <a:off x="528638" y="1285861"/>
            <a:ext cx="3471858" cy="2357454"/>
          </a:xfrm>
        </p:spPr>
        <p:txBody>
          <a:bodyPr>
            <a:normAutofit/>
          </a:bodyPr>
          <a:lstStyle/>
          <a:p>
            <a:pPr marL="0" indent="0" algn="ctr">
              <a:buNone/>
            </a:pPr>
            <a:r>
              <a:rPr lang="ru-RU" sz="2400" dirty="0" smtClean="0">
                <a:cs typeface="Aharoni" pitchFamily="2" charset="-79"/>
              </a:rPr>
              <a:t>1 этап капитального ремонта районного культурного центра</a:t>
            </a:r>
          </a:p>
        </p:txBody>
      </p:sp>
      <p:pic>
        <p:nvPicPr>
          <p:cNvPr id="6" name="Picture 2" descr="Z:\Отчеты и планы отделов за 2019 год\Отчет главе (культура)\фото\Кровля (РКЦ).JPG"/>
          <p:cNvPicPr>
            <a:picLocks noChangeAspect="1" noChangeArrowheads="1"/>
          </p:cNvPicPr>
          <p:nvPr/>
        </p:nvPicPr>
        <p:blipFill>
          <a:blip r:embed="rId2" cstate="print"/>
          <a:srcRect/>
          <a:stretch>
            <a:fillRect/>
          </a:stretch>
        </p:blipFill>
        <p:spPr bwMode="auto">
          <a:xfrm>
            <a:off x="550055" y="4714884"/>
            <a:ext cx="3429024" cy="2000240"/>
          </a:xfrm>
          <a:prstGeom prst="rect">
            <a:avLst/>
          </a:prstGeom>
          <a:noFill/>
        </p:spPr>
      </p:pic>
      <p:pic>
        <p:nvPicPr>
          <p:cNvPr id="7" name="Picture 3" descr="Z:\Отчеты и планы отделов за 2019 год\Отчет главе (культура)\фото\Ремонт зрительного зала (РКЦ).jpg"/>
          <p:cNvPicPr>
            <a:picLocks noChangeAspect="1" noChangeArrowheads="1"/>
          </p:cNvPicPr>
          <p:nvPr/>
        </p:nvPicPr>
        <p:blipFill>
          <a:blip r:embed="rId3" cstate="print"/>
          <a:srcRect/>
          <a:stretch>
            <a:fillRect/>
          </a:stretch>
        </p:blipFill>
        <p:spPr bwMode="auto">
          <a:xfrm>
            <a:off x="571472" y="2516486"/>
            <a:ext cx="3357586" cy="2163910"/>
          </a:xfrm>
          <a:prstGeom prst="rect">
            <a:avLst/>
          </a:prstGeom>
          <a:noFill/>
        </p:spPr>
      </p:pic>
      <p:pic>
        <p:nvPicPr>
          <p:cNvPr id="8" name="Picture 2" descr="Z:\Отчеты и планы отделов за 2019 год\Отчет главе (культура)\фото\ремонт музея.JPG"/>
          <p:cNvPicPr>
            <a:picLocks noChangeAspect="1" noChangeArrowheads="1"/>
          </p:cNvPicPr>
          <p:nvPr/>
        </p:nvPicPr>
        <p:blipFill>
          <a:blip r:embed="rId4" cstate="print"/>
          <a:srcRect/>
          <a:stretch>
            <a:fillRect/>
          </a:stretch>
        </p:blipFill>
        <p:spPr bwMode="auto">
          <a:xfrm rot="5400000">
            <a:off x="5213459" y="3047771"/>
            <a:ext cx="3811736" cy="2808638"/>
          </a:xfrm>
          <a:prstGeom prst="rect">
            <a:avLst/>
          </a:prstGeom>
          <a:noFill/>
        </p:spPr>
      </p:pic>
      <p:pic>
        <p:nvPicPr>
          <p:cNvPr id="9" name="Picture 3" descr="логотип"/>
          <p:cNvPicPr>
            <a:picLocks noChangeAspect="1" noChangeArrowheads="1"/>
          </p:cNvPicPr>
          <p:nvPr/>
        </p:nvPicPr>
        <p:blipFill>
          <a:blip r:embed="rId5"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1" name="Picture 4" descr="логотип_75_лет_победы"/>
          <p:cNvPicPr>
            <a:picLocks noChangeAspect="1" noChangeArrowheads="1"/>
          </p:cNvPicPr>
          <p:nvPr/>
        </p:nvPicPr>
        <p:blipFill>
          <a:blip r:embed="rId6">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
        <p:nvSpPr>
          <p:cNvPr id="12" name="Содержимое 4"/>
          <p:cNvSpPr>
            <a:spLocks noGrp="1"/>
          </p:cNvSpPr>
          <p:nvPr>
            <p:ph sz="half" idx="1"/>
          </p:nvPr>
        </p:nvSpPr>
        <p:spPr>
          <a:xfrm>
            <a:off x="5572132" y="1285861"/>
            <a:ext cx="3143272" cy="2357454"/>
          </a:xfrm>
        </p:spPr>
        <p:txBody>
          <a:bodyPr>
            <a:normAutofit/>
          </a:bodyPr>
          <a:lstStyle/>
          <a:p>
            <a:pPr marL="0" indent="0" algn="ctr">
              <a:buNone/>
            </a:pPr>
            <a:r>
              <a:rPr lang="ru-RU" sz="2400" dirty="0" smtClean="0">
                <a:cs typeface="Aharoni" pitchFamily="2" charset="-79"/>
              </a:rPr>
              <a:t>Ремонт помещений музея</a:t>
            </a:r>
            <a:endParaRPr lang="ru-RU" sz="2400" dirty="0">
              <a:cs typeface="Aharoni" pitchFamily="2" charset="-79"/>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71462"/>
            <a:ext cx="8777318" cy="882906"/>
          </a:xfrm>
        </p:spPr>
        <p:txBody>
          <a:bodyPr>
            <a:noAutofit/>
          </a:bodyPr>
          <a:lstStyle/>
          <a:p>
            <a:pPr algn="ctr"/>
            <a:r>
              <a:rPr lang="ru-RU" sz="4000" b="1" dirty="0" smtClean="0">
                <a:solidFill>
                  <a:srgbClr val="C00000"/>
                </a:solidFill>
              </a:rPr>
              <a:t>  </a:t>
            </a:r>
            <a:br>
              <a:rPr lang="ru-RU" sz="4000" b="1" dirty="0" smtClean="0">
                <a:solidFill>
                  <a:srgbClr val="C00000"/>
                </a:solidFill>
              </a:rPr>
            </a:br>
            <a:r>
              <a:rPr lang="ru-RU" sz="4000" b="1" dirty="0" smtClean="0">
                <a:solidFill>
                  <a:srgbClr val="C00000"/>
                </a:solidFill>
              </a:rPr>
              <a:t> КУЛЬТУРА </a:t>
            </a:r>
            <a:br>
              <a:rPr lang="ru-RU" sz="4000" b="1" dirty="0" smtClean="0">
                <a:solidFill>
                  <a:srgbClr val="C00000"/>
                </a:solidFill>
              </a:rPr>
            </a:br>
            <a:r>
              <a:rPr lang="ru-RU" sz="2000" b="1" dirty="0" smtClean="0">
                <a:solidFill>
                  <a:srgbClr val="C00000"/>
                </a:solidFill>
              </a:rPr>
              <a:t>Участие в национальном проекте «Культура»</a:t>
            </a:r>
            <a:br>
              <a:rPr lang="ru-RU" sz="2000" b="1" dirty="0" smtClean="0">
                <a:solidFill>
                  <a:srgbClr val="C00000"/>
                </a:solidFill>
              </a:rPr>
            </a:br>
            <a:endParaRPr lang="ru-RU" sz="2000" b="1" dirty="0">
              <a:solidFill>
                <a:srgbClr val="C00000"/>
              </a:solidFill>
            </a:endParaRPr>
          </a:p>
        </p:txBody>
      </p:sp>
      <p:sp>
        <p:nvSpPr>
          <p:cNvPr id="3" name="Объект 2"/>
          <p:cNvSpPr>
            <a:spLocks noGrp="1"/>
          </p:cNvSpPr>
          <p:nvPr>
            <p:ph idx="1"/>
          </p:nvPr>
        </p:nvSpPr>
        <p:spPr>
          <a:xfrm>
            <a:off x="500034" y="1285860"/>
            <a:ext cx="8136904" cy="5239484"/>
          </a:xfrm>
        </p:spPr>
        <p:txBody>
          <a:bodyPr>
            <a:normAutofit fontScale="47500" lnSpcReduction="20000"/>
          </a:bodyPr>
          <a:lstStyle/>
          <a:p>
            <a:r>
              <a:rPr lang="ru-RU" sz="3800" dirty="0" smtClean="0"/>
              <a:t>В 2019 году учреждения культуры приняли участие в мероприятиях региональной составляющей национального проекта «Культура», которые получили финансирование на конкурсной основе.</a:t>
            </a:r>
          </a:p>
          <a:p>
            <a:pPr algn="ctr">
              <a:buNone/>
            </a:pPr>
            <a:r>
              <a:rPr lang="ru-RU" sz="3800" b="1" u="sng" dirty="0" smtClean="0"/>
              <a:t>    </a:t>
            </a:r>
            <a:endParaRPr lang="ru-RU" b="1" u="sng" dirty="0" smtClean="0"/>
          </a:p>
          <a:p>
            <a:pPr marL="0" indent="0" algn="ctr">
              <a:buNone/>
            </a:pPr>
            <a:r>
              <a:rPr lang="ru-RU" b="1" u="sng" dirty="0" smtClean="0"/>
              <a:t> Региональный проект «Культурная среда» </a:t>
            </a:r>
            <a:endParaRPr lang="ru-RU" dirty="0" smtClean="0"/>
          </a:p>
          <a:p>
            <a:endParaRPr lang="ru-RU" dirty="0" smtClean="0"/>
          </a:p>
          <a:p>
            <a:endParaRPr lang="ru-RU" dirty="0" smtClean="0"/>
          </a:p>
          <a:p>
            <a:endParaRPr lang="ru-RU" dirty="0" smtClean="0"/>
          </a:p>
          <a:p>
            <a:endParaRPr lang="ru-RU" dirty="0" smtClean="0"/>
          </a:p>
          <a:p>
            <a:pPr>
              <a:buNone/>
            </a:pPr>
            <a:endParaRPr lang="ru-RU" dirty="0" smtClean="0">
              <a:solidFill>
                <a:srgbClr val="C00000"/>
              </a:solidFill>
            </a:endParaRPr>
          </a:p>
          <a:p>
            <a:pPr>
              <a:buNone/>
            </a:pPr>
            <a:endParaRPr lang="ru-RU" b="1" dirty="0" smtClean="0">
              <a:solidFill>
                <a:srgbClr val="C00000"/>
              </a:solidFill>
            </a:endParaRPr>
          </a:p>
          <a:p>
            <a:pPr>
              <a:buNone/>
            </a:pPr>
            <a:endParaRPr lang="ru-RU" sz="3800" b="1" dirty="0" smtClean="0"/>
          </a:p>
          <a:p>
            <a:pPr>
              <a:buNone/>
            </a:pPr>
            <a:endParaRPr lang="ru-RU" sz="3800" b="1" dirty="0" smtClean="0"/>
          </a:p>
          <a:p>
            <a:endParaRPr lang="ru-RU" dirty="0" smtClean="0">
              <a:solidFill>
                <a:srgbClr val="7030A0"/>
              </a:solidFill>
            </a:endParaRPr>
          </a:p>
          <a:p>
            <a:pPr algn="ctr">
              <a:buNone/>
            </a:pPr>
            <a:endParaRPr lang="ru-RU" sz="5100" b="1" dirty="0" smtClean="0">
              <a:solidFill>
                <a:srgbClr val="C00000"/>
              </a:solidFill>
            </a:endParaRPr>
          </a:p>
          <a:p>
            <a:pPr algn="ctr">
              <a:buNone/>
            </a:pPr>
            <a:endParaRPr lang="ru-RU" sz="11200" b="1" dirty="0" smtClean="0">
              <a:solidFill>
                <a:srgbClr val="C00000"/>
              </a:solidFill>
            </a:endParaRPr>
          </a:p>
          <a:p>
            <a:pPr>
              <a:buNone/>
            </a:pPr>
            <a:r>
              <a:rPr lang="ru-RU" b="1" dirty="0" smtClean="0">
                <a:solidFill>
                  <a:srgbClr val="7030A0"/>
                </a:solidFill>
              </a:rPr>
              <a:t> </a:t>
            </a:r>
          </a:p>
          <a:p>
            <a:pPr>
              <a:buNone/>
            </a:pPr>
            <a:endParaRPr lang="ru-RU" sz="7200" b="1" dirty="0" smtClean="0">
              <a:solidFill>
                <a:srgbClr val="C00000"/>
              </a:solidFill>
            </a:endParaRPr>
          </a:p>
        </p:txBody>
      </p:sp>
      <p:graphicFrame>
        <p:nvGraphicFramePr>
          <p:cNvPr id="8" name="Таблица 7"/>
          <p:cNvGraphicFramePr>
            <a:graphicFrameLocks noGrp="1"/>
          </p:cNvGraphicFramePr>
          <p:nvPr/>
        </p:nvGraphicFramePr>
        <p:xfrm>
          <a:off x="785786" y="2857496"/>
          <a:ext cx="7572429" cy="3000395"/>
        </p:xfrm>
        <a:graphic>
          <a:graphicData uri="http://schemas.openxmlformats.org/drawingml/2006/table">
            <a:tbl>
              <a:tblPr firstRow="1" bandRow="1">
                <a:tableStyleId>{5C22544A-7EE6-4342-B048-85BDC9FD1C3A}</a:tableStyleId>
              </a:tblPr>
              <a:tblGrid>
                <a:gridCol w="2524143"/>
                <a:gridCol w="2524143"/>
                <a:gridCol w="2524143"/>
              </a:tblGrid>
              <a:tr h="766474">
                <a:tc>
                  <a:txBody>
                    <a:bodyPr/>
                    <a:lstStyle/>
                    <a:p>
                      <a:pPr algn="ctr">
                        <a:lnSpc>
                          <a:spcPct val="115000"/>
                        </a:lnSpc>
                        <a:spcAft>
                          <a:spcPts val="0"/>
                        </a:spcAft>
                      </a:pPr>
                      <a:r>
                        <a:rPr lang="ru-RU" sz="1100" dirty="0">
                          <a:solidFill>
                            <a:schemeClr val="bg1"/>
                          </a:solidFill>
                          <a:latin typeface="+mn-lt"/>
                          <a:cs typeface="Times New Roman"/>
                        </a:rPr>
                        <a:t>Наименование мероприятия</a:t>
                      </a:r>
                    </a:p>
                  </a:txBody>
                  <a:tcPr marL="68580" marR="68580" marT="0" marB="0"/>
                </a:tc>
                <a:tc>
                  <a:txBody>
                    <a:bodyPr/>
                    <a:lstStyle/>
                    <a:p>
                      <a:pPr algn="ctr">
                        <a:lnSpc>
                          <a:spcPct val="115000"/>
                        </a:lnSpc>
                        <a:spcAft>
                          <a:spcPts val="0"/>
                        </a:spcAft>
                      </a:pPr>
                      <a:r>
                        <a:rPr lang="ru-RU" sz="1100" dirty="0">
                          <a:solidFill>
                            <a:schemeClr val="bg1"/>
                          </a:solidFill>
                          <a:latin typeface="+mn-lt"/>
                          <a:cs typeface="Times New Roman"/>
                        </a:rPr>
                        <a:t>Выполненные работы.</a:t>
                      </a:r>
                    </a:p>
                    <a:p>
                      <a:pPr algn="ctr">
                        <a:lnSpc>
                          <a:spcPct val="115000"/>
                        </a:lnSpc>
                        <a:spcAft>
                          <a:spcPts val="0"/>
                        </a:spcAft>
                      </a:pPr>
                      <a:r>
                        <a:rPr lang="ru-RU" sz="1100" dirty="0">
                          <a:solidFill>
                            <a:schemeClr val="bg1"/>
                          </a:solidFill>
                          <a:latin typeface="+mn-lt"/>
                          <a:cs typeface="Times New Roman"/>
                        </a:rPr>
                        <a:t>Краткое описание</a:t>
                      </a:r>
                    </a:p>
                  </a:txBody>
                  <a:tcPr marL="68580" marR="68580" marT="0" marB="0"/>
                </a:tc>
                <a:tc>
                  <a:txBody>
                    <a:bodyPr/>
                    <a:lstStyle/>
                    <a:p>
                      <a:pPr algn="ctr">
                        <a:lnSpc>
                          <a:spcPct val="115000"/>
                        </a:lnSpc>
                        <a:spcAft>
                          <a:spcPts val="0"/>
                        </a:spcAft>
                      </a:pPr>
                      <a:r>
                        <a:rPr lang="ru-RU" sz="1100" dirty="0">
                          <a:solidFill>
                            <a:schemeClr val="bg1"/>
                          </a:solidFill>
                          <a:latin typeface="+mn-lt"/>
                          <a:cs typeface="Times New Roman"/>
                        </a:rPr>
                        <a:t>Средства федерального/областного/местного  бюджета</a:t>
                      </a:r>
                    </a:p>
                  </a:txBody>
                  <a:tcPr marL="68580" marR="68580" marT="0" marB="0"/>
                </a:tc>
              </a:tr>
              <a:tr h="1241067">
                <a:tc>
                  <a:txBody>
                    <a:bodyPr/>
                    <a:lstStyle/>
                    <a:p>
                      <a:pPr>
                        <a:lnSpc>
                          <a:spcPct val="115000"/>
                        </a:lnSpc>
                        <a:spcAft>
                          <a:spcPts val="0"/>
                        </a:spcAft>
                      </a:pPr>
                      <a:r>
                        <a:rPr lang="ru-RU" sz="1100" spc="-30" dirty="0">
                          <a:solidFill>
                            <a:schemeClr val="tx1"/>
                          </a:solidFill>
                          <a:latin typeface="+mn-lt"/>
                          <a:ea typeface="Calibri"/>
                          <a:cs typeface="Times New Roman"/>
                        </a:rPr>
                        <a:t>Комплексные мероприятия, направленные</a:t>
                      </a:r>
                      <a:r>
                        <a:rPr lang="ru-RU" sz="1100" dirty="0">
                          <a:solidFill>
                            <a:schemeClr val="tx1"/>
                          </a:solidFill>
                          <a:latin typeface="+mn-lt"/>
                          <a:ea typeface="Calibri"/>
                          <a:cs typeface="Times New Roman"/>
                        </a:rPr>
                        <a:t> на создание и модернизацию учреждений культурно-досугового типа в сельской местности, включая обеспечение инфраструктуры</a:t>
                      </a:r>
                      <a:endParaRPr lang="ru-RU" sz="1100" dirty="0">
                        <a:solidFill>
                          <a:schemeClr val="tx1"/>
                        </a:solidFill>
                        <a:latin typeface="+mn-lt"/>
                        <a:cs typeface="Times New Roman"/>
                      </a:endParaRPr>
                    </a:p>
                  </a:txBody>
                  <a:tcPr marL="68580" marR="68580" marT="0" marB="0"/>
                </a:tc>
                <a:tc>
                  <a:txBody>
                    <a:bodyPr/>
                    <a:lstStyle/>
                    <a:p>
                      <a:pPr algn="just">
                        <a:lnSpc>
                          <a:spcPct val="115000"/>
                        </a:lnSpc>
                        <a:spcAft>
                          <a:spcPts val="0"/>
                        </a:spcAft>
                      </a:pPr>
                      <a:r>
                        <a:rPr lang="ru-RU" sz="1100" dirty="0">
                          <a:solidFill>
                            <a:schemeClr val="tx1"/>
                          </a:solidFill>
                          <a:latin typeface="+mn-lt"/>
                          <a:cs typeface="Times New Roman"/>
                        </a:rPr>
                        <a:t>Отремонтированы чердачные перекрытия и кровля здания, отделка зрительного и танцевального залов, часть помещений Районного культурного центра.</a:t>
                      </a:r>
                    </a:p>
                  </a:txBody>
                  <a:tcPr marL="68580" marR="68580" marT="0" marB="0"/>
                </a:tc>
                <a:tc>
                  <a:txBody>
                    <a:bodyPr/>
                    <a:lstStyle/>
                    <a:p>
                      <a:pPr algn="ctr">
                        <a:lnSpc>
                          <a:spcPct val="115000"/>
                        </a:lnSpc>
                        <a:spcAft>
                          <a:spcPts val="0"/>
                        </a:spcAft>
                      </a:pPr>
                      <a:r>
                        <a:rPr lang="ru-RU" sz="1100" dirty="0">
                          <a:solidFill>
                            <a:schemeClr val="tx1"/>
                          </a:solidFill>
                          <a:latin typeface="+mn-lt"/>
                          <a:cs typeface="Times New Roman"/>
                        </a:rPr>
                        <a:t>ОБ: 15 812,57</a:t>
                      </a:r>
                    </a:p>
                    <a:p>
                      <a:pPr algn="ctr">
                        <a:lnSpc>
                          <a:spcPct val="115000"/>
                        </a:lnSpc>
                        <a:spcAft>
                          <a:spcPts val="0"/>
                        </a:spcAft>
                      </a:pPr>
                      <a:r>
                        <a:rPr lang="ru-RU" sz="1100" dirty="0">
                          <a:solidFill>
                            <a:schemeClr val="tx1"/>
                          </a:solidFill>
                          <a:latin typeface="+mn-lt"/>
                          <a:cs typeface="Times New Roman"/>
                        </a:rPr>
                        <a:t>МБ: 2 123,3</a:t>
                      </a:r>
                    </a:p>
                  </a:txBody>
                  <a:tcPr marL="68580" marR="68580" marT="0" marB="0"/>
                </a:tc>
              </a:tr>
              <a:tr h="992854">
                <a:tc>
                  <a:txBody>
                    <a:bodyPr/>
                    <a:lstStyle/>
                    <a:p>
                      <a:pPr>
                        <a:lnSpc>
                          <a:spcPct val="115000"/>
                        </a:lnSpc>
                        <a:spcAft>
                          <a:spcPts val="0"/>
                        </a:spcAft>
                      </a:pPr>
                      <a:endParaRPr lang="ru-RU" sz="1100" dirty="0" smtClean="0">
                        <a:solidFill>
                          <a:schemeClr val="tx1"/>
                        </a:solidFill>
                        <a:latin typeface="+mn-lt"/>
                        <a:cs typeface="Times New Roman"/>
                      </a:endParaRPr>
                    </a:p>
                    <a:p>
                      <a:pPr>
                        <a:lnSpc>
                          <a:spcPct val="115000"/>
                        </a:lnSpc>
                        <a:spcAft>
                          <a:spcPts val="0"/>
                        </a:spcAft>
                      </a:pPr>
                      <a:r>
                        <a:rPr lang="ru-RU" sz="1100" dirty="0" smtClean="0">
                          <a:solidFill>
                            <a:schemeClr val="tx1"/>
                          </a:solidFill>
                          <a:latin typeface="+mn-lt"/>
                          <a:cs typeface="Times New Roman"/>
                        </a:rPr>
                        <a:t>Федеральный </a:t>
                      </a:r>
                      <a:r>
                        <a:rPr lang="ru-RU" sz="1100" dirty="0">
                          <a:solidFill>
                            <a:schemeClr val="tx1"/>
                          </a:solidFill>
                          <a:latin typeface="+mn-lt"/>
                          <a:cs typeface="Times New Roman"/>
                        </a:rPr>
                        <a:t>проект «Местный дом культуры»</a:t>
                      </a:r>
                    </a:p>
                  </a:txBody>
                  <a:tcPr marL="68580" marR="68580" marT="0" marB="0"/>
                </a:tc>
                <a:tc>
                  <a:txBody>
                    <a:bodyPr/>
                    <a:lstStyle/>
                    <a:p>
                      <a:pPr algn="just">
                        <a:lnSpc>
                          <a:spcPct val="115000"/>
                        </a:lnSpc>
                        <a:spcAft>
                          <a:spcPts val="0"/>
                        </a:spcAft>
                      </a:pPr>
                      <a:r>
                        <a:rPr lang="ru-RU" sz="1100" dirty="0">
                          <a:solidFill>
                            <a:schemeClr val="tx1"/>
                          </a:solidFill>
                          <a:latin typeface="+mn-lt"/>
                          <a:cs typeface="Times New Roman"/>
                        </a:rPr>
                        <a:t>приобретение оборудования для структурных подразделений «Куликовский КДЦ» и «Верхнеуфтюгский КЭЦ»</a:t>
                      </a:r>
                    </a:p>
                  </a:txBody>
                  <a:tcPr marL="68580" marR="68580" marT="0" marB="0"/>
                </a:tc>
                <a:tc>
                  <a:txBody>
                    <a:bodyPr/>
                    <a:lstStyle/>
                    <a:p>
                      <a:pPr algn="ctr">
                        <a:lnSpc>
                          <a:spcPct val="115000"/>
                        </a:lnSpc>
                        <a:spcAft>
                          <a:spcPts val="0"/>
                        </a:spcAft>
                      </a:pPr>
                      <a:r>
                        <a:rPr lang="ru-RU" sz="1100" dirty="0">
                          <a:solidFill>
                            <a:schemeClr val="tx1"/>
                          </a:solidFill>
                          <a:latin typeface="+mn-lt"/>
                          <a:cs typeface="Times New Roman"/>
                        </a:rPr>
                        <a:t>ОБ: 100,00</a:t>
                      </a:r>
                    </a:p>
                  </a:txBody>
                  <a:tcPr marL="68580" marR="68580" marT="0" marB="0"/>
                </a:tc>
              </a:tr>
            </a:tbl>
          </a:graphicData>
        </a:graphic>
      </p:graphicFrame>
      <p:pic>
        <p:nvPicPr>
          <p:cNvPr id="6"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7"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245629009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304800" y="142852"/>
            <a:ext cx="8686800" cy="928694"/>
          </a:xfrm>
        </p:spPr>
        <p:txBody>
          <a:bodyPr>
            <a:noAutofit/>
          </a:bodyPr>
          <a:lstStyle/>
          <a:p>
            <a:pPr algn="ctr"/>
            <a:r>
              <a:rPr lang="ru-RU" sz="3600" b="1" dirty="0" smtClean="0">
                <a:solidFill>
                  <a:srgbClr val="C00000"/>
                </a:solidFill>
              </a:rPr>
              <a:t>КУЛЬТУРА</a:t>
            </a:r>
            <a:r>
              <a:rPr lang="ru-RU" sz="3600" b="1" dirty="0" smtClean="0"/>
              <a:t/>
            </a:r>
            <a:br>
              <a:rPr lang="ru-RU" sz="3600" b="1" dirty="0" smtClean="0"/>
            </a:br>
            <a:r>
              <a:rPr lang="ru-RU" sz="3600" b="1" dirty="0" smtClean="0">
                <a:solidFill>
                  <a:srgbClr val="C00000"/>
                </a:solidFill>
              </a:rPr>
              <a:t>Значимые мероприятия</a:t>
            </a:r>
            <a:endParaRPr lang="ru-RU" sz="3600" dirty="0">
              <a:solidFill>
                <a:srgbClr val="C00000"/>
              </a:solidFill>
            </a:endParaRPr>
          </a:p>
        </p:txBody>
      </p:sp>
      <p:sp>
        <p:nvSpPr>
          <p:cNvPr id="3" name="Объект 2"/>
          <p:cNvSpPr>
            <a:spLocks noGrp="1"/>
          </p:cNvSpPr>
          <p:nvPr>
            <p:ph idx="1"/>
          </p:nvPr>
        </p:nvSpPr>
        <p:spPr>
          <a:xfrm>
            <a:off x="428596" y="1142984"/>
            <a:ext cx="8391876" cy="3571900"/>
          </a:xfrm>
        </p:spPr>
        <p:txBody>
          <a:bodyPr>
            <a:noAutofit/>
          </a:bodyPr>
          <a:lstStyle/>
          <a:p>
            <a:r>
              <a:rPr lang="ru-RU" sz="1800" dirty="0" smtClean="0"/>
              <a:t>Цикл мероприятий, посвященных 95 – летнему юбилею Красноборского района, которые прошли в каждом муниципальном образовании</a:t>
            </a:r>
          </a:p>
          <a:p>
            <a:r>
              <a:rPr lang="ru-RU" sz="1800" dirty="0" smtClean="0"/>
              <a:t>Встреча с Почетными гражданами Красноборского района</a:t>
            </a:r>
          </a:p>
          <a:p>
            <a:r>
              <a:rPr lang="ru-RU" sz="1800" dirty="0" smtClean="0"/>
              <a:t>Открытие выставки  «Это нашей истории строки…»</a:t>
            </a:r>
          </a:p>
          <a:p>
            <a:r>
              <a:rPr lang="ru-RU" sz="1800" dirty="0" smtClean="0"/>
              <a:t>Конкурс хоровых коллективов «Песенные кружева»</a:t>
            </a:r>
          </a:p>
          <a:p>
            <a:r>
              <a:rPr lang="ru-RU" sz="1800" dirty="0" smtClean="0"/>
              <a:t>Литературный фестиваль «Солонихинские зори»</a:t>
            </a:r>
          </a:p>
        </p:txBody>
      </p:sp>
      <p:pic>
        <p:nvPicPr>
          <p:cNvPr id="7" name="Picture 2" descr="Z:\Отчеты и планы отделов за 2019 год\Отчет главе (культура)\фото\95-летие района.jpg"/>
          <p:cNvPicPr>
            <a:picLocks noChangeAspect="1" noChangeArrowheads="1"/>
          </p:cNvPicPr>
          <p:nvPr/>
        </p:nvPicPr>
        <p:blipFill>
          <a:blip r:embed="rId2" cstate="print"/>
          <a:srcRect/>
          <a:stretch>
            <a:fillRect/>
          </a:stretch>
        </p:blipFill>
        <p:spPr bwMode="auto">
          <a:xfrm>
            <a:off x="142844" y="3429000"/>
            <a:ext cx="3286148" cy="2077698"/>
          </a:xfrm>
          <a:prstGeom prst="rect">
            <a:avLst/>
          </a:prstGeom>
          <a:noFill/>
        </p:spPr>
      </p:pic>
      <p:pic>
        <p:nvPicPr>
          <p:cNvPr id="8" name="Picture 6" descr="Z:\Отчеты и планы отделов за 2019 год\Отчет главе (культура)\фото\95-летие района (2).jpg"/>
          <p:cNvPicPr>
            <a:picLocks noChangeAspect="1" noChangeArrowheads="1"/>
          </p:cNvPicPr>
          <p:nvPr/>
        </p:nvPicPr>
        <p:blipFill>
          <a:blip r:embed="rId3" cstate="print"/>
          <a:srcRect/>
          <a:stretch>
            <a:fillRect/>
          </a:stretch>
        </p:blipFill>
        <p:spPr bwMode="auto">
          <a:xfrm>
            <a:off x="2571736" y="4572008"/>
            <a:ext cx="3071760" cy="2063154"/>
          </a:xfrm>
          <a:prstGeom prst="rect">
            <a:avLst/>
          </a:prstGeom>
          <a:noFill/>
        </p:spPr>
      </p:pic>
      <p:pic>
        <p:nvPicPr>
          <p:cNvPr id="9" name="Picture 9" descr="Z:\Отчеты и планы отделов за 2019 год\Отчет главе (культура)\фото\95-летие района (3).jpg"/>
          <p:cNvPicPr>
            <a:picLocks noChangeAspect="1" noChangeArrowheads="1"/>
          </p:cNvPicPr>
          <p:nvPr/>
        </p:nvPicPr>
        <p:blipFill>
          <a:blip r:embed="rId4" cstate="print"/>
          <a:srcRect/>
          <a:stretch>
            <a:fillRect/>
          </a:stretch>
        </p:blipFill>
        <p:spPr bwMode="auto">
          <a:xfrm>
            <a:off x="5286380" y="3429000"/>
            <a:ext cx="2428892" cy="1748326"/>
          </a:xfrm>
          <a:prstGeom prst="rect">
            <a:avLst/>
          </a:prstGeom>
          <a:noFill/>
        </p:spPr>
      </p:pic>
      <p:pic>
        <p:nvPicPr>
          <p:cNvPr id="10" name="Picture 10" descr="Z:\Отчеты и планы отделов за 2019 год\Отчет главе (культура)\фото\95-летие района (4).jpg"/>
          <p:cNvPicPr>
            <a:picLocks noChangeAspect="1" noChangeArrowheads="1"/>
          </p:cNvPicPr>
          <p:nvPr/>
        </p:nvPicPr>
        <p:blipFill>
          <a:blip r:embed="rId5" cstate="print"/>
          <a:srcRect/>
          <a:stretch>
            <a:fillRect/>
          </a:stretch>
        </p:blipFill>
        <p:spPr bwMode="auto">
          <a:xfrm>
            <a:off x="6357950" y="4790643"/>
            <a:ext cx="2500330" cy="1844519"/>
          </a:xfrm>
          <a:prstGeom prst="rect">
            <a:avLst/>
          </a:prstGeom>
          <a:noFill/>
        </p:spPr>
      </p:pic>
      <p:pic>
        <p:nvPicPr>
          <p:cNvPr id="11" name="Picture 3" descr="логотип"/>
          <p:cNvPicPr>
            <a:picLocks noChangeAspect="1" noChangeArrowheads="1"/>
          </p:cNvPicPr>
          <p:nvPr/>
        </p:nvPicPr>
        <p:blipFill>
          <a:blip r:embed="rId6"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2" name="Picture 4" descr="логотип_75_лет_победы"/>
          <p:cNvPicPr>
            <a:picLocks noChangeAspect="1" noChangeArrowheads="1"/>
          </p:cNvPicPr>
          <p:nvPr/>
        </p:nvPicPr>
        <p:blipFill>
          <a:blip r:embed="rId7">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122905820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28596" y="714356"/>
            <a:ext cx="8391876" cy="3571900"/>
          </a:xfrm>
        </p:spPr>
        <p:txBody>
          <a:bodyPr>
            <a:noAutofit/>
          </a:bodyPr>
          <a:lstStyle/>
          <a:p>
            <a:pPr algn="ctr"/>
            <a:endParaRPr lang="ru-RU" sz="1800" dirty="0" smtClean="0"/>
          </a:p>
          <a:p>
            <a:pPr marL="0" indent="0" algn="just">
              <a:buNone/>
            </a:pPr>
            <a:r>
              <a:rPr lang="ru-RU" sz="1600" b="1" dirty="0" smtClean="0"/>
              <a:t>На реализацию мероприятий подпрограммы «Туризм» в  2019 году из бюджета района было выделено 66 000 (шестьдесят шесть тысяч) рублей. Средства были направлены на софинансирование проекта «Расписные выходные», получившего областную субсидию,  на создание видеоролика «Северное трехречье», организацию районного конкурса «Самый путешествующий класс». Проект «Расписные выходные» позволил продолжить развитие сформированного одноименного </a:t>
            </a:r>
            <a:r>
              <a:rPr lang="ru-RU" sz="1800" b="1" dirty="0" err="1" smtClean="0"/>
              <a:t>турмаршрута</a:t>
            </a:r>
            <a:r>
              <a:rPr lang="ru-RU" sz="1800" dirty="0" smtClean="0"/>
              <a:t>.</a:t>
            </a:r>
            <a:endParaRPr lang="ru-RU" sz="1800" dirty="0"/>
          </a:p>
        </p:txBody>
      </p:sp>
      <p:sp>
        <p:nvSpPr>
          <p:cNvPr id="8" name="Заголовок 1"/>
          <p:cNvSpPr txBox="1">
            <a:spLocks/>
          </p:cNvSpPr>
          <p:nvPr/>
        </p:nvSpPr>
        <p:spPr>
          <a:xfrm>
            <a:off x="0" y="142852"/>
            <a:ext cx="9144000" cy="642942"/>
          </a:xfrm>
          <a:prstGeom prst="rect">
            <a:avLst/>
          </a:prstGeom>
        </p:spPr>
        <p:txBody>
          <a:bodyPr vert="horz" anchor="ctr">
            <a:noAutofit/>
          </a:bodyPr>
          <a:lstStyle/>
          <a:p>
            <a:pPr marL="484632"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noProof="0" dirty="0" smtClean="0">
                <a:ln w="6350">
                  <a:solidFill>
                    <a:schemeClr val="accent1">
                      <a:shade val="43000"/>
                    </a:schemeClr>
                  </a:solidFill>
                </a:ln>
                <a:solidFill>
                  <a:srgbClr val="C00000"/>
                </a:solidFill>
                <a:effectLst>
                  <a:outerShdw blurRad="26000" dist="26000" dir="14500000" algn="tl" rotWithShape="0">
                    <a:srgbClr val="000000">
                      <a:alpha val="40000"/>
                    </a:srgbClr>
                  </a:outerShdw>
                </a:effectLst>
                <a:uLnTx/>
                <a:uFillTx/>
                <a:latin typeface="+mj-lt"/>
                <a:ea typeface="+mj-ea"/>
                <a:cs typeface="+mj-cs"/>
              </a:rPr>
              <a:t>Туризм</a:t>
            </a:r>
            <a:endParaRPr kumimoji="0" lang="ru-RU" sz="4000" b="0" i="0" u="none" strike="noStrike" kern="1200" cap="none" spc="0" normalizeH="0" noProof="0" dirty="0">
              <a:ln w="6350">
                <a:solidFill>
                  <a:schemeClr val="accent1">
                    <a:shade val="43000"/>
                  </a:schemeClr>
                </a:solidFill>
              </a:ln>
              <a:solidFill>
                <a:srgbClr val="C00000"/>
              </a:solidFill>
              <a:effectLst>
                <a:outerShdw blurRad="26000" dist="26000" dir="14500000" algn="tl" rotWithShape="0">
                  <a:srgbClr val="000000">
                    <a:alpha val="40000"/>
                  </a:srgbClr>
                </a:outerShdw>
              </a:effectLst>
              <a:uLnTx/>
              <a:uFillTx/>
              <a:latin typeface="+mj-lt"/>
              <a:ea typeface="+mj-ea"/>
              <a:cs typeface="+mj-cs"/>
            </a:endParaRPr>
          </a:p>
        </p:txBody>
      </p:sp>
      <p:pic>
        <p:nvPicPr>
          <p:cNvPr id="9" name="Picture 3" descr="Z:\Отчеты и планы отделов за 2019 год\Отчет главе (культура)\фото\арт-объект (росписи).jpg"/>
          <p:cNvPicPr>
            <a:picLocks noChangeAspect="1" noChangeArrowheads="1"/>
          </p:cNvPicPr>
          <p:nvPr/>
        </p:nvPicPr>
        <p:blipFill>
          <a:blip r:embed="rId2" cstate="print"/>
          <a:srcRect/>
          <a:stretch>
            <a:fillRect/>
          </a:stretch>
        </p:blipFill>
        <p:spPr bwMode="auto">
          <a:xfrm>
            <a:off x="1928794" y="3000372"/>
            <a:ext cx="5286412" cy="3571900"/>
          </a:xfrm>
          <a:prstGeom prst="rect">
            <a:avLst/>
          </a:prstGeom>
          <a:noFill/>
        </p:spPr>
      </p:pic>
      <p:pic>
        <p:nvPicPr>
          <p:cNvPr id="7" name="Picture 3" descr="логотип"/>
          <p:cNvPicPr>
            <a:picLocks noChangeAspect="1" noChangeArrowheads="1"/>
          </p:cNvPicPr>
          <p:nvPr/>
        </p:nvPicPr>
        <p:blipFill>
          <a:blip r:embed="rId3"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0" name="Picture 4" descr="логотип_75_лет_победы"/>
          <p:cNvPicPr>
            <a:picLocks noChangeAspect="1" noChangeArrowheads="1"/>
          </p:cNvPicPr>
          <p:nvPr/>
        </p:nvPicPr>
        <p:blipFill>
          <a:blip r:embed="rId4">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122905820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589738"/>
          </a:xfrm>
        </p:spPr>
        <p:txBody>
          <a:bodyPr>
            <a:normAutofit fontScale="90000"/>
          </a:bodyPr>
          <a:lstStyle/>
          <a:p>
            <a:pPr algn="ctr"/>
            <a:r>
              <a:rPr lang="ru-RU" b="1" dirty="0" smtClean="0">
                <a:solidFill>
                  <a:srgbClr val="C00000"/>
                </a:solidFill>
              </a:rPr>
              <a:t>ЗДРАВООХРАНЕНИЕ</a:t>
            </a:r>
            <a:endParaRPr lang="ru-RU" b="1" dirty="0">
              <a:solidFill>
                <a:srgbClr val="C00000"/>
              </a:solidFill>
            </a:endParaRPr>
          </a:p>
        </p:txBody>
      </p:sp>
      <p:sp>
        <p:nvSpPr>
          <p:cNvPr id="3" name="Объект 2"/>
          <p:cNvSpPr>
            <a:spLocks noGrp="1"/>
          </p:cNvSpPr>
          <p:nvPr>
            <p:ph idx="1"/>
          </p:nvPr>
        </p:nvSpPr>
        <p:spPr>
          <a:xfrm>
            <a:off x="428596" y="928670"/>
            <a:ext cx="8391876" cy="4572032"/>
          </a:xfrm>
        </p:spPr>
        <p:txBody>
          <a:bodyPr>
            <a:normAutofit fontScale="85000" lnSpcReduction="20000"/>
          </a:bodyPr>
          <a:lstStyle/>
          <a:p>
            <a:pPr>
              <a:buNone/>
            </a:pPr>
            <a:endParaRPr lang="ru-RU" sz="2000" dirty="0" smtClean="0"/>
          </a:p>
          <a:p>
            <a:pPr algn="ctr">
              <a:buNone/>
            </a:pPr>
            <a:r>
              <a:rPr lang="ru-RU" sz="2600" dirty="0" smtClean="0"/>
              <a:t>В 2018г. в районе функционировали в составе ЦРБ </a:t>
            </a:r>
          </a:p>
          <a:p>
            <a:pPr algn="ctr">
              <a:buNone/>
            </a:pPr>
            <a:r>
              <a:rPr lang="ru-RU" sz="2600" dirty="0" smtClean="0"/>
              <a:t>2 врачебных амбулатории </a:t>
            </a:r>
          </a:p>
          <a:p>
            <a:pPr algn="ctr">
              <a:buNone/>
            </a:pPr>
            <a:r>
              <a:rPr lang="ru-RU" sz="2600" dirty="0" smtClean="0"/>
              <a:t>(Черевковская ВА, Куликовская ВА), </a:t>
            </a:r>
          </a:p>
          <a:p>
            <a:pPr algn="ctr">
              <a:buNone/>
            </a:pPr>
            <a:r>
              <a:rPr lang="ru-RU" sz="2600" dirty="0" smtClean="0"/>
              <a:t> 16 ФАПов. </a:t>
            </a:r>
          </a:p>
          <a:p>
            <a:pPr algn="ctr">
              <a:buNone/>
            </a:pPr>
            <a:r>
              <a:rPr lang="ru-RU" sz="2600" dirty="0" smtClean="0"/>
              <a:t> В ЦРБ на конец 2018 года работает 24 врача и 109 средних медицинских работников. Укомплектованность врачебными кадрами составляет 81,1%. </a:t>
            </a:r>
          </a:p>
          <a:p>
            <a:pPr algn="ctr">
              <a:buNone/>
            </a:pPr>
            <a:r>
              <a:rPr lang="ru-RU" sz="2600" dirty="0" smtClean="0"/>
              <a:t>Укомплектованность средним медицинским персоналом составляет 84,4%.</a:t>
            </a:r>
          </a:p>
          <a:p>
            <a:pPr algn="ctr">
              <a:buNone/>
            </a:pPr>
            <a:r>
              <a:rPr lang="ru-RU" sz="2600" dirty="0" smtClean="0"/>
              <a:t>            </a:t>
            </a:r>
          </a:p>
          <a:p>
            <a:endParaRPr lang="ru-RU" sz="2800" dirty="0" smtClean="0"/>
          </a:p>
          <a:p>
            <a:pPr marL="0" indent="0" algn="ctr">
              <a:buNone/>
            </a:pPr>
            <a:r>
              <a:rPr lang="ru-RU" dirty="0" smtClean="0"/>
              <a:t> </a:t>
            </a:r>
            <a:endParaRPr lang="ru-RU" dirty="0"/>
          </a:p>
        </p:txBody>
      </p:sp>
      <p:pic>
        <p:nvPicPr>
          <p:cNvPr id="7" name="Рисунок 6" descr="i.jpg"/>
          <p:cNvPicPr>
            <a:picLocks noChangeAspect="1"/>
          </p:cNvPicPr>
          <p:nvPr/>
        </p:nvPicPr>
        <p:blipFill>
          <a:blip r:embed="rId2"/>
          <a:stretch>
            <a:fillRect/>
          </a:stretch>
        </p:blipFill>
        <p:spPr>
          <a:xfrm>
            <a:off x="1436666" y="4357694"/>
            <a:ext cx="6350044" cy="2143140"/>
          </a:xfrm>
          <a:prstGeom prst="rect">
            <a:avLst/>
          </a:prstGeom>
        </p:spPr>
      </p:pic>
      <p:pic>
        <p:nvPicPr>
          <p:cNvPr id="6" name="Picture 3" descr="логотип"/>
          <p:cNvPicPr>
            <a:picLocks noChangeAspect="1" noChangeArrowheads="1"/>
          </p:cNvPicPr>
          <p:nvPr/>
        </p:nvPicPr>
        <p:blipFill>
          <a:blip r:embed="rId3"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8" name="Picture 4" descr="логотип_75_лет_победы"/>
          <p:cNvPicPr>
            <a:picLocks noChangeAspect="1" noChangeArrowheads="1"/>
          </p:cNvPicPr>
          <p:nvPr/>
        </p:nvPicPr>
        <p:blipFill>
          <a:blip r:embed="rId4">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106309544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42852"/>
            <a:ext cx="9144000" cy="875490"/>
          </a:xfrm>
        </p:spPr>
        <p:txBody>
          <a:bodyPr/>
          <a:lstStyle/>
          <a:p>
            <a:pPr algn="ctr"/>
            <a:r>
              <a:rPr lang="ru-RU" sz="4400" b="1" dirty="0" smtClean="0">
                <a:solidFill>
                  <a:srgbClr val="C00000"/>
                </a:solidFill>
              </a:rPr>
              <a:t>Планы на 2020 год</a:t>
            </a:r>
            <a:endParaRPr lang="ru-RU" dirty="0"/>
          </a:p>
        </p:txBody>
      </p:sp>
      <p:sp>
        <p:nvSpPr>
          <p:cNvPr id="3" name="Содержимое 2"/>
          <p:cNvSpPr>
            <a:spLocks noGrp="1"/>
          </p:cNvSpPr>
          <p:nvPr>
            <p:ph idx="1"/>
          </p:nvPr>
        </p:nvSpPr>
        <p:spPr>
          <a:xfrm>
            <a:off x="457200" y="1214422"/>
            <a:ext cx="8229600" cy="5643602"/>
          </a:xfrm>
        </p:spPr>
        <p:txBody>
          <a:bodyPr>
            <a:normAutofit fontScale="47500" lnSpcReduction="20000"/>
          </a:bodyPr>
          <a:lstStyle/>
          <a:p>
            <a:pPr marL="382588" indent="-382588" algn="just"/>
            <a:r>
              <a:rPr lang="ru-RU" b="1" dirty="0" smtClean="0"/>
              <a:t>В рамках реализации НП «Жилье и городская среда» планируется ввести в эксплуатацию 2 многоквартирных дома по ул. Свердлова. </a:t>
            </a:r>
            <a:endParaRPr lang="ru-RU" dirty="0" smtClean="0"/>
          </a:p>
          <a:p>
            <a:pPr marL="382588" indent="-382588" algn="just"/>
            <a:endParaRPr lang="ru-RU" b="1" dirty="0" smtClean="0"/>
          </a:p>
          <a:p>
            <a:pPr marL="382588" indent="-382588" algn="just"/>
            <a:r>
              <a:rPr lang="ru-RU" b="1" dirty="0" smtClean="0"/>
              <a:t>В рамках мероприятий НП «Безопасные и качественные автомобильные дороги» планируется ремонт асфальтового покрытия улиц села Красноборск, асфальтирование улицы 200 лет Красноборску.</a:t>
            </a:r>
            <a:endParaRPr lang="ru-RU" dirty="0" smtClean="0"/>
          </a:p>
          <a:p>
            <a:pPr marL="382588" indent="-382588" algn="just"/>
            <a:endParaRPr lang="ru-RU" b="1" dirty="0" smtClean="0"/>
          </a:p>
          <a:p>
            <a:pPr marL="382588" indent="-382588" algn="just"/>
            <a:r>
              <a:rPr lang="ru-RU" b="1" dirty="0" smtClean="0"/>
              <a:t>В рамках реализации региональной программы «Чистая вода» НП «Экология»  планируется начало разработки проектной документации по водоснабжению с. </a:t>
            </a:r>
            <a:r>
              <a:rPr lang="ru-RU" b="1" smtClean="0"/>
              <a:t>Красноборск,  </a:t>
            </a:r>
            <a:r>
              <a:rPr lang="ru-RU" b="1" dirty="0" smtClean="0"/>
              <a:t>4 ремонт станции водоочистки дер. Ершевская.</a:t>
            </a:r>
            <a:endParaRPr lang="ru-RU" dirty="0" smtClean="0"/>
          </a:p>
          <a:p>
            <a:pPr marL="382588" indent="-382588" algn="just"/>
            <a:endParaRPr lang="ru-RU" b="1" dirty="0" smtClean="0"/>
          </a:p>
          <a:p>
            <a:pPr marL="382588" indent="-382588" algn="just"/>
            <a:r>
              <a:rPr lang="ru-RU" b="1" dirty="0" smtClean="0"/>
              <a:t>В рамках реализации регионального проекта «Современная школа» НП «Образование»</a:t>
            </a:r>
            <a:r>
              <a:rPr lang="ru-RU" dirty="0" smtClean="0"/>
              <a:t>  </a:t>
            </a:r>
            <a:r>
              <a:rPr lang="ru-RU" b="1" dirty="0" smtClean="0"/>
              <a:t>будут открыты  современные центры цифрового и гуманитарного профилей в  общеобразовательных учреждениях МБОУ "Верхнеуфтюгская средняя школа им. Д.И. Плакидина", МБОУ "Пермогорская школа". </a:t>
            </a:r>
            <a:endParaRPr lang="ru-RU" dirty="0" smtClean="0"/>
          </a:p>
          <a:p>
            <a:pPr marL="382588" indent="-382588" algn="just"/>
            <a:endParaRPr lang="ru-RU" b="1" dirty="0" smtClean="0"/>
          </a:p>
          <a:p>
            <a:pPr marL="382588" indent="-382588" algn="just"/>
            <a:r>
              <a:rPr lang="ru-RU" b="1" dirty="0" smtClean="0"/>
              <a:t>В рамках реализации регионального проекта "Успех каждого ребенка" НП "Образование" планируется осуществить ремонт спортивных залов: МБОУ "Куликовская средняя школа", МБОУ "Верхнеуфтюгская средняя школа им. Д.И. Плакидина". </a:t>
            </a:r>
            <a:endParaRPr lang="ru-RU" dirty="0" smtClean="0"/>
          </a:p>
          <a:p>
            <a:pPr marL="382588" indent="-382588" algn="just"/>
            <a:endParaRPr lang="ru-RU" b="1" dirty="0" smtClean="0"/>
          </a:p>
          <a:p>
            <a:pPr marL="382588" indent="-382588" algn="just"/>
            <a:r>
              <a:rPr lang="ru-RU" b="1" dirty="0" smtClean="0"/>
              <a:t>В рамках НП «Демография» продолжается подготовительная работа по строительству детского сада в с. Черевково.</a:t>
            </a:r>
            <a:endParaRPr lang="ru-RU" dirty="0" smtClean="0"/>
          </a:p>
          <a:p>
            <a:pPr marL="382588" indent="-382588" algn="just"/>
            <a:endParaRPr lang="ru-RU" b="1" dirty="0" smtClean="0"/>
          </a:p>
          <a:p>
            <a:pPr marL="382588" indent="-382588" algn="just"/>
            <a:r>
              <a:rPr lang="ru-RU" b="1" dirty="0" smtClean="0"/>
              <a:t>В рамках НП «Здравоохранение» поострен ФАП в Белой Слуде,  начато строительство терапевтического отделения ГБУЗ АО «Красноборская ЦРБ».</a:t>
            </a:r>
            <a:endParaRPr lang="ru-RU" dirty="0" smtClean="0"/>
          </a:p>
          <a:p>
            <a:pPr marL="382588" indent="-382588"/>
            <a:endParaRPr lang="ru-RU" dirty="0"/>
          </a:p>
        </p:txBody>
      </p:sp>
      <p:pic>
        <p:nvPicPr>
          <p:cNvPr id="4"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5"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28596" y="2214554"/>
            <a:ext cx="8229600" cy="1831944"/>
          </a:xfrm>
        </p:spPr>
        <p:txBody>
          <a:bodyPr/>
          <a:lstStyle/>
          <a:p>
            <a:pPr marL="0" indent="0" algn="ctr">
              <a:buNone/>
            </a:pPr>
            <a:endParaRPr lang="ru-RU" b="1" dirty="0" smtClean="0">
              <a:solidFill>
                <a:srgbClr val="C00000"/>
              </a:solidFill>
            </a:endParaRPr>
          </a:p>
          <a:p>
            <a:pPr marL="0" indent="0" algn="ctr">
              <a:buNone/>
            </a:pPr>
            <a:r>
              <a:rPr lang="ru-RU" sz="3600" b="1" dirty="0" smtClean="0">
                <a:solidFill>
                  <a:srgbClr val="C00000"/>
                </a:solidFill>
              </a:rPr>
              <a:t>СПАСИБО ЗА ВНИМАНИЕ!</a:t>
            </a:r>
          </a:p>
        </p:txBody>
      </p:sp>
      <p:pic>
        <p:nvPicPr>
          <p:cNvPr id="5" name="Picture 3" descr="логотип"/>
          <p:cNvPicPr>
            <a:picLocks noChangeAspect="1" noChangeArrowheads="1"/>
          </p:cNvPicPr>
          <p:nvPr/>
        </p:nvPicPr>
        <p:blipFill>
          <a:blip r:embed="rId2" cstate="print"/>
          <a:srcRect/>
          <a:stretch>
            <a:fillRect/>
          </a:stretch>
        </p:blipFill>
        <p:spPr bwMode="auto">
          <a:xfrm>
            <a:off x="2000232" y="1000108"/>
            <a:ext cx="2357454" cy="1574334"/>
          </a:xfrm>
          <a:prstGeom prst="rect">
            <a:avLst/>
          </a:prstGeom>
          <a:solidFill>
            <a:srgbClr val="FFFFFF">
              <a:alpha val="55000"/>
            </a:srgbClr>
          </a:solidFill>
          <a:ln w="9525" algn="in">
            <a:noFill/>
            <a:miter lim="800000"/>
            <a:headEnd/>
            <a:tailEnd/>
          </a:ln>
          <a:effectLst/>
        </p:spPr>
      </p:pic>
      <p:pic>
        <p:nvPicPr>
          <p:cNvPr id="6"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5429256" y="1000108"/>
            <a:ext cx="1357322" cy="1612473"/>
          </a:xfrm>
          <a:prstGeom prst="rect">
            <a:avLst/>
          </a:prstGeom>
          <a:solidFill>
            <a:srgbClr val="FFFFFF">
              <a:alpha val="55000"/>
            </a:srgbClr>
          </a:solidFill>
          <a:ln w="9525" algn="in">
            <a:noFill/>
            <a:miter lim="800000"/>
            <a:headEnd/>
            <a:tailEnd/>
          </a:ln>
          <a:effectLst/>
        </p:spPr>
      </p:pic>
    </p:spTree>
    <p:extLst>
      <p:ext uri="{BB962C8B-B14F-4D97-AF65-F5344CB8AC3E}">
        <p14:creationId xmlns:p14="http://schemas.microsoft.com/office/powerpoint/2010/main" xmlns="" val="144403844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71414"/>
            <a:ext cx="6286544" cy="1232680"/>
          </a:xfrm>
        </p:spPr>
        <p:txBody>
          <a:bodyPr>
            <a:normAutofit fontScale="90000"/>
          </a:bodyPr>
          <a:lstStyle/>
          <a:p>
            <a:pPr algn="ctr"/>
            <a:r>
              <a:rPr lang="ru-RU" b="1" dirty="0" smtClean="0">
                <a:solidFill>
                  <a:srgbClr val="C00000"/>
                </a:solidFill>
              </a:rPr>
              <a:t>УРОВЕНЬ ЖИЗНИ НАСЕЛЕНИЯ</a:t>
            </a:r>
            <a:endParaRPr lang="ru-RU" dirty="0">
              <a:solidFill>
                <a:srgbClr val="C00000"/>
              </a:solidFill>
            </a:endParaRPr>
          </a:p>
        </p:txBody>
      </p:sp>
      <p:sp>
        <p:nvSpPr>
          <p:cNvPr id="3" name="Содержимое 2"/>
          <p:cNvSpPr>
            <a:spLocks noGrp="1"/>
          </p:cNvSpPr>
          <p:nvPr>
            <p:ph idx="1"/>
          </p:nvPr>
        </p:nvSpPr>
        <p:spPr>
          <a:xfrm>
            <a:off x="0" y="1142984"/>
            <a:ext cx="8929718" cy="5500726"/>
          </a:xfrm>
        </p:spPr>
        <p:txBody>
          <a:bodyPr>
            <a:normAutofit/>
          </a:bodyPr>
          <a:lstStyle/>
          <a:p>
            <a:pPr algn="ctr">
              <a:buNone/>
            </a:pPr>
            <a:r>
              <a:rPr lang="ru-RU" sz="2600" dirty="0" smtClean="0"/>
              <a:t>Среднемесячная начисленная заработная плата работников организаций  за 2019г. составила </a:t>
            </a:r>
            <a:r>
              <a:rPr lang="ru-RU" sz="2600" dirty="0" smtClean="0">
                <a:solidFill>
                  <a:srgbClr val="FF0000"/>
                </a:solidFill>
              </a:rPr>
              <a:t>40263,3 рубля </a:t>
            </a:r>
            <a:r>
              <a:rPr lang="ru-RU" sz="2600" dirty="0" smtClean="0"/>
              <a:t>и </a:t>
            </a:r>
            <a:r>
              <a:rPr lang="ru-RU" sz="2600" dirty="0" smtClean="0">
                <a:solidFill>
                  <a:srgbClr val="FF0000"/>
                </a:solidFill>
              </a:rPr>
              <a:t>увеличилась </a:t>
            </a:r>
          </a:p>
          <a:p>
            <a:pPr algn="ctr">
              <a:buNone/>
            </a:pPr>
            <a:r>
              <a:rPr lang="ru-RU" sz="2600" dirty="0" smtClean="0"/>
              <a:t>по сравнению с соответствующим периодом </a:t>
            </a:r>
          </a:p>
          <a:p>
            <a:pPr algn="ctr">
              <a:buNone/>
            </a:pPr>
            <a:r>
              <a:rPr lang="ru-RU" sz="2600" dirty="0" smtClean="0"/>
              <a:t>2018 г. на </a:t>
            </a:r>
            <a:r>
              <a:rPr lang="ru-RU" sz="2600" dirty="0" smtClean="0">
                <a:solidFill>
                  <a:srgbClr val="FF0000"/>
                </a:solidFill>
              </a:rPr>
              <a:t>6,8 %. </a:t>
            </a:r>
          </a:p>
          <a:p>
            <a:pPr algn="ctr">
              <a:buNone/>
            </a:pPr>
            <a:r>
              <a:rPr lang="ru-RU" sz="2600" dirty="0" smtClean="0"/>
              <a:t>Число замещенных рабочих мест в организациях </a:t>
            </a:r>
          </a:p>
          <a:p>
            <a:pPr algn="ctr">
              <a:buNone/>
            </a:pPr>
            <a:r>
              <a:rPr lang="ru-RU" sz="2600" dirty="0" smtClean="0"/>
              <a:t>в 2019 г. составило </a:t>
            </a:r>
            <a:r>
              <a:rPr lang="ru-RU" sz="2600" dirty="0" smtClean="0">
                <a:solidFill>
                  <a:srgbClr val="FF0000"/>
                </a:solidFill>
              </a:rPr>
              <a:t>2194человек.</a:t>
            </a:r>
            <a:r>
              <a:rPr lang="ru-RU" sz="2600" dirty="0" smtClean="0"/>
              <a:t> </a:t>
            </a:r>
          </a:p>
          <a:p>
            <a:pPr>
              <a:buNone/>
            </a:pPr>
            <a:endParaRPr lang="ru-RU" dirty="0"/>
          </a:p>
        </p:txBody>
      </p:sp>
      <p:pic>
        <p:nvPicPr>
          <p:cNvPr id="4" name="Рисунок 3" descr="v_moskve_virastet_razmer_minimalnoj_zarplati_i_ryad_socialnih_viplat-696x447_146824425799.jpg"/>
          <p:cNvPicPr>
            <a:picLocks noChangeAspect="1"/>
          </p:cNvPicPr>
          <p:nvPr/>
        </p:nvPicPr>
        <p:blipFill>
          <a:blip r:embed="rId2"/>
          <a:stretch>
            <a:fillRect/>
          </a:stretch>
        </p:blipFill>
        <p:spPr>
          <a:xfrm>
            <a:off x="71406" y="4786322"/>
            <a:ext cx="3000396" cy="2000264"/>
          </a:xfrm>
          <a:prstGeom prst="rect">
            <a:avLst/>
          </a:prstGeom>
        </p:spPr>
      </p:pic>
      <p:pic>
        <p:nvPicPr>
          <p:cNvPr id="5" name="Рисунок 4" descr="d97a8dcc176d31c8a09bbf90e3eabf78.jpg"/>
          <p:cNvPicPr>
            <a:picLocks noChangeAspect="1"/>
          </p:cNvPicPr>
          <p:nvPr/>
        </p:nvPicPr>
        <p:blipFill>
          <a:blip r:embed="rId3"/>
          <a:stretch>
            <a:fillRect/>
          </a:stretch>
        </p:blipFill>
        <p:spPr>
          <a:xfrm>
            <a:off x="6286512" y="4714884"/>
            <a:ext cx="2762237" cy="2071678"/>
          </a:xfrm>
          <a:prstGeom prst="rect">
            <a:avLst/>
          </a:prstGeom>
        </p:spPr>
      </p:pic>
      <p:pic>
        <p:nvPicPr>
          <p:cNvPr id="8" name="Picture 3" descr="логотип"/>
          <p:cNvPicPr>
            <a:picLocks noChangeAspect="1" noChangeArrowheads="1"/>
          </p:cNvPicPr>
          <p:nvPr/>
        </p:nvPicPr>
        <p:blipFill>
          <a:blip r:embed="rId4"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9" name="Picture 4" descr="логотип_75_лет_победы"/>
          <p:cNvPicPr>
            <a:picLocks noChangeAspect="1" noChangeArrowheads="1"/>
          </p:cNvPicPr>
          <p:nvPr/>
        </p:nvPicPr>
        <p:blipFill>
          <a:blip r:embed="rId5">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53768"/>
            <a:ext cx="6357982" cy="1160654"/>
          </a:xfrm>
        </p:spPr>
        <p:txBody>
          <a:bodyPr>
            <a:normAutofit fontScale="90000"/>
          </a:bodyPr>
          <a:lstStyle/>
          <a:p>
            <a:pPr algn="ctr"/>
            <a:r>
              <a:rPr lang="ru-RU" b="1" dirty="0" smtClean="0"/>
              <a:t/>
            </a:r>
            <a:br>
              <a:rPr lang="ru-RU" b="1" dirty="0" smtClean="0"/>
            </a:br>
            <a:r>
              <a:rPr lang="ru-RU" b="1" dirty="0" smtClean="0"/>
              <a:t/>
            </a:r>
            <a:br>
              <a:rPr lang="ru-RU" b="1" dirty="0" smtClean="0"/>
            </a:br>
            <a:r>
              <a:rPr lang="ru-RU" b="1" dirty="0" smtClean="0">
                <a:solidFill>
                  <a:srgbClr val="C00000"/>
                </a:solidFill>
              </a:rPr>
              <a:t>ЭКОНОМИКА</a:t>
            </a:r>
            <a:br>
              <a:rPr lang="ru-RU" b="1" dirty="0" smtClean="0">
                <a:solidFill>
                  <a:srgbClr val="C00000"/>
                </a:solidFill>
              </a:rPr>
            </a:br>
            <a:r>
              <a:rPr lang="ru-RU" sz="2200" b="1" dirty="0" smtClean="0">
                <a:solidFill>
                  <a:srgbClr val="C00000"/>
                </a:solidFill>
              </a:rPr>
              <a:t>Анализ социально-экономического развития района </a:t>
            </a:r>
            <a:r>
              <a:rPr lang="ru-RU" sz="3100" dirty="0" smtClean="0">
                <a:solidFill>
                  <a:srgbClr val="C00000"/>
                </a:solidFill>
              </a:rPr>
              <a:t/>
            </a:r>
            <a:br>
              <a:rPr lang="ru-RU" sz="3100" dirty="0" smtClean="0">
                <a:solidFill>
                  <a:srgbClr val="C00000"/>
                </a:solidFill>
              </a:rPr>
            </a:br>
            <a:r>
              <a:rPr lang="ru-RU" dirty="0" smtClean="0"/>
              <a:t/>
            </a:r>
            <a:br>
              <a:rPr lang="ru-RU" dirty="0" smtClean="0"/>
            </a:br>
            <a:endParaRPr lang="ru-RU" dirty="0"/>
          </a:p>
        </p:txBody>
      </p:sp>
      <p:sp>
        <p:nvSpPr>
          <p:cNvPr id="3" name="Содержимое 2"/>
          <p:cNvSpPr>
            <a:spLocks noGrp="1"/>
          </p:cNvSpPr>
          <p:nvPr>
            <p:ph idx="1"/>
          </p:nvPr>
        </p:nvSpPr>
        <p:spPr>
          <a:xfrm>
            <a:off x="142844" y="1195612"/>
            <a:ext cx="8749636" cy="5590974"/>
          </a:xfrm>
        </p:spPr>
        <p:txBody>
          <a:bodyPr>
            <a:normAutofit/>
          </a:bodyPr>
          <a:lstStyle/>
          <a:p>
            <a:pPr indent="342900" algn="ctr">
              <a:buNone/>
            </a:pPr>
            <a:r>
              <a:rPr lang="ru-RU" sz="2400" dirty="0" smtClean="0">
                <a:solidFill>
                  <a:schemeClr val="tx1"/>
                </a:solidFill>
              </a:rPr>
              <a:t>На 1 января 2019 г. количество предприятий и организаций на территории района составило                   </a:t>
            </a:r>
            <a:r>
              <a:rPr lang="ru-RU" sz="2400" dirty="0" smtClean="0">
                <a:solidFill>
                  <a:srgbClr val="FF0000"/>
                </a:solidFill>
              </a:rPr>
              <a:t>91 единицу.</a:t>
            </a:r>
          </a:p>
          <a:p>
            <a:pPr indent="342900" algn="ctr">
              <a:buNone/>
            </a:pPr>
            <a:r>
              <a:rPr lang="ru-RU" sz="2000" b="1" dirty="0" smtClean="0">
                <a:solidFill>
                  <a:srgbClr val="C00000"/>
                </a:solidFill>
              </a:rPr>
              <a:t>ОСНОВНЫЕ ПОКАЗАТЕЛИ ЭКОНОМИКИ РАЙОНА</a:t>
            </a:r>
          </a:p>
        </p:txBody>
      </p:sp>
      <p:graphicFrame>
        <p:nvGraphicFramePr>
          <p:cNvPr id="4" name="Таблица 3"/>
          <p:cNvGraphicFramePr>
            <a:graphicFrameLocks noGrp="1"/>
          </p:cNvGraphicFramePr>
          <p:nvPr/>
        </p:nvGraphicFramePr>
        <p:xfrm>
          <a:off x="285720" y="2786058"/>
          <a:ext cx="8572560" cy="3755110"/>
        </p:xfrm>
        <a:graphic>
          <a:graphicData uri="http://schemas.openxmlformats.org/drawingml/2006/table">
            <a:tbl>
              <a:tblPr firstRow="1" bandRow="1">
                <a:tableStyleId>{5C22544A-7EE6-4342-B048-85BDC9FD1C3A}</a:tableStyleId>
              </a:tblPr>
              <a:tblGrid>
                <a:gridCol w="3810027"/>
                <a:gridCol w="2476517"/>
                <a:gridCol w="2286016"/>
              </a:tblGrid>
              <a:tr h="709094">
                <a:tc>
                  <a:txBody>
                    <a:bodyPr/>
                    <a:lstStyle/>
                    <a:p>
                      <a:pPr algn="ctr"/>
                      <a:r>
                        <a:rPr lang="ru-RU" baseline="0" dirty="0" smtClean="0">
                          <a:solidFill>
                            <a:schemeClr val="bg1"/>
                          </a:solidFill>
                        </a:rPr>
                        <a:t>ПОКАЗАТЕЛИ</a:t>
                      </a:r>
                      <a:endParaRPr lang="ru-RU" baseline="0" dirty="0">
                        <a:solidFill>
                          <a:schemeClr val="bg1"/>
                        </a:solidFill>
                      </a:endParaRPr>
                    </a:p>
                  </a:txBody>
                  <a:tcPr>
                    <a:solidFill>
                      <a:srgbClr val="C00000"/>
                    </a:solidFill>
                  </a:tcPr>
                </a:tc>
                <a:tc>
                  <a:txBody>
                    <a:bodyPr/>
                    <a:lstStyle/>
                    <a:p>
                      <a:pPr algn="ctr"/>
                      <a:r>
                        <a:rPr lang="ru-RU" baseline="0" dirty="0" smtClean="0">
                          <a:solidFill>
                            <a:schemeClr val="bg1"/>
                          </a:solidFill>
                        </a:rPr>
                        <a:t>2019 год</a:t>
                      </a:r>
                      <a:endParaRPr lang="ru-RU" baseline="0" dirty="0">
                        <a:solidFill>
                          <a:schemeClr val="bg1"/>
                        </a:solidFill>
                      </a:endParaRPr>
                    </a:p>
                  </a:txBody>
                  <a:tcPr>
                    <a:solidFill>
                      <a:srgbClr val="C00000"/>
                    </a:solidFill>
                  </a:tcPr>
                </a:tc>
                <a:tc>
                  <a:txBody>
                    <a:bodyPr/>
                    <a:lstStyle/>
                    <a:p>
                      <a:r>
                        <a:rPr lang="ru-RU" baseline="0" dirty="0" smtClean="0">
                          <a:solidFill>
                            <a:schemeClr val="bg1"/>
                          </a:solidFill>
                        </a:rPr>
                        <a:t>Темп роста 2019г. к 2018 г., %</a:t>
                      </a:r>
                      <a:endParaRPr lang="ru-RU" baseline="0" dirty="0">
                        <a:solidFill>
                          <a:schemeClr val="bg1"/>
                        </a:solidFill>
                      </a:endParaRPr>
                    </a:p>
                  </a:txBody>
                  <a:tcPr>
                    <a:solidFill>
                      <a:srgbClr val="C00000"/>
                    </a:solidFill>
                  </a:tcPr>
                </a:tc>
              </a:tr>
              <a:tr h="472729">
                <a:tc>
                  <a:txBody>
                    <a:bodyPr/>
                    <a:lstStyle/>
                    <a:p>
                      <a:r>
                        <a:rPr lang="ru-RU" sz="1100" b="1" dirty="0" smtClean="0">
                          <a:solidFill>
                            <a:schemeClr val="tx1"/>
                          </a:solidFill>
                        </a:rPr>
                        <a:t>Оборот организаций</a:t>
                      </a:r>
                      <a:r>
                        <a:rPr lang="ru-RU" sz="1100" b="1" baseline="0" dirty="0" smtClean="0">
                          <a:solidFill>
                            <a:schemeClr val="tx1"/>
                          </a:solidFill>
                        </a:rPr>
                        <a:t> (без субъектов малого предпринимательства), млн. руб.</a:t>
                      </a:r>
                      <a:endParaRPr lang="ru-RU" sz="1100" b="1" dirty="0">
                        <a:solidFill>
                          <a:schemeClr val="tx1"/>
                        </a:solidFill>
                      </a:endParaRPr>
                    </a:p>
                  </a:txBody>
                  <a:tcPr/>
                </a:tc>
                <a:tc>
                  <a:txBody>
                    <a:bodyPr/>
                    <a:lstStyle/>
                    <a:p>
                      <a:pPr algn="r">
                        <a:spcAft>
                          <a:spcPts val="0"/>
                        </a:spcAft>
                      </a:pPr>
                      <a:r>
                        <a:rPr lang="ru-RU" sz="1400" b="1" baseline="0" dirty="0" smtClean="0">
                          <a:solidFill>
                            <a:schemeClr val="tx1"/>
                          </a:solidFill>
                          <a:latin typeface="Times New Roman"/>
                          <a:ea typeface="Times New Roman"/>
                          <a:cs typeface="Times New Roman"/>
                        </a:rPr>
                        <a:t>1383,95</a:t>
                      </a:r>
                      <a:endParaRPr lang="ru-RU" sz="1400" b="1" baseline="0" dirty="0">
                        <a:solidFill>
                          <a:schemeClr val="tx1"/>
                        </a:solidFill>
                        <a:latin typeface="Times New Roman"/>
                        <a:ea typeface="Times New Roman"/>
                        <a:cs typeface="Times New Roman"/>
                      </a:endParaRPr>
                    </a:p>
                  </a:txBody>
                  <a:tcPr marL="68580" marR="68580" marT="0" marB="0"/>
                </a:tc>
                <a:tc>
                  <a:txBody>
                    <a:bodyPr/>
                    <a:lstStyle/>
                    <a:p>
                      <a:pPr algn="r">
                        <a:spcAft>
                          <a:spcPts val="0"/>
                        </a:spcAft>
                      </a:pPr>
                      <a:r>
                        <a:rPr lang="ru-RU" sz="1400" b="1" baseline="0" dirty="0" smtClean="0">
                          <a:solidFill>
                            <a:schemeClr val="tx1"/>
                          </a:solidFill>
                          <a:latin typeface="Times New Roman"/>
                          <a:ea typeface="Times New Roman"/>
                          <a:cs typeface="Times New Roman"/>
                        </a:rPr>
                        <a:t>136,4</a:t>
                      </a:r>
                      <a:endParaRPr lang="ru-RU" sz="1400" b="1" baseline="0" dirty="0">
                        <a:solidFill>
                          <a:schemeClr val="tx1"/>
                        </a:solidFill>
                        <a:latin typeface="Times New Roman"/>
                        <a:ea typeface="Times New Roman"/>
                        <a:cs typeface="Times New Roman"/>
                      </a:endParaRPr>
                    </a:p>
                  </a:txBody>
                  <a:tcPr marL="68580" marR="68580" marT="0" marB="0"/>
                </a:tc>
              </a:tr>
              <a:tr h="819345">
                <a:tc>
                  <a:txBody>
                    <a:bodyPr/>
                    <a:lstStyle/>
                    <a:p>
                      <a:r>
                        <a:rPr kumimoji="0" lang="ru-RU" sz="1100" b="1" kern="1200" dirty="0" smtClean="0">
                          <a:solidFill>
                            <a:schemeClr val="tx1"/>
                          </a:solidFill>
                          <a:latin typeface="+mn-lt"/>
                          <a:ea typeface="+mn-ea"/>
                          <a:cs typeface="+mn-cs"/>
                        </a:rPr>
                        <a:t>Отгружено товаров собственного производства, выполнено работ и услуг собственными силами, по крупным и средним организациям, млн. руб.</a:t>
                      </a:r>
                      <a:endParaRPr lang="ru-RU" sz="1100" b="1" dirty="0">
                        <a:solidFill>
                          <a:schemeClr val="tx1"/>
                        </a:solidFill>
                      </a:endParaRPr>
                    </a:p>
                  </a:txBody>
                  <a:tcPr/>
                </a:tc>
                <a:tc>
                  <a:txBody>
                    <a:bodyPr/>
                    <a:lstStyle/>
                    <a:p>
                      <a:pPr algn="r">
                        <a:spcAft>
                          <a:spcPts val="0"/>
                        </a:spcAft>
                      </a:pPr>
                      <a:r>
                        <a:rPr lang="ru-RU" sz="1400" b="1" baseline="0" dirty="0" smtClean="0">
                          <a:solidFill>
                            <a:schemeClr val="tx1"/>
                          </a:solidFill>
                          <a:latin typeface="Times New Roman"/>
                          <a:ea typeface="Times New Roman"/>
                          <a:cs typeface="Times New Roman"/>
                        </a:rPr>
                        <a:t>718,2</a:t>
                      </a:r>
                      <a:endParaRPr lang="ru-RU" sz="1400" b="1" baseline="0" dirty="0">
                        <a:solidFill>
                          <a:schemeClr val="tx1"/>
                        </a:solidFill>
                        <a:latin typeface="Times New Roman"/>
                        <a:ea typeface="Times New Roman"/>
                        <a:cs typeface="Times New Roman"/>
                      </a:endParaRPr>
                    </a:p>
                  </a:txBody>
                  <a:tcPr marL="68580" marR="68580" marT="0" marB="0"/>
                </a:tc>
                <a:tc>
                  <a:txBody>
                    <a:bodyPr/>
                    <a:lstStyle/>
                    <a:p>
                      <a:pPr algn="r">
                        <a:spcAft>
                          <a:spcPts val="0"/>
                        </a:spcAft>
                      </a:pPr>
                      <a:r>
                        <a:rPr lang="ru-RU" sz="1400" b="1" baseline="0" dirty="0" smtClean="0">
                          <a:solidFill>
                            <a:schemeClr val="tx1"/>
                          </a:solidFill>
                          <a:latin typeface="Times New Roman"/>
                          <a:ea typeface="Times New Roman"/>
                          <a:cs typeface="Times New Roman"/>
                        </a:rPr>
                        <a:t>121,2</a:t>
                      </a:r>
                      <a:endParaRPr lang="ru-RU" sz="1400" b="1" baseline="0" dirty="0">
                        <a:solidFill>
                          <a:schemeClr val="tx1"/>
                        </a:solidFill>
                        <a:latin typeface="Times New Roman"/>
                        <a:ea typeface="Times New Roman"/>
                        <a:cs typeface="Times New Roman"/>
                      </a:endParaRPr>
                    </a:p>
                  </a:txBody>
                  <a:tcPr marL="68580" marR="68580" marT="0" marB="0"/>
                </a:tc>
              </a:tr>
              <a:tr h="472729">
                <a:tc>
                  <a:txBody>
                    <a:bodyPr/>
                    <a:lstStyle/>
                    <a:p>
                      <a:r>
                        <a:rPr kumimoji="0" lang="ru-RU" sz="1100" b="1" kern="1200" dirty="0" smtClean="0">
                          <a:solidFill>
                            <a:schemeClr val="tx1"/>
                          </a:solidFill>
                          <a:latin typeface="+mn-lt"/>
                          <a:ea typeface="+mn-ea"/>
                          <a:cs typeface="+mn-cs"/>
                        </a:rPr>
                        <a:t>Объем продукции сельского хозяйства в хозяйствах всех категорий, млн. руб.</a:t>
                      </a:r>
                      <a:endParaRPr lang="ru-RU" sz="1100" b="1" dirty="0">
                        <a:solidFill>
                          <a:schemeClr val="tx1"/>
                        </a:solidFill>
                      </a:endParaRPr>
                    </a:p>
                  </a:txBody>
                  <a:tcPr/>
                </a:tc>
                <a:tc>
                  <a:txBody>
                    <a:bodyPr/>
                    <a:lstStyle/>
                    <a:p>
                      <a:pPr algn="r">
                        <a:spcAft>
                          <a:spcPts val="0"/>
                        </a:spcAft>
                      </a:pPr>
                      <a:r>
                        <a:rPr lang="ru-RU" sz="1400" b="1" baseline="0" dirty="0" smtClean="0">
                          <a:solidFill>
                            <a:schemeClr val="tx1"/>
                          </a:solidFill>
                          <a:latin typeface="Arial"/>
                          <a:ea typeface="Times New Roman"/>
                          <a:cs typeface="Times New Roman"/>
                        </a:rPr>
                        <a:t>177,6</a:t>
                      </a:r>
                      <a:endParaRPr lang="ru-RU" sz="1400" b="1" baseline="0" dirty="0">
                        <a:solidFill>
                          <a:schemeClr val="tx1"/>
                        </a:solidFill>
                        <a:latin typeface="Times New Roman"/>
                        <a:ea typeface="Times New Roman"/>
                        <a:cs typeface="Times New Roman"/>
                      </a:endParaRPr>
                    </a:p>
                  </a:txBody>
                  <a:tcPr marL="68580" marR="68580" marT="0" marB="0"/>
                </a:tc>
                <a:tc>
                  <a:txBody>
                    <a:bodyPr/>
                    <a:lstStyle/>
                    <a:p>
                      <a:pPr algn="r">
                        <a:spcAft>
                          <a:spcPts val="0"/>
                        </a:spcAft>
                      </a:pPr>
                      <a:r>
                        <a:rPr lang="ru-RU" sz="1400" b="1" baseline="0" dirty="0" smtClean="0">
                          <a:solidFill>
                            <a:schemeClr val="tx1"/>
                          </a:solidFill>
                          <a:latin typeface="Arial"/>
                          <a:ea typeface="Times New Roman"/>
                          <a:cs typeface="Times New Roman"/>
                        </a:rPr>
                        <a:t>87,6</a:t>
                      </a:r>
                      <a:endParaRPr lang="ru-RU" sz="1400" b="1" baseline="0" dirty="0">
                        <a:solidFill>
                          <a:schemeClr val="tx1"/>
                        </a:solidFill>
                        <a:latin typeface="Times New Roman"/>
                        <a:ea typeface="Times New Roman"/>
                        <a:cs typeface="Times New Roman"/>
                      </a:endParaRPr>
                    </a:p>
                  </a:txBody>
                  <a:tcPr marL="68580" marR="68580" marT="0" marB="0"/>
                </a:tc>
              </a:tr>
              <a:tr h="405196">
                <a:tc>
                  <a:txBody>
                    <a:bodyPr/>
                    <a:lstStyle/>
                    <a:p>
                      <a:r>
                        <a:rPr kumimoji="0" lang="ru-RU" sz="1100" b="1" kern="1200" dirty="0" smtClean="0">
                          <a:solidFill>
                            <a:schemeClr val="tx1"/>
                          </a:solidFill>
                          <a:latin typeface="+mn-lt"/>
                          <a:ea typeface="+mn-ea"/>
                          <a:cs typeface="+mn-cs"/>
                        </a:rPr>
                        <a:t>Оборот  розничной торговли, млн. руб.</a:t>
                      </a:r>
                      <a:endParaRPr lang="ru-RU" sz="1100" b="1" dirty="0">
                        <a:solidFill>
                          <a:schemeClr val="tx1"/>
                        </a:solidFill>
                      </a:endParaRPr>
                    </a:p>
                  </a:txBody>
                  <a:tcPr/>
                </a:tc>
                <a:tc>
                  <a:txBody>
                    <a:bodyPr/>
                    <a:lstStyle/>
                    <a:p>
                      <a:pPr algn="r">
                        <a:spcAft>
                          <a:spcPts val="0"/>
                        </a:spcAft>
                      </a:pPr>
                      <a:r>
                        <a:rPr lang="ru-RU" sz="1400" b="1" baseline="0" dirty="0" smtClean="0">
                          <a:solidFill>
                            <a:schemeClr val="tx1"/>
                          </a:solidFill>
                          <a:latin typeface="Arial"/>
                          <a:ea typeface="Times New Roman"/>
                          <a:cs typeface="Times New Roman"/>
                        </a:rPr>
                        <a:t>370,0</a:t>
                      </a:r>
                      <a:endParaRPr lang="ru-RU" sz="1400" b="1" baseline="0" dirty="0">
                        <a:solidFill>
                          <a:schemeClr val="tx1"/>
                        </a:solidFill>
                        <a:latin typeface="Times New Roman"/>
                        <a:ea typeface="Times New Roman"/>
                        <a:cs typeface="Times New Roman"/>
                      </a:endParaRPr>
                    </a:p>
                  </a:txBody>
                  <a:tcPr marL="68580" marR="68580" marT="0" marB="0"/>
                </a:tc>
                <a:tc>
                  <a:txBody>
                    <a:bodyPr/>
                    <a:lstStyle/>
                    <a:p>
                      <a:pPr algn="r">
                        <a:spcAft>
                          <a:spcPts val="0"/>
                        </a:spcAft>
                      </a:pPr>
                      <a:r>
                        <a:rPr lang="ru-RU" sz="1400" b="1" baseline="0" dirty="0" smtClean="0">
                          <a:solidFill>
                            <a:schemeClr val="tx1"/>
                          </a:solidFill>
                          <a:latin typeface="Arial"/>
                          <a:ea typeface="Times New Roman"/>
                          <a:cs typeface="Times New Roman"/>
                        </a:rPr>
                        <a:t>107,2</a:t>
                      </a:r>
                      <a:endParaRPr lang="ru-RU" sz="1400" b="1" baseline="0" dirty="0">
                        <a:solidFill>
                          <a:schemeClr val="tx1"/>
                        </a:solidFill>
                        <a:latin typeface="Times New Roman"/>
                        <a:ea typeface="Times New Roman"/>
                        <a:cs typeface="Times New Roman"/>
                      </a:endParaRPr>
                    </a:p>
                  </a:txBody>
                  <a:tcPr marL="68580" marR="68580" marT="0" marB="0"/>
                </a:tc>
              </a:tr>
              <a:tr h="405196">
                <a:tc>
                  <a:txBody>
                    <a:bodyPr/>
                    <a:lstStyle/>
                    <a:p>
                      <a:pPr algn="just">
                        <a:spcAft>
                          <a:spcPts val="0"/>
                        </a:spcAft>
                      </a:pPr>
                      <a:r>
                        <a:rPr lang="ru-RU" sz="1100" b="1" dirty="0">
                          <a:solidFill>
                            <a:schemeClr val="tx1"/>
                          </a:solidFill>
                          <a:latin typeface="+mj-lt"/>
                          <a:ea typeface="TimesNewRomanPSMT"/>
                          <a:cs typeface="Times New Roman"/>
                        </a:rPr>
                        <a:t>Оборот общественного питания, млн. руб</a:t>
                      </a:r>
                      <a:r>
                        <a:rPr lang="ru-RU" sz="1100" b="1" dirty="0" smtClean="0">
                          <a:solidFill>
                            <a:schemeClr val="tx1"/>
                          </a:solidFill>
                          <a:latin typeface="+mj-lt"/>
                          <a:ea typeface="TimesNewRomanPSMT"/>
                          <a:cs typeface="Times New Roman"/>
                        </a:rPr>
                        <a:t>.</a:t>
                      </a:r>
                      <a:r>
                        <a:rPr kumimoji="0" lang="ru-RU" sz="1100" b="1" kern="1200" dirty="0" smtClean="0">
                          <a:solidFill>
                            <a:schemeClr val="tx1"/>
                          </a:solidFill>
                          <a:latin typeface="+mj-lt"/>
                          <a:ea typeface="+mn-ea"/>
                          <a:cs typeface="+mn-cs"/>
                        </a:rPr>
                        <a:t>  </a:t>
                      </a:r>
                      <a:endParaRPr lang="ru-RU" sz="1100" b="1" dirty="0">
                        <a:solidFill>
                          <a:schemeClr val="tx1"/>
                        </a:solidFill>
                        <a:latin typeface="+mj-lt"/>
                        <a:ea typeface="Times New Roman"/>
                        <a:cs typeface="Times New Roman"/>
                      </a:endParaRPr>
                    </a:p>
                  </a:txBody>
                  <a:tcPr marL="68580" marR="68580" marT="0" marB="0"/>
                </a:tc>
                <a:tc>
                  <a:txBody>
                    <a:bodyPr/>
                    <a:lstStyle/>
                    <a:p>
                      <a:pPr algn="r">
                        <a:spcAft>
                          <a:spcPts val="0"/>
                        </a:spcAft>
                      </a:pPr>
                      <a:r>
                        <a:rPr lang="ru-RU" sz="1400" b="1" baseline="0" dirty="0" smtClean="0">
                          <a:solidFill>
                            <a:schemeClr val="tx1"/>
                          </a:solidFill>
                          <a:latin typeface="Arial"/>
                          <a:ea typeface="Times New Roman"/>
                          <a:cs typeface="Times New Roman"/>
                        </a:rPr>
                        <a:t>18,36</a:t>
                      </a:r>
                      <a:endParaRPr lang="ru-RU" sz="1400" b="1" baseline="0" dirty="0">
                        <a:solidFill>
                          <a:schemeClr val="tx1"/>
                        </a:solidFill>
                        <a:latin typeface="Times New Roman"/>
                        <a:ea typeface="Times New Roman"/>
                        <a:cs typeface="Times New Roman"/>
                      </a:endParaRPr>
                    </a:p>
                  </a:txBody>
                  <a:tcPr marL="68580" marR="68580" marT="0" marB="0"/>
                </a:tc>
                <a:tc>
                  <a:txBody>
                    <a:bodyPr/>
                    <a:lstStyle/>
                    <a:p>
                      <a:pPr algn="r">
                        <a:spcAft>
                          <a:spcPts val="0"/>
                        </a:spcAft>
                      </a:pPr>
                      <a:r>
                        <a:rPr lang="ru-RU" sz="1400" b="1" baseline="0" dirty="0" smtClean="0">
                          <a:solidFill>
                            <a:schemeClr val="tx1"/>
                          </a:solidFill>
                          <a:latin typeface="Arial"/>
                          <a:ea typeface="Times New Roman"/>
                          <a:cs typeface="Times New Roman"/>
                        </a:rPr>
                        <a:t>128,3</a:t>
                      </a:r>
                      <a:endParaRPr lang="ru-RU" sz="1400" b="1" baseline="0" dirty="0">
                        <a:solidFill>
                          <a:schemeClr val="tx1"/>
                        </a:solidFill>
                        <a:latin typeface="Times New Roman"/>
                        <a:ea typeface="Times New Roman"/>
                        <a:cs typeface="Times New Roman"/>
                      </a:endParaRPr>
                    </a:p>
                  </a:txBody>
                  <a:tcPr marL="68580" marR="68580" marT="0" marB="0"/>
                </a:tc>
              </a:tr>
              <a:tr h="470821">
                <a:tc>
                  <a:txBody>
                    <a:bodyPr/>
                    <a:lstStyle/>
                    <a:p>
                      <a:r>
                        <a:rPr kumimoji="0" lang="ru-RU" sz="1100" b="1" kern="1200" dirty="0" smtClean="0">
                          <a:solidFill>
                            <a:schemeClr val="tx1"/>
                          </a:solidFill>
                          <a:latin typeface="+mn-lt"/>
                          <a:ea typeface="+mn-ea"/>
                          <a:cs typeface="+mn-cs"/>
                        </a:rPr>
                        <a:t>Объем платных услуг, оказанных населению, млн. руб.</a:t>
                      </a:r>
                      <a:endParaRPr lang="ru-RU" sz="1100" b="1" dirty="0">
                        <a:solidFill>
                          <a:schemeClr val="tx1"/>
                        </a:solidFill>
                      </a:endParaRPr>
                    </a:p>
                  </a:txBody>
                  <a:tcPr/>
                </a:tc>
                <a:tc>
                  <a:txBody>
                    <a:bodyPr/>
                    <a:lstStyle/>
                    <a:p>
                      <a:pPr algn="r">
                        <a:spcAft>
                          <a:spcPts val="0"/>
                        </a:spcAft>
                      </a:pPr>
                      <a:r>
                        <a:rPr lang="ru-RU" sz="1400" b="1" baseline="0" dirty="0" smtClean="0">
                          <a:solidFill>
                            <a:schemeClr val="tx1"/>
                          </a:solidFill>
                          <a:latin typeface="Arial"/>
                          <a:ea typeface="Times New Roman"/>
                          <a:cs typeface="Times New Roman"/>
                        </a:rPr>
                        <a:t>52,7</a:t>
                      </a:r>
                      <a:endParaRPr lang="ru-RU" sz="1400" b="1" baseline="0" dirty="0">
                        <a:solidFill>
                          <a:schemeClr val="tx1"/>
                        </a:solidFill>
                        <a:latin typeface="Times New Roman"/>
                        <a:ea typeface="Times New Roman"/>
                        <a:cs typeface="Times New Roman"/>
                      </a:endParaRPr>
                    </a:p>
                  </a:txBody>
                  <a:tcPr marL="68580" marR="68580" marT="0" marB="0"/>
                </a:tc>
                <a:tc>
                  <a:txBody>
                    <a:bodyPr/>
                    <a:lstStyle/>
                    <a:p>
                      <a:pPr algn="r">
                        <a:spcAft>
                          <a:spcPts val="0"/>
                        </a:spcAft>
                      </a:pPr>
                      <a:r>
                        <a:rPr lang="ru-RU" sz="1400" b="1" baseline="0" dirty="0" smtClean="0">
                          <a:solidFill>
                            <a:schemeClr val="tx1"/>
                          </a:solidFill>
                          <a:latin typeface="Arial"/>
                          <a:ea typeface="Times New Roman"/>
                          <a:cs typeface="Times New Roman"/>
                        </a:rPr>
                        <a:t>101,7</a:t>
                      </a:r>
                      <a:endParaRPr lang="ru-RU" sz="1400" b="1" baseline="0" dirty="0">
                        <a:solidFill>
                          <a:schemeClr val="tx1"/>
                        </a:solidFill>
                        <a:latin typeface="Times New Roman"/>
                        <a:ea typeface="Times New Roman"/>
                        <a:cs typeface="Times New Roman"/>
                      </a:endParaRPr>
                    </a:p>
                  </a:txBody>
                  <a:tcPr marL="68580" marR="68580" marT="0" marB="0"/>
                </a:tc>
              </a:tr>
            </a:tbl>
          </a:graphicData>
        </a:graphic>
      </p:graphicFrame>
      <p:pic>
        <p:nvPicPr>
          <p:cNvPr id="6"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8"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142852"/>
            <a:ext cx="6286544" cy="661176"/>
          </a:xfrm>
        </p:spPr>
        <p:txBody>
          <a:bodyPr>
            <a:normAutofit fontScale="90000"/>
          </a:bodyPr>
          <a:lstStyle/>
          <a:p>
            <a:pPr algn="ctr"/>
            <a:r>
              <a:rPr lang="ru-RU" b="1" dirty="0" smtClean="0">
                <a:solidFill>
                  <a:srgbClr val="C00000"/>
                </a:solidFill>
              </a:rPr>
              <a:t>Сельское хозяйство</a:t>
            </a:r>
            <a:endParaRPr lang="ru-RU" dirty="0">
              <a:solidFill>
                <a:srgbClr val="C00000"/>
              </a:solidFill>
            </a:endParaRPr>
          </a:p>
        </p:txBody>
      </p:sp>
      <p:pic>
        <p:nvPicPr>
          <p:cNvPr id="10" name="Содержимое 9" descr="i (2).jpg"/>
          <p:cNvPicPr>
            <a:picLocks noGrp="1" noChangeAspect="1"/>
          </p:cNvPicPr>
          <p:nvPr>
            <p:ph idx="1"/>
          </p:nvPr>
        </p:nvPicPr>
        <p:blipFill>
          <a:blip r:embed="rId2"/>
          <a:stretch>
            <a:fillRect/>
          </a:stretch>
        </p:blipFill>
        <p:spPr>
          <a:xfrm>
            <a:off x="571472" y="4071942"/>
            <a:ext cx="3571900" cy="2377580"/>
          </a:xfrm>
        </p:spPr>
      </p:pic>
      <p:pic>
        <p:nvPicPr>
          <p:cNvPr id="5" name="Picture 2"/>
          <p:cNvPicPr>
            <a:picLocks noChangeAspect="1" noChangeArrowheads="1"/>
          </p:cNvPicPr>
          <p:nvPr/>
        </p:nvPicPr>
        <p:blipFill>
          <a:blip r:embed="rId3" cstate="print"/>
          <a:srcRect/>
          <a:stretch>
            <a:fillRect/>
          </a:stretch>
        </p:blipFill>
        <p:spPr bwMode="auto">
          <a:xfrm>
            <a:off x="4857752" y="4071942"/>
            <a:ext cx="3643338" cy="2377959"/>
          </a:xfrm>
          <a:prstGeom prst="rect">
            <a:avLst/>
          </a:prstGeom>
          <a:noFill/>
          <a:ln w="12700">
            <a:solidFill>
              <a:schemeClr val="tx2">
                <a:lumMod val="75000"/>
              </a:schemeClr>
            </a:solidFill>
            <a:miter lim="800000"/>
            <a:headEnd/>
            <a:tailEnd/>
          </a:ln>
        </p:spPr>
      </p:pic>
      <p:graphicFrame>
        <p:nvGraphicFramePr>
          <p:cNvPr id="7" name="Таблица 6"/>
          <p:cNvGraphicFramePr>
            <a:graphicFrameLocks noGrp="1"/>
          </p:cNvGraphicFramePr>
          <p:nvPr>
            <p:extLst>
              <p:ext uri="{D42A27DB-BD31-4B8C-83A1-F6EECF244321}">
                <p14:modId xmlns:p14="http://schemas.microsoft.com/office/powerpoint/2010/main" xmlns="" val="4186851443"/>
              </p:ext>
            </p:extLst>
          </p:nvPr>
        </p:nvGraphicFramePr>
        <p:xfrm>
          <a:off x="2786050" y="1428736"/>
          <a:ext cx="5872687" cy="2473656"/>
        </p:xfrm>
        <a:graphic>
          <a:graphicData uri="http://schemas.openxmlformats.org/drawingml/2006/table">
            <a:tbl>
              <a:tblPr firstRow="1" bandRow="1">
                <a:tableStyleId>{5C22544A-7EE6-4342-B048-85BDC9FD1C3A}</a:tableStyleId>
              </a:tblPr>
              <a:tblGrid>
                <a:gridCol w="1949658"/>
                <a:gridCol w="907862"/>
                <a:gridCol w="1071570"/>
                <a:gridCol w="1071570"/>
                <a:gridCol w="872027"/>
              </a:tblGrid>
              <a:tr h="523879">
                <a:tc>
                  <a:txBody>
                    <a:bodyPr/>
                    <a:lstStyle/>
                    <a:p>
                      <a:pPr indent="457200" algn="ctr">
                        <a:spcAft>
                          <a:spcPts val="0"/>
                        </a:spcAft>
                      </a:pPr>
                      <a:r>
                        <a:rPr lang="ru-RU" sz="1400" b="1" dirty="0">
                          <a:solidFill>
                            <a:schemeClr val="bg1"/>
                          </a:solidFill>
                          <a:latin typeface="Century Gothic (Основной текст)"/>
                          <a:ea typeface="Times New Roman"/>
                          <a:cs typeface="Times New Roman"/>
                        </a:rPr>
                        <a:t>Голов</a:t>
                      </a:r>
                      <a:endParaRPr lang="ru-RU" sz="1200" dirty="0">
                        <a:solidFill>
                          <a:schemeClr val="bg1"/>
                        </a:solidFill>
                        <a:latin typeface="Century Gothic (Основной текст)"/>
                        <a:ea typeface="Times New Roman"/>
                        <a:cs typeface="Times New Roman"/>
                      </a:endParaRPr>
                    </a:p>
                  </a:txBody>
                  <a:tcPr marL="68580" marR="68580" marT="0" marB="0" anchor="c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a:txBody>
                    <a:bodyPr/>
                    <a:lstStyle/>
                    <a:p>
                      <a:pPr algn="ctr">
                        <a:spcAft>
                          <a:spcPts val="0"/>
                        </a:spcAft>
                      </a:pPr>
                      <a:r>
                        <a:rPr lang="ru-RU" sz="1400" dirty="0" smtClean="0">
                          <a:solidFill>
                            <a:schemeClr val="bg1"/>
                          </a:solidFill>
                          <a:latin typeface="Century Gothic (Основной текст)"/>
                          <a:ea typeface="Times New Roman"/>
                          <a:cs typeface="Times New Roman"/>
                        </a:rPr>
                        <a:t>На</a:t>
                      </a:r>
                    </a:p>
                    <a:p>
                      <a:pPr algn="ctr">
                        <a:spcAft>
                          <a:spcPts val="0"/>
                        </a:spcAft>
                      </a:pPr>
                      <a:r>
                        <a:rPr lang="ru-RU" sz="1400" dirty="0" smtClean="0">
                          <a:solidFill>
                            <a:schemeClr val="bg1"/>
                          </a:solidFill>
                          <a:latin typeface="Century Gothic (Основной текст)"/>
                          <a:ea typeface="Times New Roman"/>
                          <a:cs typeface="Times New Roman"/>
                        </a:rPr>
                        <a:t> 01.01.</a:t>
                      </a:r>
                    </a:p>
                    <a:p>
                      <a:pPr algn="ctr">
                        <a:spcAft>
                          <a:spcPts val="0"/>
                        </a:spcAft>
                      </a:pPr>
                      <a:r>
                        <a:rPr lang="ru-RU" sz="1400" dirty="0" smtClean="0">
                          <a:solidFill>
                            <a:schemeClr val="bg1"/>
                          </a:solidFill>
                          <a:latin typeface="Century Gothic (Основной текст)"/>
                          <a:ea typeface="Times New Roman"/>
                          <a:cs typeface="Times New Roman"/>
                        </a:rPr>
                        <a:t>2017</a:t>
                      </a:r>
                      <a:endParaRPr lang="ru-RU" sz="1400" dirty="0">
                        <a:solidFill>
                          <a:schemeClr val="bg1"/>
                        </a:solidFill>
                        <a:latin typeface="Century Gothic (Основной текст)"/>
                        <a:ea typeface="Times New Roman"/>
                        <a:cs typeface="Times New Roman"/>
                      </a:endParaRPr>
                    </a:p>
                  </a:txBody>
                  <a:tcPr marL="68580" marR="68580" marT="0" marB="0" anchor="c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a:txBody>
                    <a:bodyPr/>
                    <a:lstStyle/>
                    <a:p>
                      <a:pPr algn="ctr">
                        <a:spcAft>
                          <a:spcPts val="0"/>
                        </a:spcAft>
                      </a:pPr>
                      <a:r>
                        <a:rPr lang="ru-RU" sz="1400" dirty="0" smtClean="0">
                          <a:solidFill>
                            <a:schemeClr val="bg1"/>
                          </a:solidFill>
                          <a:latin typeface="Century Gothic (Основной текст)"/>
                          <a:ea typeface="Times New Roman"/>
                          <a:cs typeface="Times New Roman"/>
                        </a:rPr>
                        <a:t>На</a:t>
                      </a:r>
                    </a:p>
                    <a:p>
                      <a:pPr algn="ctr">
                        <a:spcAft>
                          <a:spcPts val="0"/>
                        </a:spcAft>
                      </a:pPr>
                      <a:r>
                        <a:rPr lang="ru-RU" sz="1400" dirty="0" smtClean="0">
                          <a:solidFill>
                            <a:schemeClr val="bg1"/>
                          </a:solidFill>
                          <a:latin typeface="Century Gothic (Основной текст)"/>
                          <a:ea typeface="Times New Roman"/>
                          <a:cs typeface="Times New Roman"/>
                        </a:rPr>
                        <a:t> 01.01.</a:t>
                      </a:r>
                    </a:p>
                    <a:p>
                      <a:pPr algn="ctr">
                        <a:spcAft>
                          <a:spcPts val="0"/>
                        </a:spcAft>
                      </a:pPr>
                      <a:r>
                        <a:rPr lang="ru-RU" sz="1400" dirty="0" smtClean="0">
                          <a:solidFill>
                            <a:schemeClr val="bg1"/>
                          </a:solidFill>
                          <a:latin typeface="Century Gothic (Основной текст)"/>
                          <a:ea typeface="Times New Roman"/>
                          <a:cs typeface="Times New Roman"/>
                        </a:rPr>
                        <a:t>2018</a:t>
                      </a:r>
                      <a:endParaRPr lang="ru-RU" sz="1400" dirty="0">
                        <a:solidFill>
                          <a:schemeClr val="bg1"/>
                        </a:solidFill>
                        <a:latin typeface="Century Gothic (Основной текст)"/>
                        <a:ea typeface="Times New Roman"/>
                        <a:cs typeface="Times New Roman"/>
                      </a:endParaRPr>
                    </a:p>
                  </a:txBody>
                  <a:tcPr marL="68580" marR="68580" marT="0" marB="0" anchor="c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a:txBody>
                    <a:bodyPr/>
                    <a:lstStyle/>
                    <a:p>
                      <a:pPr algn="ctr">
                        <a:spcAft>
                          <a:spcPts val="0"/>
                        </a:spcAft>
                      </a:pPr>
                      <a:r>
                        <a:rPr lang="ru-RU" sz="1400" dirty="0" smtClean="0">
                          <a:solidFill>
                            <a:schemeClr val="bg1"/>
                          </a:solidFill>
                          <a:latin typeface="Century Gothic (Основной текст)"/>
                          <a:ea typeface="Times New Roman"/>
                          <a:cs typeface="Times New Roman"/>
                        </a:rPr>
                        <a:t>На</a:t>
                      </a:r>
                      <a:r>
                        <a:rPr lang="ru-RU" sz="1400" baseline="0" dirty="0" smtClean="0">
                          <a:solidFill>
                            <a:schemeClr val="bg1"/>
                          </a:solidFill>
                          <a:latin typeface="Century Gothic (Основной текст)"/>
                          <a:ea typeface="Times New Roman"/>
                          <a:cs typeface="Times New Roman"/>
                        </a:rPr>
                        <a:t> 01.01.</a:t>
                      </a:r>
                    </a:p>
                    <a:p>
                      <a:pPr algn="ctr">
                        <a:spcAft>
                          <a:spcPts val="0"/>
                        </a:spcAft>
                      </a:pPr>
                      <a:r>
                        <a:rPr lang="ru-RU" sz="1400" baseline="0" dirty="0" smtClean="0">
                          <a:solidFill>
                            <a:schemeClr val="bg1"/>
                          </a:solidFill>
                          <a:latin typeface="Century Gothic (Основной текст)"/>
                          <a:ea typeface="Times New Roman"/>
                          <a:cs typeface="Times New Roman"/>
                        </a:rPr>
                        <a:t>2019</a:t>
                      </a:r>
                      <a:endParaRPr lang="ru-RU" sz="1400" dirty="0">
                        <a:solidFill>
                          <a:schemeClr val="bg1"/>
                        </a:solidFill>
                        <a:latin typeface="Century Gothic (Основной текст)"/>
                        <a:ea typeface="Times New Roman"/>
                        <a:cs typeface="Times New Roman"/>
                      </a:endParaRPr>
                    </a:p>
                  </a:txBody>
                  <a:tcPr marL="68580" marR="68580" marT="0" marB="0" anchor="c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c>
                  <a:txBody>
                    <a:bodyPr/>
                    <a:lstStyle/>
                    <a:p>
                      <a:pPr algn="ctr">
                        <a:spcAft>
                          <a:spcPts val="0"/>
                        </a:spcAft>
                      </a:pPr>
                      <a:r>
                        <a:rPr lang="ru-RU" sz="1400" dirty="0" smtClean="0">
                          <a:solidFill>
                            <a:schemeClr val="bg1"/>
                          </a:solidFill>
                          <a:latin typeface="Century Gothic (Основной текст)"/>
                          <a:ea typeface="Times New Roman"/>
                          <a:cs typeface="Times New Roman"/>
                        </a:rPr>
                        <a:t>На 01.01.</a:t>
                      </a:r>
                    </a:p>
                    <a:p>
                      <a:pPr algn="ctr">
                        <a:spcAft>
                          <a:spcPts val="0"/>
                        </a:spcAft>
                      </a:pPr>
                      <a:r>
                        <a:rPr lang="ru-RU" sz="1400" dirty="0" smtClean="0">
                          <a:solidFill>
                            <a:schemeClr val="bg1"/>
                          </a:solidFill>
                          <a:latin typeface="Century Gothic (Основной текст)"/>
                          <a:ea typeface="Times New Roman"/>
                          <a:cs typeface="Times New Roman"/>
                        </a:rPr>
                        <a:t>2020</a:t>
                      </a:r>
                      <a:endParaRPr lang="ru-RU" sz="1400" dirty="0">
                        <a:solidFill>
                          <a:schemeClr val="bg1"/>
                        </a:solidFill>
                        <a:latin typeface="Century Gothic (Основной текст)"/>
                        <a:ea typeface="Times New Roman"/>
                        <a:cs typeface="Times New Roman"/>
                      </a:endParaRPr>
                    </a:p>
                  </a:txBody>
                  <a:tcPr marL="68580" marR="68580" marT="0" marB="0" anchor="c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tcPr>
                </a:tc>
              </a:tr>
              <a:tr h="785818">
                <a:tc>
                  <a:txBody>
                    <a:bodyPr/>
                    <a:lstStyle/>
                    <a:p>
                      <a:pPr indent="0" algn="just">
                        <a:spcAft>
                          <a:spcPts val="0"/>
                        </a:spcAft>
                      </a:pPr>
                      <a:r>
                        <a:rPr lang="ru-RU" sz="1400" dirty="0">
                          <a:solidFill>
                            <a:schemeClr val="tx1"/>
                          </a:solidFill>
                          <a:latin typeface="Century Gothic (Основной текст)"/>
                          <a:ea typeface="Times New Roman"/>
                          <a:cs typeface="Times New Roman"/>
                        </a:rPr>
                        <a:t>Крупный рогатый скот – всего</a:t>
                      </a:r>
                      <a:endParaRPr lang="ru-RU" sz="1200" dirty="0">
                        <a:solidFill>
                          <a:schemeClr val="tx1"/>
                        </a:solidFill>
                        <a:latin typeface="Century Gothic (Основной текст)"/>
                        <a:ea typeface="Times New Roman"/>
                        <a:cs typeface="Times New Roman"/>
                      </a:endParaRPr>
                    </a:p>
                  </a:txBody>
                  <a:tcPr marL="68580" marR="68580" marT="0" marB="0" anchor="b"/>
                </a:tc>
                <a:tc>
                  <a:txBody>
                    <a:bodyPr/>
                    <a:lstStyle/>
                    <a:p>
                      <a:pPr algn="ctr"/>
                      <a:r>
                        <a:rPr lang="ru-RU" sz="1800" dirty="0" smtClean="0">
                          <a:solidFill>
                            <a:schemeClr val="tx1"/>
                          </a:solidFill>
                          <a:latin typeface="Century Gothic (Основной текст)"/>
                        </a:rPr>
                        <a:t>1353</a:t>
                      </a:r>
                      <a:endParaRPr lang="ru-RU" sz="1800" dirty="0">
                        <a:solidFill>
                          <a:schemeClr val="tx1"/>
                        </a:solidFill>
                        <a:latin typeface="Century Gothic (Основной текст)"/>
                      </a:endParaRPr>
                    </a:p>
                  </a:txBody>
                  <a:tcPr marL="68580" marR="68580" marT="0" marB="0" anchor="b"/>
                </a:tc>
                <a:tc>
                  <a:txBody>
                    <a:bodyPr/>
                    <a:lstStyle/>
                    <a:p>
                      <a:pPr algn="ctr"/>
                      <a:r>
                        <a:rPr lang="ru-RU" dirty="0" smtClean="0">
                          <a:solidFill>
                            <a:schemeClr val="tx1"/>
                          </a:solidFill>
                        </a:rPr>
                        <a:t>1227</a:t>
                      </a:r>
                      <a:endParaRPr lang="ru-RU" dirty="0">
                        <a:solidFill>
                          <a:schemeClr val="tx1"/>
                        </a:solidFill>
                      </a:endParaRPr>
                    </a:p>
                  </a:txBody>
                  <a:tcPr marL="68580" marR="68580" marT="0" marB="0" anchor="b"/>
                </a:tc>
                <a:tc>
                  <a:txBody>
                    <a:bodyPr/>
                    <a:lstStyle/>
                    <a:p>
                      <a:pPr algn="ctr"/>
                      <a:r>
                        <a:rPr lang="ru-RU" dirty="0" smtClean="0">
                          <a:solidFill>
                            <a:schemeClr val="tx1"/>
                          </a:solidFill>
                        </a:rPr>
                        <a:t>981</a:t>
                      </a:r>
                      <a:endParaRPr lang="ru-RU" dirty="0">
                        <a:solidFill>
                          <a:schemeClr val="tx1"/>
                        </a:solidFill>
                      </a:endParaRPr>
                    </a:p>
                  </a:txBody>
                  <a:tcPr marL="68580" marR="68580" marT="0" marB="0" anchor="b"/>
                </a:tc>
                <a:tc>
                  <a:txBody>
                    <a:bodyPr/>
                    <a:lstStyle/>
                    <a:p>
                      <a:pPr algn="ctr"/>
                      <a:r>
                        <a:rPr lang="ru-RU" dirty="0" smtClean="0">
                          <a:solidFill>
                            <a:schemeClr val="tx1"/>
                          </a:solidFill>
                        </a:rPr>
                        <a:t>940</a:t>
                      </a:r>
                      <a:endParaRPr lang="ru-RU" dirty="0">
                        <a:solidFill>
                          <a:schemeClr val="tx1"/>
                        </a:solidFill>
                      </a:endParaRPr>
                    </a:p>
                  </a:txBody>
                  <a:tcPr marL="68580" marR="68580" marT="0" marB="0" anchor="b"/>
                </a:tc>
              </a:tr>
              <a:tr h="523879">
                <a:tc>
                  <a:txBody>
                    <a:bodyPr/>
                    <a:lstStyle/>
                    <a:p>
                      <a:pPr indent="0" algn="just">
                        <a:spcAft>
                          <a:spcPts val="0"/>
                        </a:spcAft>
                      </a:pPr>
                      <a:r>
                        <a:rPr lang="ru-RU" sz="1400" dirty="0">
                          <a:solidFill>
                            <a:schemeClr val="tx1"/>
                          </a:solidFill>
                          <a:latin typeface="Century Gothic (Основной текст)"/>
                          <a:ea typeface="Times New Roman"/>
                          <a:cs typeface="Times New Roman"/>
                        </a:rPr>
                        <a:t>в том </a:t>
                      </a:r>
                      <a:r>
                        <a:rPr lang="ru-RU" sz="1400" dirty="0" smtClean="0">
                          <a:solidFill>
                            <a:schemeClr val="tx1"/>
                          </a:solidFill>
                          <a:latin typeface="Century Gothic (Основной текст)"/>
                          <a:ea typeface="Times New Roman"/>
                          <a:cs typeface="Times New Roman"/>
                        </a:rPr>
                        <a:t>числе</a:t>
                      </a:r>
                    </a:p>
                    <a:p>
                      <a:pPr indent="0" algn="just">
                        <a:spcAft>
                          <a:spcPts val="0"/>
                        </a:spcAft>
                      </a:pPr>
                      <a:r>
                        <a:rPr lang="ru-RU" sz="1400" dirty="0" smtClean="0">
                          <a:solidFill>
                            <a:schemeClr val="tx1"/>
                          </a:solidFill>
                          <a:latin typeface="Century Gothic (Основной текст)"/>
                          <a:ea typeface="Times New Roman"/>
                          <a:cs typeface="Times New Roman"/>
                        </a:rPr>
                        <a:t>коровы</a:t>
                      </a:r>
                      <a:endParaRPr lang="ru-RU" sz="1200" dirty="0">
                        <a:solidFill>
                          <a:schemeClr val="tx1"/>
                        </a:solidFill>
                        <a:latin typeface="Century Gothic (Основной текст)"/>
                        <a:ea typeface="Times New Roman"/>
                        <a:cs typeface="Times New Roman"/>
                      </a:endParaRPr>
                    </a:p>
                  </a:txBody>
                  <a:tcPr marL="68580" marR="68580" marT="0" marB="0" anchor="b"/>
                </a:tc>
                <a:tc>
                  <a:txBody>
                    <a:bodyPr/>
                    <a:lstStyle/>
                    <a:p>
                      <a:pPr algn="ctr"/>
                      <a:r>
                        <a:rPr lang="ru-RU" sz="1800" dirty="0" smtClean="0">
                          <a:solidFill>
                            <a:schemeClr val="tx1"/>
                          </a:solidFill>
                          <a:latin typeface="Century Gothic (Основной текст)"/>
                        </a:rPr>
                        <a:t>490</a:t>
                      </a:r>
                      <a:endParaRPr lang="ru-RU" sz="1800" dirty="0">
                        <a:solidFill>
                          <a:schemeClr val="tx1"/>
                        </a:solidFill>
                        <a:latin typeface="Century Gothic (Основной текст)"/>
                      </a:endParaRPr>
                    </a:p>
                  </a:txBody>
                  <a:tcPr marL="68580" marR="68580" marT="0" marB="0" anchor="b"/>
                </a:tc>
                <a:tc>
                  <a:txBody>
                    <a:bodyPr/>
                    <a:lstStyle/>
                    <a:p>
                      <a:pPr algn="ctr"/>
                      <a:r>
                        <a:rPr lang="ru-RU" dirty="0" smtClean="0">
                          <a:solidFill>
                            <a:schemeClr val="tx1"/>
                          </a:solidFill>
                        </a:rPr>
                        <a:t>467</a:t>
                      </a:r>
                      <a:endParaRPr lang="ru-RU" dirty="0">
                        <a:solidFill>
                          <a:schemeClr val="tx1"/>
                        </a:solidFill>
                      </a:endParaRPr>
                    </a:p>
                  </a:txBody>
                  <a:tcPr marL="68580" marR="68580" marT="0" marB="0" anchor="b"/>
                </a:tc>
                <a:tc>
                  <a:txBody>
                    <a:bodyPr/>
                    <a:lstStyle/>
                    <a:p>
                      <a:pPr algn="ctr"/>
                      <a:r>
                        <a:rPr lang="ru-RU" dirty="0" smtClean="0">
                          <a:solidFill>
                            <a:schemeClr val="tx1"/>
                          </a:solidFill>
                        </a:rPr>
                        <a:t>432</a:t>
                      </a:r>
                      <a:endParaRPr lang="ru-RU" dirty="0">
                        <a:solidFill>
                          <a:schemeClr val="tx1"/>
                        </a:solidFill>
                      </a:endParaRPr>
                    </a:p>
                  </a:txBody>
                  <a:tcPr marL="68580" marR="68580" marT="0" marB="0" anchor="b"/>
                </a:tc>
                <a:tc>
                  <a:txBody>
                    <a:bodyPr/>
                    <a:lstStyle/>
                    <a:p>
                      <a:pPr algn="ctr"/>
                      <a:r>
                        <a:rPr lang="ru-RU" dirty="0" smtClean="0">
                          <a:solidFill>
                            <a:schemeClr val="tx1"/>
                          </a:solidFill>
                        </a:rPr>
                        <a:t>421</a:t>
                      </a:r>
                      <a:endParaRPr lang="ru-RU" dirty="0">
                        <a:solidFill>
                          <a:schemeClr val="tx1"/>
                        </a:solidFill>
                      </a:endParaRPr>
                    </a:p>
                  </a:txBody>
                  <a:tcPr marL="68580" marR="68580" marT="0" marB="0" anchor="b"/>
                </a:tc>
              </a:tr>
              <a:tr h="523879">
                <a:tc>
                  <a:txBody>
                    <a:bodyPr/>
                    <a:lstStyle/>
                    <a:p>
                      <a:pPr indent="0" algn="just">
                        <a:spcAft>
                          <a:spcPts val="0"/>
                        </a:spcAft>
                      </a:pPr>
                      <a:r>
                        <a:rPr lang="ru-RU" sz="1400" dirty="0" smtClean="0">
                          <a:solidFill>
                            <a:schemeClr val="tx1"/>
                          </a:solidFill>
                          <a:latin typeface="Century Gothic (Основной текст)"/>
                          <a:ea typeface="Times New Roman"/>
                          <a:cs typeface="Times New Roman"/>
                        </a:rPr>
                        <a:t>Свиньи</a:t>
                      </a:r>
                      <a:endParaRPr lang="ru-RU" sz="1200" dirty="0">
                        <a:solidFill>
                          <a:schemeClr val="tx1"/>
                        </a:solidFill>
                        <a:latin typeface="Century Gothic (Основной текст)"/>
                        <a:ea typeface="Times New Roman"/>
                        <a:cs typeface="Times New Roman"/>
                      </a:endParaRPr>
                    </a:p>
                  </a:txBody>
                  <a:tcPr marL="68580" marR="68580" marT="0" marB="0" anchor="b"/>
                </a:tc>
                <a:tc>
                  <a:txBody>
                    <a:bodyPr/>
                    <a:lstStyle/>
                    <a:p>
                      <a:pPr algn="ctr"/>
                      <a:r>
                        <a:rPr lang="ru-RU" sz="1800" dirty="0" smtClean="0">
                          <a:solidFill>
                            <a:schemeClr val="tx1"/>
                          </a:solidFill>
                          <a:latin typeface="Century Gothic (Основной текст)"/>
                        </a:rPr>
                        <a:t>444</a:t>
                      </a:r>
                      <a:endParaRPr lang="ru-RU" sz="1800" dirty="0">
                        <a:solidFill>
                          <a:schemeClr val="tx1"/>
                        </a:solidFill>
                        <a:latin typeface="Century Gothic (Основной текст)"/>
                      </a:endParaRPr>
                    </a:p>
                  </a:txBody>
                  <a:tcPr marL="68580" marR="68580" marT="0" marB="0" anchor="b"/>
                </a:tc>
                <a:tc>
                  <a:txBody>
                    <a:bodyPr/>
                    <a:lstStyle/>
                    <a:p>
                      <a:pPr algn="ctr"/>
                      <a:r>
                        <a:rPr lang="ru-RU" dirty="0" smtClean="0">
                          <a:solidFill>
                            <a:schemeClr val="tx1"/>
                          </a:solidFill>
                        </a:rPr>
                        <a:t>256</a:t>
                      </a:r>
                      <a:endParaRPr lang="ru-RU" dirty="0">
                        <a:solidFill>
                          <a:schemeClr val="tx1"/>
                        </a:solidFill>
                      </a:endParaRPr>
                    </a:p>
                  </a:txBody>
                  <a:tcPr marL="68580" marR="68580" marT="0" marB="0" anchor="b"/>
                </a:tc>
                <a:tc>
                  <a:txBody>
                    <a:bodyPr/>
                    <a:lstStyle/>
                    <a:p>
                      <a:pPr algn="ctr"/>
                      <a:r>
                        <a:rPr lang="ru-RU" dirty="0" smtClean="0">
                          <a:solidFill>
                            <a:schemeClr val="tx1"/>
                          </a:solidFill>
                        </a:rPr>
                        <a:t>198</a:t>
                      </a:r>
                      <a:endParaRPr lang="ru-RU" dirty="0">
                        <a:solidFill>
                          <a:schemeClr val="tx1"/>
                        </a:solidFill>
                      </a:endParaRPr>
                    </a:p>
                  </a:txBody>
                  <a:tcPr marL="68580" marR="68580" marT="0" marB="0" anchor="b"/>
                </a:tc>
                <a:tc>
                  <a:txBody>
                    <a:bodyPr/>
                    <a:lstStyle/>
                    <a:p>
                      <a:pPr algn="ctr"/>
                      <a:r>
                        <a:rPr lang="ru-RU" dirty="0" smtClean="0">
                          <a:solidFill>
                            <a:schemeClr val="tx1"/>
                          </a:solidFill>
                        </a:rPr>
                        <a:t>189</a:t>
                      </a:r>
                      <a:endParaRPr lang="ru-RU" dirty="0">
                        <a:solidFill>
                          <a:schemeClr val="tx1"/>
                        </a:solidFill>
                      </a:endParaRPr>
                    </a:p>
                  </a:txBody>
                  <a:tcPr marL="68580" marR="68580" marT="0" marB="0" anchor="b"/>
                </a:tc>
              </a:tr>
            </a:tbl>
          </a:graphicData>
        </a:graphic>
      </p:graphicFrame>
      <p:sp>
        <p:nvSpPr>
          <p:cNvPr id="6145" name="Rectangle 1"/>
          <p:cNvSpPr>
            <a:spLocks noChangeArrowheads="1"/>
          </p:cNvSpPr>
          <p:nvPr/>
        </p:nvSpPr>
        <p:spPr bwMode="auto">
          <a:xfrm>
            <a:off x="2786050" y="785794"/>
            <a:ext cx="585791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smtClean="0">
                <a:ln>
                  <a:noFill/>
                </a:ln>
                <a:solidFill>
                  <a:schemeClr val="tx1"/>
                </a:solidFill>
                <a:effectLst/>
                <a:latin typeface="+mn-lt"/>
                <a:ea typeface="Times New Roman" pitchFamily="18" charset="0"/>
              </a:rPr>
              <a:t>Поголовье скота в хозяйствах всех категорий</a:t>
            </a:r>
            <a:endParaRPr kumimoji="0" lang="ru-RU" sz="1100" b="0" u="none" strike="noStrike" cap="none" normalizeH="0" baseline="0" dirty="0" smtClean="0">
              <a:ln>
                <a:noFill/>
              </a:ln>
              <a:solidFill>
                <a:schemeClr val="tx1"/>
              </a:solidFill>
              <a:effectLst/>
              <a:latin typeface="+mn-lt"/>
            </a:endParaRPr>
          </a:p>
          <a:p>
            <a:pPr marL="0" marR="0" lvl="0" indent="457200" algn="ctr" defTabSz="914400" rtl="0" eaLnBrk="0" fontAlgn="base" latinLnBrk="0" hangingPunct="0">
              <a:lnSpc>
                <a:spcPct val="100000"/>
              </a:lnSpc>
              <a:spcBef>
                <a:spcPct val="0"/>
              </a:spcBef>
              <a:spcAft>
                <a:spcPct val="0"/>
              </a:spcAft>
              <a:buClrTx/>
              <a:buSzTx/>
              <a:buFontTx/>
              <a:buNone/>
              <a:tabLst/>
            </a:pPr>
            <a:r>
              <a:rPr kumimoji="0" lang="ru-RU" sz="1400" b="1" u="none" strike="noStrike" cap="none" normalizeH="0" baseline="0" dirty="0" smtClean="0">
                <a:ln>
                  <a:noFill/>
                </a:ln>
                <a:solidFill>
                  <a:schemeClr val="tx1"/>
                </a:solidFill>
                <a:effectLst/>
                <a:latin typeface="+mn-lt"/>
                <a:ea typeface="Times New Roman" pitchFamily="18" charset="0"/>
              </a:rPr>
              <a:t>в МО «Красноборский муниципальный район»</a:t>
            </a:r>
            <a:endParaRPr kumimoji="0" lang="ru-RU" sz="1800" b="0" u="none" strike="noStrike" cap="none" normalizeH="0" baseline="0" dirty="0" smtClean="0">
              <a:ln>
                <a:noFill/>
              </a:ln>
              <a:solidFill>
                <a:schemeClr val="tx1"/>
              </a:solidFill>
              <a:effectLst/>
              <a:latin typeface="+mn-lt"/>
            </a:endParaRPr>
          </a:p>
        </p:txBody>
      </p:sp>
      <p:sp>
        <p:nvSpPr>
          <p:cNvPr id="8" name="TextBox 7"/>
          <p:cNvSpPr txBox="1"/>
          <p:nvPr/>
        </p:nvSpPr>
        <p:spPr>
          <a:xfrm>
            <a:off x="357158" y="1428736"/>
            <a:ext cx="2428892" cy="2585323"/>
          </a:xfrm>
          <a:prstGeom prst="rect">
            <a:avLst/>
          </a:prstGeom>
          <a:noFill/>
        </p:spPr>
        <p:txBody>
          <a:bodyPr wrap="square" rtlCol="0">
            <a:spAutoFit/>
          </a:bodyPr>
          <a:lstStyle/>
          <a:p>
            <a:pPr algn="ctr"/>
            <a:r>
              <a:rPr lang="ru-RU" u="sng" smtClean="0">
                <a:latin typeface="+mn-lt"/>
              </a:rPr>
              <a:t>В 2019 </a:t>
            </a:r>
            <a:r>
              <a:rPr lang="ru-RU" u="sng" dirty="0" smtClean="0">
                <a:latin typeface="+mn-lt"/>
              </a:rPr>
              <a:t>году в районе</a:t>
            </a:r>
          </a:p>
          <a:p>
            <a:pPr algn="ctr"/>
            <a:r>
              <a:rPr lang="ru-RU" u="sng" dirty="0" smtClean="0">
                <a:latin typeface="+mn-lt"/>
              </a:rPr>
              <a:t>работает:</a:t>
            </a:r>
          </a:p>
          <a:p>
            <a:pPr algn="ctr"/>
            <a:r>
              <a:rPr lang="ru-RU" u="sng" dirty="0" smtClean="0">
                <a:latin typeface="+mn-lt"/>
              </a:rPr>
              <a:t>18</a:t>
            </a:r>
            <a:r>
              <a:rPr lang="ru-RU" dirty="0" smtClean="0">
                <a:latin typeface="+mn-lt"/>
              </a:rPr>
              <a:t> крестьянских </a:t>
            </a:r>
          </a:p>
          <a:p>
            <a:pPr algn="ctr"/>
            <a:r>
              <a:rPr lang="ru-RU" dirty="0" smtClean="0">
                <a:latin typeface="+mn-lt"/>
              </a:rPr>
              <a:t>(фермерских)</a:t>
            </a:r>
          </a:p>
          <a:p>
            <a:pPr algn="ctr"/>
            <a:r>
              <a:rPr lang="ru-RU" dirty="0" smtClean="0">
                <a:latin typeface="+mn-lt"/>
              </a:rPr>
              <a:t>хозяйства,</a:t>
            </a:r>
          </a:p>
          <a:p>
            <a:pPr algn="ctr"/>
            <a:r>
              <a:rPr lang="ru-RU" u="sng" dirty="0" smtClean="0">
                <a:latin typeface="+mn-lt"/>
              </a:rPr>
              <a:t>5180 </a:t>
            </a:r>
            <a:r>
              <a:rPr lang="ru-RU" dirty="0" smtClean="0">
                <a:latin typeface="+mn-lt"/>
              </a:rPr>
              <a:t> тысяч личных </a:t>
            </a:r>
          </a:p>
          <a:p>
            <a:pPr algn="ctr"/>
            <a:r>
              <a:rPr lang="ru-RU" dirty="0" smtClean="0">
                <a:latin typeface="+mn-lt"/>
              </a:rPr>
              <a:t>подсобных хозяйств</a:t>
            </a:r>
            <a:endParaRPr lang="ru-RU" dirty="0">
              <a:latin typeface="+mn-lt"/>
            </a:endParaRPr>
          </a:p>
        </p:txBody>
      </p:sp>
      <p:pic>
        <p:nvPicPr>
          <p:cNvPr id="11" name="Picture 3" descr="логотип"/>
          <p:cNvPicPr>
            <a:picLocks noChangeAspect="1" noChangeArrowheads="1"/>
          </p:cNvPicPr>
          <p:nvPr/>
        </p:nvPicPr>
        <p:blipFill>
          <a:blip r:embed="rId4"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2" name="Picture 4" descr="логотип_75_лет_победы"/>
          <p:cNvPicPr>
            <a:picLocks noChangeAspect="1" noChangeArrowheads="1"/>
          </p:cNvPicPr>
          <p:nvPr/>
        </p:nvPicPr>
        <p:blipFill>
          <a:blip r:embed="rId5">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357166"/>
            <a:ext cx="8848756" cy="6215106"/>
          </a:xfrm>
        </p:spPr>
        <p:txBody>
          <a:bodyPr>
            <a:normAutofit/>
          </a:bodyPr>
          <a:lstStyle/>
          <a:p>
            <a:pPr>
              <a:buNone/>
            </a:pPr>
            <a:r>
              <a:rPr lang="ru-RU" sz="2000" b="1" dirty="0" smtClean="0"/>
              <a:t>      </a:t>
            </a:r>
          </a:p>
          <a:p>
            <a:pPr algn="ctr">
              <a:buNone/>
            </a:pPr>
            <a:r>
              <a:rPr lang="ru-RU" sz="2000" b="1" dirty="0" smtClean="0"/>
              <a:t>             </a:t>
            </a:r>
            <a:endParaRPr lang="ru-RU" sz="2000" dirty="0" smtClean="0"/>
          </a:p>
          <a:p>
            <a:pPr>
              <a:buNone/>
            </a:pPr>
            <a:endParaRPr lang="ru-RU" dirty="0"/>
          </a:p>
        </p:txBody>
      </p:sp>
      <p:sp>
        <p:nvSpPr>
          <p:cNvPr id="6" name="Прямоугольник 5"/>
          <p:cNvSpPr/>
          <p:nvPr/>
        </p:nvSpPr>
        <p:spPr>
          <a:xfrm>
            <a:off x="1428728" y="214290"/>
            <a:ext cx="6429420" cy="707886"/>
          </a:xfrm>
          <a:prstGeom prst="rect">
            <a:avLst/>
          </a:prstGeom>
        </p:spPr>
        <p:txBody>
          <a:bodyPr wrap="square">
            <a:spAutoFit/>
          </a:bodyPr>
          <a:lstStyle/>
          <a:p>
            <a:r>
              <a:rPr lang="ru-RU" sz="3800" b="1" dirty="0" smtClean="0">
                <a:solidFill>
                  <a:srgbClr val="C00000"/>
                </a:solidFill>
                <a:latin typeface="+mj-lt"/>
              </a:rPr>
              <a:t>      Сельское</a:t>
            </a:r>
            <a:r>
              <a:rPr lang="ru-RU" sz="4000" b="1" dirty="0" smtClean="0">
                <a:solidFill>
                  <a:srgbClr val="C00000"/>
                </a:solidFill>
              </a:rPr>
              <a:t> хозяйство</a:t>
            </a:r>
            <a:endParaRPr lang="ru-RU" sz="4000" dirty="0"/>
          </a:p>
        </p:txBody>
      </p:sp>
      <p:graphicFrame>
        <p:nvGraphicFramePr>
          <p:cNvPr id="10" name="Таблица 9"/>
          <p:cNvGraphicFramePr>
            <a:graphicFrameLocks noGrp="1"/>
          </p:cNvGraphicFramePr>
          <p:nvPr/>
        </p:nvGraphicFramePr>
        <p:xfrm>
          <a:off x="285720" y="1397000"/>
          <a:ext cx="8429685" cy="4802348"/>
        </p:xfrm>
        <a:graphic>
          <a:graphicData uri="http://schemas.openxmlformats.org/drawingml/2006/table">
            <a:tbl>
              <a:tblPr firstRow="1" bandRow="1">
                <a:tableStyleId>{5C22544A-7EE6-4342-B048-85BDC9FD1C3A}</a:tableStyleId>
              </a:tblPr>
              <a:tblGrid>
                <a:gridCol w="4401340"/>
                <a:gridCol w="2014172"/>
                <a:gridCol w="2014173"/>
              </a:tblGrid>
              <a:tr h="481808">
                <a:tc>
                  <a:txBody>
                    <a:bodyPr/>
                    <a:lstStyle/>
                    <a:p>
                      <a:r>
                        <a:rPr lang="ru-RU" baseline="0" dirty="0" smtClean="0">
                          <a:solidFill>
                            <a:schemeClr val="bg1"/>
                          </a:solidFill>
                        </a:rPr>
                        <a:t>Наименование</a:t>
                      </a:r>
                    </a:p>
                    <a:p>
                      <a:r>
                        <a:rPr lang="ru-RU" baseline="0" dirty="0" smtClean="0">
                          <a:solidFill>
                            <a:schemeClr val="bg1"/>
                          </a:solidFill>
                        </a:rPr>
                        <a:t>государственной поддержки</a:t>
                      </a:r>
                      <a:endParaRPr lang="ru-RU" baseline="0" dirty="0">
                        <a:solidFill>
                          <a:schemeClr val="bg1"/>
                        </a:solidFill>
                      </a:endParaRPr>
                    </a:p>
                  </a:txBody>
                  <a:tcPr>
                    <a:solidFill>
                      <a:srgbClr val="C00000"/>
                    </a:solidFill>
                  </a:tcPr>
                </a:tc>
                <a:tc>
                  <a:txBody>
                    <a:bodyPr/>
                    <a:lstStyle/>
                    <a:p>
                      <a:r>
                        <a:rPr lang="ru-RU" baseline="0" dirty="0" smtClean="0">
                          <a:solidFill>
                            <a:schemeClr val="bg1"/>
                          </a:solidFill>
                        </a:rPr>
                        <a:t>Сумма тыс. руб.</a:t>
                      </a:r>
                      <a:endParaRPr lang="ru-RU" baseline="0" dirty="0">
                        <a:solidFill>
                          <a:schemeClr val="bg1"/>
                        </a:solidFill>
                      </a:endParaRPr>
                    </a:p>
                  </a:txBody>
                  <a:tcPr>
                    <a:solidFill>
                      <a:srgbClr val="C00000"/>
                    </a:solidFill>
                  </a:tcPr>
                </a:tc>
                <a:tc>
                  <a:txBody>
                    <a:bodyPr/>
                    <a:lstStyle/>
                    <a:p>
                      <a:r>
                        <a:rPr lang="ru-RU" baseline="0" dirty="0" smtClean="0">
                          <a:solidFill>
                            <a:schemeClr val="bg1"/>
                          </a:solidFill>
                        </a:rPr>
                        <a:t>+/-  к 2018 году, тыс. руб.</a:t>
                      </a:r>
                      <a:endParaRPr lang="ru-RU" baseline="0" dirty="0">
                        <a:solidFill>
                          <a:schemeClr val="bg1"/>
                        </a:solidFill>
                      </a:endParaRPr>
                    </a:p>
                  </a:txBody>
                  <a:tcPr>
                    <a:solidFill>
                      <a:srgbClr val="C00000"/>
                    </a:solidFill>
                  </a:tcPr>
                </a:tc>
              </a:tr>
              <a:tr h="481808">
                <a:tc>
                  <a:txBody>
                    <a:bodyPr/>
                    <a:lstStyle/>
                    <a:p>
                      <a:pPr algn="just">
                        <a:lnSpc>
                          <a:spcPct val="115000"/>
                        </a:lnSpc>
                        <a:spcAft>
                          <a:spcPts val="0"/>
                        </a:spcAft>
                      </a:pPr>
                      <a:r>
                        <a:rPr lang="ru-RU" sz="1400" b="1" baseline="0" dirty="0">
                          <a:solidFill>
                            <a:schemeClr val="tx1"/>
                          </a:solidFill>
                          <a:latin typeface="+mn-lt"/>
                          <a:ea typeface="Times New Roman"/>
                          <a:cs typeface="Times New Roman"/>
                        </a:rPr>
                        <a:t>повышение продуктивности в молочном скотоводстве  </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Calibri"/>
                          <a:cs typeface="Times New Roman"/>
                        </a:rPr>
                        <a:t>2909,8</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Times New Roman"/>
                          <a:cs typeface="Times New Roman"/>
                        </a:rPr>
                        <a:t>- 291,0</a:t>
                      </a:r>
                      <a:endParaRPr lang="ru-RU" sz="1400" b="1" baseline="0" dirty="0">
                        <a:solidFill>
                          <a:schemeClr val="tx1"/>
                        </a:solidFill>
                        <a:latin typeface="+mn-lt"/>
                        <a:ea typeface="Calibri"/>
                        <a:cs typeface="Times New Roman"/>
                      </a:endParaRPr>
                    </a:p>
                  </a:txBody>
                  <a:tcPr marL="68580" marR="68580" marT="0" marB="0"/>
                </a:tc>
              </a:tr>
              <a:tr h="481808">
                <a:tc>
                  <a:txBody>
                    <a:bodyPr/>
                    <a:lstStyle/>
                    <a:p>
                      <a:pPr algn="just">
                        <a:lnSpc>
                          <a:spcPct val="115000"/>
                        </a:lnSpc>
                        <a:spcAft>
                          <a:spcPts val="0"/>
                        </a:spcAft>
                      </a:pPr>
                      <a:r>
                        <a:rPr lang="ru-RU" sz="1400" b="1" baseline="0" dirty="0">
                          <a:solidFill>
                            <a:schemeClr val="tx1"/>
                          </a:solidFill>
                          <a:latin typeface="+mn-lt"/>
                          <a:ea typeface="Times New Roman"/>
                          <a:cs typeface="Times New Roman"/>
                        </a:rPr>
                        <a:t>субсидия на животноводческую продукцию</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Calibri"/>
                          <a:cs typeface="Times New Roman"/>
                        </a:rPr>
                        <a:t>191,9</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Calibri"/>
                          <a:cs typeface="Times New Roman"/>
                        </a:rPr>
                        <a:t>- 28,9</a:t>
                      </a:r>
                      <a:endParaRPr lang="ru-RU" sz="1400" b="1" baseline="0" dirty="0">
                        <a:solidFill>
                          <a:schemeClr val="tx1"/>
                        </a:solidFill>
                        <a:latin typeface="+mn-lt"/>
                        <a:ea typeface="Calibri"/>
                        <a:cs typeface="Times New Roman"/>
                      </a:endParaRPr>
                    </a:p>
                  </a:txBody>
                  <a:tcPr marL="68580" marR="68580" marT="0" marB="0"/>
                </a:tc>
              </a:tr>
              <a:tr h="481808">
                <a:tc>
                  <a:txBody>
                    <a:bodyPr/>
                    <a:lstStyle/>
                    <a:p>
                      <a:pPr algn="just">
                        <a:lnSpc>
                          <a:spcPct val="115000"/>
                        </a:lnSpc>
                        <a:spcAft>
                          <a:spcPts val="0"/>
                        </a:spcAft>
                      </a:pPr>
                      <a:r>
                        <a:rPr lang="ru-RU" sz="1400" b="1" baseline="0" dirty="0">
                          <a:solidFill>
                            <a:schemeClr val="tx1"/>
                          </a:solidFill>
                          <a:latin typeface="+mn-lt"/>
                          <a:ea typeface="Times New Roman"/>
                          <a:cs typeface="Times New Roman"/>
                        </a:rPr>
                        <a:t>оказание несвязанной поддержки сельскохозяйственным товаропроизводителям в области растениеводства</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Calibri"/>
                          <a:cs typeface="Times New Roman"/>
                        </a:rPr>
                        <a:t>257,8</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Calibri"/>
                          <a:cs typeface="Times New Roman"/>
                        </a:rPr>
                        <a:t>- 388,1</a:t>
                      </a:r>
                      <a:endParaRPr lang="ru-RU" sz="1400" b="1" baseline="0" dirty="0">
                        <a:solidFill>
                          <a:schemeClr val="tx1"/>
                        </a:solidFill>
                        <a:latin typeface="+mn-lt"/>
                        <a:ea typeface="Calibri"/>
                        <a:cs typeface="Times New Roman"/>
                      </a:endParaRPr>
                    </a:p>
                  </a:txBody>
                  <a:tcPr marL="68580" marR="68580" marT="0" marB="0"/>
                </a:tc>
              </a:tr>
              <a:tr h="481808">
                <a:tc>
                  <a:txBody>
                    <a:bodyPr/>
                    <a:lstStyle/>
                    <a:p>
                      <a:pPr algn="just">
                        <a:lnSpc>
                          <a:spcPct val="115000"/>
                        </a:lnSpc>
                        <a:spcAft>
                          <a:spcPts val="0"/>
                        </a:spcAft>
                      </a:pPr>
                      <a:r>
                        <a:rPr lang="ru-RU" sz="1400" b="1" baseline="0" dirty="0">
                          <a:solidFill>
                            <a:schemeClr val="tx1"/>
                          </a:solidFill>
                          <a:latin typeface="+mn-lt"/>
                          <a:ea typeface="Times New Roman"/>
                          <a:cs typeface="Times New Roman"/>
                        </a:rPr>
                        <a:t>возмещение на поддержку завоза семян для выращивания кормовых культур Крайнего Севера</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Times New Roman"/>
                          <a:cs typeface="Times New Roman"/>
                        </a:rPr>
                        <a:t>234,1</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Calibri"/>
                          <a:cs typeface="Times New Roman"/>
                        </a:rPr>
                        <a:t>- 21,5</a:t>
                      </a:r>
                      <a:endParaRPr lang="ru-RU" sz="1400" b="1" baseline="0" dirty="0">
                        <a:solidFill>
                          <a:schemeClr val="tx1"/>
                        </a:solidFill>
                        <a:latin typeface="+mn-lt"/>
                        <a:ea typeface="Calibri"/>
                        <a:cs typeface="Times New Roman"/>
                      </a:endParaRPr>
                    </a:p>
                  </a:txBody>
                  <a:tcPr marL="68580" marR="68580" marT="0" marB="0"/>
                </a:tc>
              </a:tr>
              <a:tr h="481808">
                <a:tc>
                  <a:txBody>
                    <a:bodyPr/>
                    <a:lstStyle/>
                    <a:p>
                      <a:pPr algn="just">
                        <a:lnSpc>
                          <a:spcPct val="115000"/>
                        </a:lnSpc>
                        <a:spcAft>
                          <a:spcPts val="0"/>
                        </a:spcAft>
                      </a:pPr>
                      <a:r>
                        <a:rPr lang="ru-RU" sz="1400" b="1" baseline="0" dirty="0">
                          <a:solidFill>
                            <a:schemeClr val="tx1"/>
                          </a:solidFill>
                          <a:latin typeface="+mn-lt"/>
                          <a:ea typeface="Times New Roman"/>
                          <a:cs typeface="Times New Roman"/>
                        </a:rPr>
                        <a:t>компенсация части затрат на приобретение средств химизации</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Calibri"/>
                          <a:cs typeface="Times New Roman"/>
                        </a:rPr>
                        <a:t>0</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Times New Roman"/>
                          <a:cs typeface="Times New Roman"/>
                        </a:rPr>
                        <a:t>- 74,8</a:t>
                      </a:r>
                      <a:endParaRPr lang="ru-RU" sz="1400" b="1" baseline="0" dirty="0">
                        <a:solidFill>
                          <a:schemeClr val="tx1"/>
                        </a:solidFill>
                        <a:latin typeface="+mn-lt"/>
                        <a:ea typeface="Calibri"/>
                        <a:cs typeface="Times New Roman"/>
                      </a:endParaRPr>
                    </a:p>
                  </a:txBody>
                  <a:tcPr marL="68580" marR="68580" marT="0" marB="0"/>
                </a:tc>
              </a:tr>
              <a:tr h="481808">
                <a:tc>
                  <a:txBody>
                    <a:bodyPr/>
                    <a:lstStyle/>
                    <a:p>
                      <a:pPr algn="just">
                        <a:lnSpc>
                          <a:spcPct val="115000"/>
                        </a:lnSpc>
                        <a:spcAft>
                          <a:spcPts val="0"/>
                        </a:spcAft>
                      </a:pPr>
                      <a:r>
                        <a:rPr lang="ru-RU" sz="1400" b="1" baseline="0">
                          <a:solidFill>
                            <a:schemeClr val="tx1"/>
                          </a:solidFill>
                          <a:latin typeface="+mn-lt"/>
                          <a:ea typeface="Times New Roman"/>
                          <a:cs typeface="Times New Roman"/>
                        </a:rPr>
                        <a:t>возмещение части затрат на уплату процентов по кредитам</a:t>
                      </a:r>
                      <a:endParaRPr lang="ru-RU" sz="1400" b="1" baseline="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Calibri"/>
                          <a:cs typeface="Times New Roman"/>
                        </a:rPr>
                        <a:t>9,2</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smtClean="0">
                          <a:solidFill>
                            <a:schemeClr val="tx1"/>
                          </a:solidFill>
                          <a:latin typeface="+mn-lt"/>
                          <a:ea typeface="Times New Roman"/>
                          <a:cs typeface="Times New Roman"/>
                        </a:rPr>
                        <a:t>- 17,0</a:t>
                      </a:r>
                      <a:endParaRPr lang="ru-RU" sz="1400" b="1" baseline="0" dirty="0">
                        <a:solidFill>
                          <a:schemeClr val="tx1"/>
                        </a:solidFill>
                        <a:latin typeface="+mn-lt"/>
                        <a:ea typeface="Calibri"/>
                        <a:cs typeface="Times New Roman"/>
                      </a:endParaRPr>
                    </a:p>
                  </a:txBody>
                  <a:tcPr marL="68580" marR="68580" marT="0" marB="0"/>
                </a:tc>
              </a:tr>
              <a:tr h="481808">
                <a:tc>
                  <a:txBody>
                    <a:bodyPr/>
                    <a:lstStyle/>
                    <a:p>
                      <a:pPr algn="just">
                        <a:lnSpc>
                          <a:spcPct val="115000"/>
                        </a:lnSpc>
                        <a:spcAft>
                          <a:spcPts val="0"/>
                        </a:spcAft>
                      </a:pPr>
                      <a:r>
                        <a:rPr lang="ru-RU" sz="1400" b="1" baseline="0" dirty="0">
                          <a:solidFill>
                            <a:schemeClr val="tx1"/>
                          </a:solidFill>
                          <a:latin typeface="+mn-lt"/>
                          <a:ea typeface="Times New Roman"/>
                          <a:cs typeface="Times New Roman"/>
                        </a:rPr>
                        <a:t>субсидии на поддержку начинающим фермерам</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a:solidFill>
                            <a:schemeClr val="tx1"/>
                          </a:solidFill>
                          <a:latin typeface="+mn-lt"/>
                          <a:ea typeface="Times New Roman"/>
                          <a:cs typeface="Times New Roman"/>
                        </a:rPr>
                        <a:t>1500</a:t>
                      </a:r>
                      <a:endParaRPr lang="ru-RU" sz="1400" b="1" baseline="0" dirty="0">
                        <a:solidFill>
                          <a:schemeClr val="tx1"/>
                        </a:solidFill>
                        <a:latin typeface="+mn-lt"/>
                        <a:ea typeface="Calibri"/>
                        <a:cs typeface="Times New Roman"/>
                      </a:endParaRPr>
                    </a:p>
                  </a:txBody>
                  <a:tcPr marL="68580" marR="68580" marT="0" marB="0"/>
                </a:tc>
                <a:tc>
                  <a:txBody>
                    <a:bodyPr/>
                    <a:lstStyle/>
                    <a:p>
                      <a:pPr algn="r">
                        <a:lnSpc>
                          <a:spcPct val="115000"/>
                        </a:lnSpc>
                        <a:spcAft>
                          <a:spcPts val="0"/>
                        </a:spcAft>
                      </a:pPr>
                      <a:r>
                        <a:rPr lang="ru-RU" sz="1400" b="1" baseline="0" dirty="0">
                          <a:solidFill>
                            <a:schemeClr val="tx1"/>
                          </a:solidFill>
                          <a:latin typeface="+mn-lt"/>
                          <a:ea typeface="Times New Roman"/>
                          <a:cs typeface="Times New Roman"/>
                        </a:rPr>
                        <a:t>0</a:t>
                      </a:r>
                      <a:endParaRPr lang="ru-RU" sz="1400" b="1" baseline="0" dirty="0">
                        <a:solidFill>
                          <a:schemeClr val="tx1"/>
                        </a:solidFill>
                        <a:latin typeface="+mn-lt"/>
                        <a:ea typeface="Calibri"/>
                        <a:cs typeface="Times New Roman"/>
                      </a:endParaRPr>
                    </a:p>
                  </a:txBody>
                  <a:tcPr marL="68580" marR="68580" marT="0" marB="0"/>
                </a:tc>
              </a:tr>
            </a:tbl>
          </a:graphicData>
        </a:graphic>
      </p:graphicFrame>
      <p:pic>
        <p:nvPicPr>
          <p:cNvPr id="7" name="Picture 3" descr="логотип"/>
          <p:cNvPicPr>
            <a:picLocks noChangeAspect="1" noChangeArrowheads="1"/>
          </p:cNvPicPr>
          <p:nvPr/>
        </p:nvPicPr>
        <p:blipFill>
          <a:blip r:embed="rId2"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8" name="Picture 4" descr="логотип_75_лет_победы"/>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642918"/>
            <a:ext cx="8848756" cy="5929354"/>
          </a:xfrm>
        </p:spPr>
        <p:txBody>
          <a:bodyPr>
            <a:normAutofit/>
          </a:bodyPr>
          <a:lstStyle/>
          <a:p>
            <a:pPr>
              <a:buNone/>
            </a:pPr>
            <a:r>
              <a:rPr lang="ru-RU" sz="2000" b="1" dirty="0" smtClean="0"/>
              <a:t>      </a:t>
            </a:r>
          </a:p>
          <a:p>
            <a:pPr marL="0" indent="0" algn="ctr">
              <a:buNone/>
            </a:pPr>
            <a:r>
              <a:rPr lang="ru-RU" sz="2000" b="1" dirty="0" smtClean="0"/>
              <a:t>В рамках ФЦП «Устойчивое развитие сельских территорий  </a:t>
            </a:r>
          </a:p>
          <a:p>
            <a:pPr marL="0" indent="0" algn="ctr">
              <a:buNone/>
            </a:pPr>
            <a:r>
              <a:rPr lang="ru-RU" sz="2000" b="1" dirty="0" smtClean="0"/>
              <a:t>(2014-2021 годы)» </a:t>
            </a:r>
            <a:r>
              <a:rPr lang="ru-RU" sz="2000" dirty="0" smtClean="0"/>
              <a:t>социальные выплаты на приобретение (строительство) жилья в сельской местности получили </a:t>
            </a:r>
            <a:r>
              <a:rPr lang="ru-RU" sz="2000" dirty="0" smtClean="0">
                <a:solidFill>
                  <a:srgbClr val="FF0000"/>
                </a:solidFill>
              </a:rPr>
              <a:t>18 семей</a:t>
            </a:r>
            <a:r>
              <a:rPr lang="ru-RU" sz="2000" dirty="0" smtClean="0"/>
              <a:t>. </a:t>
            </a:r>
          </a:p>
          <a:p>
            <a:pPr marL="0" indent="0" algn="ctr">
              <a:buNone/>
            </a:pPr>
            <a:r>
              <a:rPr lang="ru-RU" sz="2000" dirty="0" smtClean="0"/>
              <a:t>В том числе </a:t>
            </a:r>
            <a:r>
              <a:rPr lang="ru-RU" sz="2000" dirty="0" smtClean="0">
                <a:solidFill>
                  <a:srgbClr val="FF0000"/>
                </a:solidFill>
              </a:rPr>
              <a:t>9 семей </a:t>
            </a:r>
            <a:r>
              <a:rPr lang="ru-RU" sz="2000" dirty="0" smtClean="0"/>
              <a:t>молодых специалистов. </a:t>
            </a:r>
            <a:r>
              <a:rPr lang="ru-RU" sz="2000" dirty="0" err="1" smtClean="0"/>
              <a:t>Софинансирование</a:t>
            </a:r>
            <a:r>
              <a:rPr lang="ru-RU" sz="2000" dirty="0" smtClean="0"/>
              <a:t> бюджета района составило </a:t>
            </a:r>
          </a:p>
          <a:p>
            <a:pPr marL="0" indent="0" algn="ctr">
              <a:buNone/>
            </a:pPr>
            <a:r>
              <a:rPr lang="ru-RU" sz="2000" dirty="0" smtClean="0"/>
              <a:t>635,6 тыс. рублей. </a:t>
            </a:r>
          </a:p>
          <a:p>
            <a:pPr marL="0" indent="0" algn="ctr">
              <a:buNone/>
            </a:pPr>
            <a:r>
              <a:rPr lang="ru-RU" sz="2000" dirty="0" smtClean="0"/>
              <a:t>Из федерального и областного бюджетов привлечено </a:t>
            </a:r>
          </a:p>
          <a:p>
            <a:pPr marL="0" indent="0" algn="ctr">
              <a:buNone/>
            </a:pPr>
            <a:r>
              <a:rPr lang="ru-RU" sz="2000" dirty="0" smtClean="0"/>
              <a:t>14 млн. 075 тыс. руб. </a:t>
            </a:r>
          </a:p>
          <a:p>
            <a:pPr>
              <a:buFontTx/>
              <a:buChar char="-"/>
            </a:pPr>
            <a:endParaRPr lang="ru-RU" sz="2000" dirty="0" smtClean="0"/>
          </a:p>
          <a:p>
            <a:pPr>
              <a:buNone/>
            </a:pPr>
            <a:endParaRPr lang="ru-RU" dirty="0"/>
          </a:p>
        </p:txBody>
      </p:sp>
      <p:pic>
        <p:nvPicPr>
          <p:cNvPr id="7" name="Picture 3" descr="Z:\ПАРШИНА Н.В\для главы\дом Левошко М.jpg"/>
          <p:cNvPicPr>
            <a:picLocks noChangeAspect="1" noChangeArrowheads="1"/>
          </p:cNvPicPr>
          <p:nvPr/>
        </p:nvPicPr>
        <p:blipFill>
          <a:blip r:embed="rId2" cstate="print"/>
          <a:srcRect/>
          <a:stretch>
            <a:fillRect/>
          </a:stretch>
        </p:blipFill>
        <p:spPr bwMode="auto">
          <a:xfrm>
            <a:off x="214282" y="3857628"/>
            <a:ext cx="4286280" cy="2831999"/>
          </a:xfrm>
          <a:prstGeom prst="rect">
            <a:avLst/>
          </a:prstGeom>
          <a:noFill/>
        </p:spPr>
      </p:pic>
      <p:pic>
        <p:nvPicPr>
          <p:cNvPr id="8" name="Picture 2" descr="C:\Users\MALAHOVA\Desktop\2019-01-24 04.17.09 1.jpg"/>
          <p:cNvPicPr>
            <a:picLocks noChangeAspect="1" noChangeArrowheads="1"/>
          </p:cNvPicPr>
          <p:nvPr/>
        </p:nvPicPr>
        <p:blipFill>
          <a:blip r:embed="rId3" cstate="print"/>
          <a:srcRect/>
          <a:stretch>
            <a:fillRect/>
          </a:stretch>
        </p:blipFill>
        <p:spPr bwMode="auto">
          <a:xfrm>
            <a:off x="4857752" y="3857628"/>
            <a:ext cx="4071966" cy="2857520"/>
          </a:xfrm>
          <a:prstGeom prst="rect">
            <a:avLst/>
          </a:prstGeom>
          <a:noFill/>
        </p:spPr>
      </p:pic>
      <p:pic>
        <p:nvPicPr>
          <p:cNvPr id="6" name="Picture 3" descr="логотип"/>
          <p:cNvPicPr>
            <a:picLocks noChangeAspect="1" noChangeArrowheads="1"/>
          </p:cNvPicPr>
          <p:nvPr/>
        </p:nvPicPr>
        <p:blipFill>
          <a:blip r:embed="rId4"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0" name="Picture 4" descr="логотип_75_лет_победы"/>
          <p:cNvPicPr>
            <a:picLocks noChangeAspect="1" noChangeArrowheads="1"/>
          </p:cNvPicPr>
          <p:nvPr/>
        </p:nvPicPr>
        <p:blipFill>
          <a:blip r:embed="rId5">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4"/>
            <a:ext cx="6357982" cy="1096650"/>
          </a:xfrm>
        </p:spPr>
        <p:txBody>
          <a:bodyPr>
            <a:noAutofit/>
          </a:bodyPr>
          <a:lstStyle/>
          <a:p>
            <a:pPr algn="ctr"/>
            <a:r>
              <a:rPr lang="ru-RU" sz="2500" b="1" dirty="0" smtClean="0">
                <a:solidFill>
                  <a:srgbClr val="C00000"/>
                </a:solidFill>
              </a:rPr>
              <a:t>ТЕРРИТОРИАЛЬНОЕ ОБЩЕСТВЕННОЕ САМОУПРАВЛЕНИЕ</a:t>
            </a:r>
            <a:endParaRPr lang="ru-RU" sz="2500" b="1" dirty="0">
              <a:solidFill>
                <a:srgbClr val="C00000"/>
              </a:solidFill>
            </a:endParaRPr>
          </a:p>
        </p:txBody>
      </p:sp>
      <p:sp>
        <p:nvSpPr>
          <p:cNvPr id="3" name="Содержимое 2"/>
          <p:cNvSpPr>
            <a:spLocks noGrp="1"/>
          </p:cNvSpPr>
          <p:nvPr>
            <p:ph idx="1"/>
          </p:nvPr>
        </p:nvSpPr>
        <p:spPr>
          <a:xfrm>
            <a:off x="254370" y="1428737"/>
            <a:ext cx="4103316" cy="2571767"/>
          </a:xfrm>
        </p:spPr>
        <p:txBody>
          <a:bodyPr>
            <a:normAutofit/>
          </a:bodyPr>
          <a:lstStyle/>
          <a:p>
            <a:pPr marL="0" indent="0" algn="ctr">
              <a:buNone/>
            </a:pPr>
            <a:r>
              <a:rPr lang="ru-RU" sz="2000" u="sng" dirty="0" smtClean="0"/>
              <a:t>Поддержка социально ориентированных некоммерческих организаций.</a:t>
            </a:r>
          </a:p>
          <a:p>
            <a:pPr marL="0" indent="0" algn="ctr">
              <a:buNone/>
            </a:pPr>
            <a:r>
              <a:rPr lang="ru-RU" sz="2000" dirty="0" smtClean="0"/>
              <a:t>На 01.01.2020 года в районе действуют 10 СО НКО </a:t>
            </a:r>
          </a:p>
          <a:p>
            <a:pPr marL="0" indent="0" algn="ctr">
              <a:buNone/>
            </a:pPr>
            <a:endParaRPr lang="ru-RU" sz="2000" dirty="0" smtClean="0"/>
          </a:p>
          <a:p>
            <a:pPr marL="0" indent="0" algn="ctr">
              <a:buNone/>
            </a:pPr>
            <a:endParaRPr lang="ru-RU" dirty="0"/>
          </a:p>
        </p:txBody>
      </p:sp>
      <p:sp>
        <p:nvSpPr>
          <p:cNvPr id="6" name="Стрелка вниз 5"/>
          <p:cNvSpPr/>
          <p:nvPr/>
        </p:nvSpPr>
        <p:spPr>
          <a:xfrm>
            <a:off x="6572264" y="857232"/>
            <a:ext cx="642942"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низ 6"/>
          <p:cNvSpPr/>
          <p:nvPr/>
        </p:nvSpPr>
        <p:spPr>
          <a:xfrm>
            <a:off x="2000232" y="857232"/>
            <a:ext cx="642942"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5000629" y="1285860"/>
            <a:ext cx="3786214" cy="2862322"/>
          </a:xfrm>
          <a:prstGeom prst="rect">
            <a:avLst/>
          </a:prstGeom>
          <a:noFill/>
        </p:spPr>
        <p:txBody>
          <a:bodyPr wrap="square" rtlCol="0">
            <a:spAutoFit/>
          </a:bodyPr>
          <a:lstStyle/>
          <a:p>
            <a:pPr algn="ctr"/>
            <a:r>
              <a:rPr lang="ru-RU" sz="2000" u="sng" dirty="0" smtClean="0">
                <a:latin typeface="+mn-lt"/>
              </a:rPr>
              <a:t>Развитие территориального общественного самоуправления в Красноборском районе.</a:t>
            </a:r>
          </a:p>
          <a:p>
            <a:pPr algn="ctr"/>
            <a:r>
              <a:rPr lang="ru-RU" sz="2000" dirty="0" smtClean="0">
                <a:latin typeface="+mn-lt"/>
              </a:rPr>
              <a:t>На 01.01.2020 года в районе насчитывается 33 </a:t>
            </a:r>
            <a:r>
              <a:rPr lang="ru-RU" sz="2000" dirty="0" err="1" smtClean="0">
                <a:latin typeface="+mn-lt"/>
              </a:rPr>
              <a:t>ТОСов</a:t>
            </a:r>
            <a:r>
              <a:rPr lang="ru-RU" sz="2000" dirty="0" smtClean="0">
                <a:latin typeface="+mn-lt"/>
              </a:rPr>
              <a:t>.</a:t>
            </a:r>
            <a:endParaRPr lang="ru-RU" sz="2000" b="1" dirty="0" smtClean="0">
              <a:latin typeface="+mn-lt"/>
            </a:endParaRPr>
          </a:p>
          <a:p>
            <a:pPr algn="ctr"/>
            <a:r>
              <a:rPr lang="ru-RU" sz="2000" dirty="0" smtClean="0">
                <a:latin typeface="+mn-lt"/>
              </a:rPr>
              <a:t>В 2019 году профинансировано </a:t>
            </a:r>
          </a:p>
          <a:p>
            <a:pPr algn="ctr"/>
            <a:r>
              <a:rPr lang="ru-RU" sz="2000" dirty="0" smtClean="0">
                <a:latin typeface="+mn-lt"/>
              </a:rPr>
              <a:t>12 проектов</a:t>
            </a:r>
            <a:endParaRPr lang="ru-RU" sz="2000" dirty="0">
              <a:latin typeface="+mn-lt"/>
            </a:endParaRPr>
          </a:p>
        </p:txBody>
      </p:sp>
      <p:pic>
        <p:nvPicPr>
          <p:cNvPr id="12" name="Picture 2" descr="N:\Про тос\DSC01558.JPG"/>
          <p:cNvPicPr>
            <a:picLocks noChangeAspect="1" noChangeArrowheads="1"/>
          </p:cNvPicPr>
          <p:nvPr/>
        </p:nvPicPr>
        <p:blipFill>
          <a:blip r:embed="rId2" cstate="print"/>
          <a:srcRect t="13064"/>
          <a:stretch>
            <a:fillRect/>
          </a:stretch>
        </p:blipFill>
        <p:spPr bwMode="auto">
          <a:xfrm>
            <a:off x="4429124" y="4126624"/>
            <a:ext cx="4286280" cy="2470728"/>
          </a:xfrm>
          <a:prstGeom prst="rect">
            <a:avLst/>
          </a:prstGeom>
          <a:noFill/>
          <a:ln w="15875">
            <a:noFill/>
          </a:ln>
        </p:spPr>
      </p:pic>
      <p:pic>
        <p:nvPicPr>
          <p:cNvPr id="13" name="Рисунок 12" descr="IMG_6751-1024x683.jpg"/>
          <p:cNvPicPr>
            <a:picLocks noChangeAspect="1"/>
          </p:cNvPicPr>
          <p:nvPr/>
        </p:nvPicPr>
        <p:blipFill>
          <a:blip r:embed="rId3"/>
          <a:srcRect l="10156" t="19546" r="10937"/>
          <a:stretch>
            <a:fillRect/>
          </a:stretch>
        </p:blipFill>
        <p:spPr>
          <a:xfrm>
            <a:off x="428596" y="4126624"/>
            <a:ext cx="3714776" cy="2453154"/>
          </a:xfrm>
          <a:prstGeom prst="rect">
            <a:avLst/>
          </a:prstGeom>
        </p:spPr>
      </p:pic>
      <p:pic>
        <p:nvPicPr>
          <p:cNvPr id="10" name="Picture 3" descr="логотип"/>
          <p:cNvPicPr>
            <a:picLocks noChangeAspect="1" noChangeArrowheads="1"/>
          </p:cNvPicPr>
          <p:nvPr/>
        </p:nvPicPr>
        <p:blipFill>
          <a:blip r:embed="rId4" cstate="print"/>
          <a:srcRect/>
          <a:stretch>
            <a:fillRect/>
          </a:stretch>
        </p:blipFill>
        <p:spPr bwMode="auto">
          <a:xfrm>
            <a:off x="0" y="1"/>
            <a:ext cx="1428727" cy="954120"/>
          </a:xfrm>
          <a:prstGeom prst="rect">
            <a:avLst/>
          </a:prstGeom>
          <a:solidFill>
            <a:srgbClr val="FFFFFF">
              <a:alpha val="55000"/>
            </a:srgbClr>
          </a:solidFill>
          <a:ln w="9525" algn="in">
            <a:noFill/>
            <a:miter lim="800000"/>
            <a:headEnd/>
            <a:tailEnd/>
          </a:ln>
          <a:effectLst/>
        </p:spPr>
      </p:pic>
      <p:pic>
        <p:nvPicPr>
          <p:cNvPr id="11" name="Picture 4" descr="логотип_75_лет_победы"/>
          <p:cNvPicPr>
            <a:picLocks noChangeAspect="1" noChangeArrowheads="1"/>
          </p:cNvPicPr>
          <p:nvPr/>
        </p:nvPicPr>
        <p:blipFill>
          <a:blip r:embed="rId5">
            <a:clrChange>
              <a:clrFrom>
                <a:srgbClr val="FEFEFE"/>
              </a:clrFrom>
              <a:clrTo>
                <a:srgbClr val="FEFEFE">
                  <a:alpha val="0"/>
                </a:srgbClr>
              </a:clrTo>
            </a:clrChange>
          </a:blip>
          <a:srcRect/>
          <a:stretch>
            <a:fillRect/>
          </a:stretch>
        </p:blipFill>
        <p:spPr bwMode="auto">
          <a:xfrm>
            <a:off x="8302145" y="0"/>
            <a:ext cx="841855" cy="1000108"/>
          </a:xfrm>
          <a:prstGeom prst="rect">
            <a:avLst/>
          </a:prstGeom>
          <a:solidFill>
            <a:srgbClr val="FFFFFF">
              <a:alpha val="55000"/>
            </a:srgbClr>
          </a:solidFill>
          <a:ln w="9525" algn="in">
            <a:noFill/>
            <a:miter lim="800000"/>
            <a:headEnd/>
            <a:tailEnd/>
          </a:ln>
          <a:effectLst/>
        </p:spPr>
      </p:pic>
    </p:spTree>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Другая 1">
      <a:dk1>
        <a:srgbClr val="FFFFFF"/>
      </a:dk1>
      <a:lt1>
        <a:srgbClr val="002A37"/>
      </a:lt1>
      <a:dk2>
        <a:srgbClr val="002A37"/>
      </a:dk2>
      <a:lt2>
        <a:srgbClr val="00192E"/>
      </a:lt2>
      <a:accent1>
        <a:srgbClr val="00566E"/>
      </a:accent1>
      <a:accent2>
        <a:srgbClr val="750A3D"/>
      </a:accent2>
      <a:accent3>
        <a:srgbClr val="FEB80A"/>
      </a:accent3>
      <a:accent4>
        <a:srgbClr val="1795FF"/>
      </a:accent4>
      <a:accent5>
        <a:srgbClr val="738AC8"/>
      </a:accent5>
      <a:accent6>
        <a:srgbClr val="1AB39F"/>
      </a:accent6>
      <a:hlink>
        <a:srgbClr val="EB8803"/>
      </a:hlink>
      <a:folHlink>
        <a:srgbClr val="5F7791"/>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3558</TotalTime>
  <Words>2021</Words>
  <Application>Microsoft Office PowerPoint</Application>
  <PresentationFormat>Экран (4:3)</PresentationFormat>
  <Paragraphs>372</Paragraphs>
  <Slides>36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36</vt:i4>
      </vt:variant>
    </vt:vector>
  </HeadingPairs>
  <TitlesOfParts>
    <vt:vector size="37" baseType="lpstr">
      <vt:lpstr>Яркая</vt:lpstr>
      <vt:lpstr>Слайд 1</vt:lpstr>
      <vt:lpstr>Участие в национальных проектах</vt:lpstr>
      <vt:lpstr>ДЕМОГРАФИЧЕСКАЯ СИТУАЦИЯ</vt:lpstr>
      <vt:lpstr>УРОВЕНЬ ЖИЗНИ НАСЕЛЕНИЯ</vt:lpstr>
      <vt:lpstr>  ЭКОНОМИКА Анализ социально-экономического развития района   </vt:lpstr>
      <vt:lpstr>Сельское хозяйство</vt:lpstr>
      <vt:lpstr>Слайд 7</vt:lpstr>
      <vt:lpstr>Слайд 8</vt:lpstr>
      <vt:lpstr>ТЕРРИТОРИАЛЬНОЕ ОБЩЕСТВЕННОЕ САМОУПРАВЛЕНИЕ</vt:lpstr>
      <vt:lpstr>МУНИЦИПАЛЬНОЕ ХОЗЯЙСТВО</vt:lpstr>
      <vt:lpstr>        </vt:lpstr>
      <vt:lpstr>Имущественные и земельные отношения</vt:lpstr>
      <vt:lpstr>Гражданская оборона и защита  населения от чрезвычайных ситуаций</vt:lpstr>
      <vt:lpstr>СОЦИАЛЬНАЯ ПОЛИТИКА</vt:lpstr>
      <vt:lpstr>Молодежная политика</vt:lpstr>
      <vt:lpstr>Слайд 16</vt:lpstr>
      <vt:lpstr>Молодежная политика</vt:lpstr>
      <vt:lpstr>       Обеспечение жильем молодых семей  </vt:lpstr>
      <vt:lpstr>   Патриотическое воспитание молодежи</vt:lpstr>
      <vt:lpstr> Спортивно-массовая  работа </vt:lpstr>
      <vt:lpstr>ОБРАЗОВАНИЕ</vt:lpstr>
      <vt:lpstr>ОБРАЗОВАНИЕ</vt:lpstr>
      <vt:lpstr>Слайд 23</vt:lpstr>
      <vt:lpstr>ОБРАЗОВАНИЕ</vt:lpstr>
      <vt:lpstr>ОБРАЗОВАНИЕ</vt:lpstr>
      <vt:lpstr> Реализация национального проекта «ОБРАЗОВАНИЕ» региональный проект «Современная школа» -  2019 </vt:lpstr>
      <vt:lpstr> Реализация национального проекта «ОБРАЗОВАНИЕ» региональный проект «Успех каждого ребенка» - 2019 </vt:lpstr>
      <vt:lpstr>КУЛЬТУРА</vt:lpstr>
      <vt:lpstr>  КУЛЬТУРА  Участие в национальном проекте «Культура» </vt:lpstr>
      <vt:lpstr>  КУЛЬТУРА Ремонты в учреждениях культуры    </vt:lpstr>
      <vt:lpstr>    КУЛЬТУРА  Участие в национальном проекте «Культура» </vt:lpstr>
      <vt:lpstr>КУЛЬТУРА Значимые мероприятия</vt:lpstr>
      <vt:lpstr>Слайд 33</vt:lpstr>
      <vt:lpstr>ЗДРАВООХРАНЕНИЕ</vt:lpstr>
      <vt:lpstr>Планы на 2020 год</vt:lpstr>
      <vt:lpstr>Слайд 36</vt:lpstr>
    </vt:vector>
  </TitlesOfParts>
  <Company>Админ МО</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Malahova</dc:creator>
  <cp:lastModifiedBy>MALAHOVA</cp:lastModifiedBy>
  <cp:revision>429</cp:revision>
  <dcterms:created xsi:type="dcterms:W3CDTF">2013-04-10T07:59:56Z</dcterms:created>
  <dcterms:modified xsi:type="dcterms:W3CDTF">2020-05-15T13:02:39Z</dcterms:modified>
</cp:coreProperties>
</file>