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5"/>
  </p:notesMasterIdLst>
  <p:sldIdLst>
    <p:sldId id="307" r:id="rId2"/>
    <p:sldId id="258" r:id="rId3"/>
    <p:sldId id="259" r:id="rId4"/>
    <p:sldId id="261" r:id="rId5"/>
    <p:sldId id="260" r:id="rId6"/>
    <p:sldId id="323" r:id="rId7"/>
    <p:sldId id="263" r:id="rId8"/>
    <p:sldId id="264" r:id="rId9"/>
    <p:sldId id="324" r:id="rId10"/>
    <p:sldId id="308" r:id="rId11"/>
    <p:sldId id="325" r:id="rId12"/>
    <p:sldId id="266" r:id="rId13"/>
    <p:sldId id="344" r:id="rId14"/>
    <p:sldId id="267" r:id="rId15"/>
    <p:sldId id="333" r:id="rId16"/>
    <p:sldId id="337" r:id="rId17"/>
    <p:sldId id="345" r:id="rId18"/>
    <p:sldId id="346" r:id="rId19"/>
    <p:sldId id="272" r:id="rId20"/>
    <p:sldId id="273" r:id="rId21"/>
    <p:sldId id="271" r:id="rId22"/>
    <p:sldId id="309" r:id="rId23"/>
    <p:sldId id="274" r:id="rId24"/>
    <p:sldId id="304" r:id="rId25"/>
    <p:sldId id="311" r:id="rId26"/>
    <p:sldId id="312" r:id="rId27"/>
    <p:sldId id="347" r:id="rId28"/>
    <p:sldId id="275" r:id="rId29"/>
    <p:sldId id="326" r:id="rId30"/>
    <p:sldId id="290" r:id="rId31"/>
    <p:sldId id="356" r:id="rId32"/>
    <p:sldId id="355" r:id="rId33"/>
    <p:sldId id="294" r:id="rId34"/>
    <p:sldId id="342" r:id="rId35"/>
    <p:sldId id="291" r:id="rId36"/>
    <p:sldId id="295" r:id="rId37"/>
    <p:sldId id="348" r:id="rId38"/>
    <p:sldId id="349" r:id="rId39"/>
    <p:sldId id="351" r:id="rId40"/>
    <p:sldId id="350" r:id="rId41"/>
    <p:sldId id="354" r:id="rId42"/>
    <p:sldId id="300" r:id="rId43"/>
    <p:sldId id="301" r:id="rId4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344" autoAdjust="0"/>
    <p:restoredTop sz="94595" autoAdjust="0"/>
  </p:normalViewPr>
  <p:slideViewPr>
    <p:cSldViewPr>
      <p:cViewPr>
        <p:scale>
          <a:sx n="100" d="100"/>
          <a:sy n="100" d="100"/>
        </p:scale>
        <p:origin x="-38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1;&#1045;&#1058;&#1054;%202017\&#1082;&#1086;&#1084;&#1080;&#1089;&#1089;&#1080;&#1103;\4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488</c:v>
                </c:pt>
              </c:strCache>
            </c:strRef>
          </c:tx>
          <c:cat>
            <c:numRef>
              <c:f>Лист1!$A$2:$A$8</c:f>
              <c:numCache>
                <c:formatCode>dd/mm/yyyy</c:formatCode>
                <c:ptCount val="7"/>
                <c:pt idx="0">
                  <c:v>40909</c:v>
                </c:pt>
                <c:pt idx="1">
                  <c:v>41275</c:v>
                </c:pt>
                <c:pt idx="2">
                  <c:v>41640</c:v>
                </c:pt>
                <c:pt idx="3">
                  <c:v>42005</c:v>
                </c:pt>
                <c:pt idx="4">
                  <c:v>42370</c:v>
                </c:pt>
                <c:pt idx="5">
                  <c:v>42736</c:v>
                </c:pt>
                <c:pt idx="6">
                  <c:v>43101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403</c:v>
                </c:pt>
                <c:pt idx="1">
                  <c:v>272</c:v>
                </c:pt>
                <c:pt idx="2">
                  <c:v>266</c:v>
                </c:pt>
                <c:pt idx="3">
                  <c:v>258</c:v>
                </c:pt>
                <c:pt idx="4">
                  <c:v>294</c:v>
                </c:pt>
                <c:pt idx="5">
                  <c:v>239</c:v>
                </c:pt>
                <c:pt idx="6">
                  <c:v>256</c:v>
                </c:pt>
              </c:numCache>
            </c:numRef>
          </c:val>
        </c:ser>
        <c:overlap val="100"/>
        <c:axId val="84670720"/>
        <c:axId val="84082688"/>
      </c:barChart>
      <c:dateAx>
        <c:axId val="84670720"/>
        <c:scaling>
          <c:orientation val="minMax"/>
        </c:scaling>
        <c:axPos val="b"/>
        <c:majorGridlines/>
        <c:numFmt formatCode="dd/mm/yyyy" sourceLinked="1"/>
        <c:tickLblPos val="low"/>
        <c:txPr>
          <a:bodyPr rot="0"/>
          <a:lstStyle/>
          <a:p>
            <a:pPr>
              <a:defRPr sz="1600" baseline="0"/>
            </a:pPr>
            <a:endParaRPr lang="ru-RU"/>
          </a:p>
        </c:txPr>
        <c:crossAx val="84082688"/>
        <c:crosses val="autoZero"/>
        <c:auto val="1"/>
        <c:lblOffset val="100"/>
        <c:baseTimeUnit val="years"/>
      </c:dateAx>
      <c:valAx>
        <c:axId val="84082688"/>
        <c:scaling>
          <c:orientation val="minMax"/>
        </c:scaling>
        <c:axPos val="l"/>
        <c:majorGridlines/>
        <c:numFmt formatCode="General" sourceLinked="1"/>
        <c:tickLblPos val="nextTo"/>
        <c:crossAx val="8467072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Лист1!$I$4</c:f>
              <c:strCache>
                <c:ptCount val="1"/>
                <c:pt idx="0">
                  <c:v>ДОЛ с дневным пребыванием</c:v>
                </c:pt>
              </c:strCache>
            </c:strRef>
          </c:tx>
          <c:dLbls>
            <c:numFmt formatCode="General" sourceLinked="0"/>
            <c:showVal val="1"/>
          </c:dLbls>
          <c:cat>
            <c:numRef>
              <c:f>Лист1!$J$3:$L$3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Лист1!$J$4:$L$4</c:f>
              <c:numCache>
                <c:formatCode>General</c:formatCode>
                <c:ptCount val="3"/>
                <c:pt idx="0">
                  <c:v>56</c:v>
                </c:pt>
                <c:pt idx="1">
                  <c:v>65.400000000000006</c:v>
                </c:pt>
                <c:pt idx="2">
                  <c:v>49.6</c:v>
                </c:pt>
              </c:numCache>
            </c:numRef>
          </c:val>
        </c:ser>
        <c:ser>
          <c:idx val="1"/>
          <c:order val="1"/>
          <c:tx>
            <c:strRef>
              <c:f>Лист1!$I$5</c:f>
              <c:strCache>
                <c:ptCount val="1"/>
                <c:pt idx="0">
                  <c:v>Загородные лагеря АО</c:v>
                </c:pt>
              </c:strCache>
            </c:strRef>
          </c:tx>
          <c:dLbls>
            <c:showVal val="1"/>
          </c:dLbls>
          <c:cat>
            <c:numRef>
              <c:f>Лист1!$J$3:$L$3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Лист1!$J$5:$L$5</c:f>
              <c:numCache>
                <c:formatCode>General</c:formatCode>
                <c:ptCount val="3"/>
                <c:pt idx="0">
                  <c:v>5.9</c:v>
                </c:pt>
                <c:pt idx="1">
                  <c:v>4.3</c:v>
                </c:pt>
                <c:pt idx="2">
                  <c:v>16.5</c:v>
                </c:pt>
              </c:numCache>
            </c:numRef>
          </c:val>
        </c:ser>
        <c:ser>
          <c:idx val="2"/>
          <c:order val="2"/>
          <c:tx>
            <c:strRef>
              <c:f>Лист1!$I$6</c:f>
              <c:strCache>
                <c:ptCount val="1"/>
                <c:pt idx="0">
                  <c:v>Южные лагеря</c:v>
                </c:pt>
              </c:strCache>
            </c:strRef>
          </c:tx>
          <c:dLbls>
            <c:showVal val="1"/>
          </c:dLbls>
          <c:cat>
            <c:numRef>
              <c:f>Лист1!$J$3:$L$3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Лист1!$J$6:$L$6</c:f>
              <c:numCache>
                <c:formatCode>General</c:formatCode>
                <c:ptCount val="3"/>
                <c:pt idx="0">
                  <c:v>0.9</c:v>
                </c:pt>
                <c:pt idx="1">
                  <c:v>0.87000000000000532</c:v>
                </c:pt>
              </c:numCache>
            </c:numRef>
          </c:val>
        </c:ser>
        <c:dLbls>
          <c:showVal val="1"/>
        </c:dLbls>
        <c:shape val="box"/>
        <c:axId val="68574592"/>
        <c:axId val="70120576"/>
        <c:axId val="0"/>
      </c:bar3DChart>
      <c:catAx>
        <c:axId val="68574592"/>
        <c:scaling>
          <c:orientation val="minMax"/>
        </c:scaling>
        <c:axPos val="b"/>
        <c:numFmt formatCode="General" sourceLinked="1"/>
        <c:tickLblPos val="nextTo"/>
        <c:crossAx val="70120576"/>
        <c:crosses val="autoZero"/>
        <c:auto val="1"/>
        <c:lblAlgn val="ctr"/>
        <c:lblOffset val="100"/>
      </c:catAx>
      <c:valAx>
        <c:axId val="70120576"/>
        <c:scaling>
          <c:orientation val="minMax"/>
        </c:scaling>
        <c:axPos val="l"/>
        <c:majorGridlines/>
        <c:numFmt formatCode="General" sourceLinked="1"/>
        <c:tickLblPos val="nextTo"/>
        <c:crossAx val="68574592"/>
        <c:crosses val="autoZero"/>
        <c:crossBetween val="between"/>
      </c:valAx>
    </c:plotArea>
    <c:legend>
      <c:legendPos val="b"/>
      <c:layout/>
    </c:legend>
    <c:plotVisOnly val="1"/>
  </c:chart>
  <c:spPr>
    <a:ln>
      <a:noFill/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3ED903-C06A-4966-A84A-FA8EA91266B4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E1034A-3AB5-4EB8-9CA4-245A9FC63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5814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78109A01-266E-4295-9DD8-2EAC75809696}" type="datetimeFigureOut">
              <a:rPr lang="ru-RU" smtClean="0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7A6A8D4-99A7-467A-8A5C-1074636165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6BA141-2480-4245-B711-1169F38A0759}" type="datetimeFigureOut">
              <a:rPr lang="ru-RU" smtClean="0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668E1E-FACB-4D46-90DB-2CD63F5168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A98739-3888-4C32-B443-E1404C1D42B8}" type="datetimeFigureOut">
              <a:rPr lang="ru-RU" smtClean="0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D4C3C1-C265-4065-A341-6FC9151DD6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pPr>
              <a:defRPr/>
            </a:pPr>
            <a:fld id="{F367CECD-F259-4AFA-AED4-04DD43C39A38}" type="datetimeFigureOut">
              <a:rPr lang="ru-RU" smtClean="0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57C748-1EB2-4CC0-8C85-E55F6543E2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pPr>
              <a:defRPr/>
            </a:pPr>
            <a:fld id="{88C01D1B-9057-4693-8B52-983B618950DD}" type="datetimeFigureOut">
              <a:rPr lang="ru-RU" smtClean="0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pPr>
              <a:defRPr/>
            </a:pPr>
            <a:fld id="{AB02091F-DB4C-4A5E-9EB1-95105BB2B9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380195CB-EDE0-42EB-A2C4-5747C4F0E17C}" type="datetimeFigureOut">
              <a:rPr lang="ru-RU" smtClean="0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96277763-7266-4B91-AE7A-2A40AC4C39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pPr>
              <a:defRPr/>
            </a:pPr>
            <a:fld id="{44B5993C-B702-480C-B03C-1E3620AC3037}" type="datetimeFigureOut">
              <a:rPr lang="ru-RU" smtClean="0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A0B003DF-AD04-45A3-9731-18E9F264A9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16BE83-563E-4DE3-AB49-CC4D6162CEB0}" type="datetimeFigureOut">
              <a:rPr lang="ru-RU" smtClean="0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C2A234-28C3-496B-8084-7EDBA0296B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8EAD3551-0E97-47CE-A463-39C5F5B84004}" type="datetimeFigureOut">
              <a:rPr lang="ru-RU" smtClean="0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CD65FD8D-BF61-4282-9EB3-5F69C6A9AD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D5BEBB60-F124-4142-8A21-97943D7696AE}" type="datetimeFigureOut">
              <a:rPr lang="ru-RU" smtClean="0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21B33669-8428-4EE0-8A40-9AF8FC156A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A074089C-D31E-41CA-8266-3E4E04F8C321}" type="datetimeFigureOut">
              <a:rPr lang="ru-RU" smtClean="0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7211A5E4-6D0B-4BE2-A4A6-C51D407B12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E93F73F-67A8-4F50-97F0-6C0BFD47B2C6}" type="datetimeFigureOut">
              <a:rPr lang="ru-RU" smtClean="0"/>
              <a:pPr>
                <a:defRPr/>
              </a:pPr>
              <a:t>16.05.2018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CB1DF98-D17C-4F2D-AC2C-56D2B1DA7B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8369" name="Picture 1" descr="Z:\МАЛАХОВА\от ОМСС\Красноборский рай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632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928662" y="1785926"/>
            <a:ext cx="7500958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Отчёт главы 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муниципального образования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«Красноборский муниципальный район»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 2017 год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Муниципальные закупки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54162"/>
            <a:ext cx="834869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По итогам размещенных заказов в 2017 году заключено 24 контракта на сумму – </a:t>
            </a:r>
            <a:r>
              <a:rPr lang="ru-RU" dirty="0" smtClean="0">
                <a:solidFill>
                  <a:srgbClr val="FF0000"/>
                </a:solidFill>
              </a:rPr>
              <a:t>20 812 600,05рублей </a:t>
            </a:r>
          </a:p>
          <a:p>
            <a:pPr>
              <a:buNone/>
            </a:pPr>
            <a:r>
              <a:rPr lang="ru-RU" dirty="0" smtClean="0"/>
              <a:t>Экономия денежных средств </a:t>
            </a:r>
          </a:p>
          <a:p>
            <a:pPr>
              <a:buNone/>
            </a:pPr>
            <a:r>
              <a:rPr lang="ru-RU" dirty="0" smtClean="0"/>
              <a:t>по итогам заключенных </a:t>
            </a:r>
          </a:p>
          <a:p>
            <a:pPr>
              <a:buNone/>
            </a:pPr>
            <a:r>
              <a:rPr lang="ru-RU" dirty="0" smtClean="0"/>
              <a:t>контрактов составляет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713 918,56 рублей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2050" name="Picture 2" descr="C:\Users\Malahova.ADMI.000\Pictures\50f900cb12ba09.3606018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3571876"/>
            <a:ext cx="3202135" cy="228601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096650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/>
              <a:t>ТЕРРИТОРИАЛЬНОЕ ОБЩЕСТВЕННОЕ САМОУПРАВЛЕНИЕ</a:t>
            </a:r>
            <a:endParaRPr lang="ru-RU" sz="3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285861"/>
            <a:ext cx="4103316" cy="32147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u="sng" dirty="0" smtClean="0"/>
              <a:t>Поддержка социально ориентированных некоммерческих организаций.</a:t>
            </a:r>
          </a:p>
          <a:p>
            <a:pPr marL="0" indent="0" algn="ctr">
              <a:buNone/>
            </a:pPr>
            <a:r>
              <a:rPr lang="ru-RU" sz="2000" dirty="0" smtClean="0"/>
              <a:t>На 01.01.2018 года в районе действуют 8 СО НКО </a:t>
            </a:r>
          </a:p>
          <a:p>
            <a:pPr marL="0" indent="0" algn="ctr">
              <a:buNone/>
            </a:pPr>
            <a:r>
              <a:rPr lang="ru-RU" sz="2000" dirty="0" smtClean="0"/>
              <a:t>(2 – в прошлом году)</a:t>
            </a:r>
          </a:p>
          <a:p>
            <a:pPr marL="0" indent="0" algn="ctr">
              <a:buNone/>
            </a:pPr>
            <a:endParaRPr lang="ru-RU" sz="2000" dirty="0" smtClean="0"/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7000892" y="857232"/>
            <a:ext cx="64294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2143108" y="857232"/>
            <a:ext cx="64294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000629" y="1285860"/>
            <a:ext cx="378621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latin typeface="+mn-lt"/>
              </a:rPr>
              <a:t>Развитие территориального общественного самоуправления в Красноборском районе.</a:t>
            </a:r>
          </a:p>
          <a:p>
            <a:pPr algn="ctr"/>
            <a:r>
              <a:rPr lang="ru-RU" sz="2000" dirty="0" smtClean="0">
                <a:latin typeface="+mn-lt"/>
              </a:rPr>
              <a:t>На 01.01.2018 года в районе насчитывается 28 </a:t>
            </a:r>
            <a:r>
              <a:rPr lang="ru-RU" sz="2000" dirty="0" err="1" smtClean="0">
                <a:latin typeface="+mn-lt"/>
              </a:rPr>
              <a:t>ТОСов</a:t>
            </a:r>
            <a:r>
              <a:rPr lang="ru-RU" sz="2000" dirty="0" smtClean="0">
                <a:latin typeface="+mn-lt"/>
              </a:rPr>
              <a:t>.</a:t>
            </a:r>
            <a:endParaRPr lang="ru-RU" sz="2000" b="1" dirty="0" smtClean="0">
              <a:latin typeface="+mn-lt"/>
            </a:endParaRPr>
          </a:p>
          <a:p>
            <a:pPr algn="ctr"/>
            <a:r>
              <a:rPr lang="ru-RU" sz="2000" dirty="0" smtClean="0">
                <a:latin typeface="+mn-lt"/>
              </a:rPr>
              <a:t>В 2017 году профинансировано </a:t>
            </a:r>
          </a:p>
          <a:p>
            <a:pPr algn="ctr"/>
            <a:r>
              <a:rPr lang="ru-RU" sz="2000" dirty="0" smtClean="0">
                <a:latin typeface="+mn-lt"/>
              </a:rPr>
              <a:t>11 проектов</a:t>
            </a:r>
            <a:endParaRPr lang="ru-RU" sz="2000" dirty="0">
              <a:latin typeface="+mn-lt"/>
            </a:endParaRPr>
          </a:p>
        </p:txBody>
      </p:sp>
      <p:pic>
        <p:nvPicPr>
          <p:cNvPr id="10" name="Рисунок 9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4071942"/>
            <a:ext cx="3500462" cy="2625347"/>
          </a:xfrm>
          <a:prstGeom prst="rect">
            <a:avLst/>
          </a:prstGeom>
        </p:spPr>
      </p:pic>
      <p:pic>
        <p:nvPicPr>
          <p:cNvPr id="11" name="Рисунок 10" descr="IMG_6751-1024x683.jpg"/>
          <p:cNvPicPr>
            <a:picLocks noChangeAspect="1"/>
          </p:cNvPicPr>
          <p:nvPr/>
        </p:nvPicPr>
        <p:blipFill>
          <a:blip r:embed="rId3"/>
          <a:srcRect l="10156" t="19546" r="10937"/>
          <a:stretch>
            <a:fillRect/>
          </a:stretch>
        </p:blipFill>
        <p:spPr>
          <a:xfrm>
            <a:off x="785786" y="4214818"/>
            <a:ext cx="3676570" cy="250033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285860"/>
            <a:ext cx="8678198" cy="192882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МУНИЦИПАЛЬНОЕ ХОЗЯЙСТВО</a:t>
            </a:r>
            <a:br>
              <a:rPr lang="ru-RU" b="1" dirty="0" smtClean="0"/>
            </a:br>
            <a:r>
              <a:rPr lang="ru-RU" sz="2700" b="1" dirty="0" smtClean="0"/>
              <a:t>Коммунальная инфраструктура, </a:t>
            </a:r>
            <a:br>
              <a:rPr lang="ru-RU" sz="2700" b="1" dirty="0" smtClean="0"/>
            </a:br>
            <a:r>
              <a:rPr lang="ru-RU" sz="2700" b="1" dirty="0" smtClean="0"/>
              <a:t> энергетика, связь</a:t>
            </a:r>
            <a:br>
              <a:rPr lang="ru-RU" sz="2700" b="1" dirty="0" smtClean="0"/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3 комплексных предприятия (МП «</a:t>
            </a:r>
            <a:r>
              <a:rPr lang="ru-RU" sz="2200" dirty="0" err="1" smtClean="0">
                <a:effectLst/>
                <a:latin typeface="Times New Roman" pitchFamily="18" charset="0"/>
                <a:cs typeface="Times New Roman" pitchFamily="18" charset="0"/>
              </a:rPr>
              <a:t>Телеговское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 ЖКХ», «</a:t>
            </a:r>
            <a:r>
              <a:rPr lang="ru-RU" sz="2200" dirty="0" err="1" smtClean="0">
                <a:effectLst/>
                <a:latin typeface="Times New Roman" pitchFamily="18" charset="0"/>
                <a:cs typeface="Times New Roman" pitchFamily="18" charset="0"/>
              </a:rPr>
              <a:t>Верхнеуфтюгское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 ЖКХ», МП «Алексеевское»),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 - 5 </a:t>
            </a:r>
            <a:r>
              <a:rPr lang="ru-RU" sz="2200" dirty="0" err="1" smtClean="0">
                <a:effectLst/>
                <a:latin typeface="Times New Roman" pitchFamily="18" charset="0"/>
                <a:cs typeface="Times New Roman" pitchFamily="18" charset="0"/>
              </a:rPr>
              <a:t>ресурсоснабжающих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 предприятия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2200" dirty="0" err="1" smtClean="0">
                <a:effectLst/>
                <a:latin typeface="Times New Roman" pitchFamily="18" charset="0"/>
                <a:cs typeface="Times New Roman" pitchFamily="18" charset="0"/>
              </a:rPr>
              <a:t>Архоблэнерго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», ПАО «</a:t>
            </a:r>
            <a:r>
              <a:rPr lang="ru-RU" sz="2200" dirty="0" err="1" smtClean="0">
                <a:effectLst/>
                <a:latin typeface="Times New Roman" pitchFamily="18" charset="0"/>
                <a:cs typeface="Times New Roman" pitchFamily="18" charset="0"/>
              </a:rPr>
              <a:t>МРСК-Северо-запада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», ООО «</a:t>
            </a:r>
            <a:r>
              <a:rPr lang="ru-RU" sz="2200" dirty="0" err="1" smtClean="0">
                <a:effectLst/>
                <a:latin typeface="Times New Roman" pitchFamily="18" charset="0"/>
                <a:cs typeface="Times New Roman" pitchFamily="18" charset="0"/>
              </a:rPr>
              <a:t>Котласгазсервис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», МУП «Коммунальное», ООО «</a:t>
            </a:r>
            <a:r>
              <a:rPr lang="ru-RU" sz="2200" dirty="0" err="1" smtClean="0">
                <a:effectLst/>
                <a:latin typeface="Times New Roman" pitchFamily="18" charset="0"/>
                <a:cs typeface="Times New Roman" pitchFamily="18" charset="0"/>
              </a:rPr>
              <a:t>Красноборские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 тепловые сети»), 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- 2 управляющие компании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 (ООО «Капитель», ООО «</a:t>
            </a:r>
            <a:r>
              <a:rPr lang="ru-RU" sz="2200" dirty="0" err="1" smtClean="0">
                <a:effectLst/>
                <a:latin typeface="Times New Roman" pitchFamily="18" charset="0"/>
                <a:cs typeface="Times New Roman" pitchFamily="18" charset="0"/>
              </a:rPr>
              <a:t>СтройЭлектроСервис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»),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- 2 организации специализированного профиля 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(МП «</a:t>
            </a:r>
            <a:r>
              <a:rPr lang="ru-RU" sz="2200" dirty="0" err="1" smtClean="0">
                <a:effectLst/>
                <a:latin typeface="Times New Roman" pitchFamily="18" charset="0"/>
                <a:cs typeface="Times New Roman" pitchFamily="18" charset="0"/>
              </a:rPr>
              <a:t>Красноборское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 АТП», ООО «Эверест»), 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услуги связи на территории района предоставляют 4 мобильных оператора (Мегафон, МТС, Теле-2, </a:t>
            </a:r>
            <a:r>
              <a:rPr lang="ru-RU" sz="2200" dirty="0" err="1" smtClean="0">
                <a:effectLst/>
                <a:latin typeface="Times New Roman" pitchFamily="18" charset="0"/>
                <a:cs typeface="Times New Roman" pitchFamily="18" charset="0"/>
              </a:rPr>
              <a:t>Билайн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), 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проводная связи обеспечивается АО «</a:t>
            </a:r>
            <a:r>
              <a:rPr lang="ru-RU" sz="2200" dirty="0" err="1" smtClean="0">
                <a:effectLst/>
                <a:latin typeface="Times New Roman" pitchFamily="18" charset="0"/>
                <a:cs typeface="Times New Roman" pitchFamily="18" charset="0"/>
              </a:rPr>
              <a:t>Ростелеком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», 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почтовая связь ФГУП Почта России. </a:t>
            </a: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7296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785794"/>
            <a:ext cx="8429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207167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678198" cy="62865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Коммунальная инфраструктура, </a:t>
            </a:r>
            <a:br>
              <a:rPr lang="ru-RU" sz="2700" b="1" dirty="0" smtClean="0"/>
            </a:br>
            <a:r>
              <a:rPr lang="ru-RU" sz="2700" b="1" dirty="0" smtClean="0"/>
              <a:t> энергетика, связь</a:t>
            </a:r>
            <a:br>
              <a:rPr lang="ru-RU" sz="2700" b="1" dirty="0" smtClean="0"/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>В 2017 году проведены следующие работы:</a:t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/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dirty="0" smtClean="0"/>
              <a:t>ереключение объектов теплоснабжения с. Красноборск с 6 локальных котельных на 1 квартальную;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За счёт внебюджетных средств, проведена дополнительная работа по улучшению теплоснабжения по котельным: </a:t>
            </a:r>
            <a:br>
              <a:rPr lang="ru-RU" sz="1600" dirty="0" smtClean="0"/>
            </a:br>
            <a:r>
              <a:rPr lang="ru-RU" sz="1600" dirty="0" smtClean="0"/>
              <a:t>- «КСШ» - замена котельного оборудования и дымовой трубы; </a:t>
            </a:r>
            <a:br>
              <a:rPr lang="ru-RU" sz="1600" dirty="0" smtClean="0"/>
            </a:br>
            <a:r>
              <a:rPr lang="ru-RU" sz="1600" dirty="0" smtClean="0"/>
              <a:t>- «Аэропорт» - замена котельного оборудования, </a:t>
            </a:r>
            <a:br>
              <a:rPr lang="ru-RU" sz="1600" dirty="0" smtClean="0"/>
            </a:br>
            <a:r>
              <a:rPr lang="ru-RU" sz="1600" dirty="0" smtClean="0"/>
              <a:t>- строительство новой ветки тепловой сети для переключения теплоснабжения жилых домов по ул. Пионерская с котельной «ЛПХ». 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В Куликово проведена замена котельного и насосного оборудования котельной «Школа», построена новая ветка тепловой сети от котельной «школа» до дома культуры п. Куликово с переключением данного объекта на котельную «Школа».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Произведена закупка, поставка и монтаж котла КВ-0,6 котельной «</a:t>
            </a:r>
            <a:r>
              <a:rPr lang="ru-RU" sz="1600" dirty="0" err="1" smtClean="0"/>
              <a:t>Солониха</a:t>
            </a:r>
            <a:r>
              <a:rPr lang="ru-RU" sz="1600" dirty="0" smtClean="0"/>
              <a:t>», выполнены в полном объёме работы по устройству модульной котельной для обеспечения теплоснабжения построенного здания новой начальной школы в с. Красноборск, а также проведена закупка и поставка железобетонных колец для устройства локального водоснабжения п. Куликово в виде 3-х колодцев, проведены работы по ремонту общественных колодцев с. </a:t>
            </a:r>
            <a:r>
              <a:rPr lang="ru-RU" sz="1600" dirty="0" err="1" smtClean="0"/>
              <a:t>Черевково</a:t>
            </a:r>
            <a:r>
              <a:rPr lang="ru-RU" sz="1600" dirty="0" smtClean="0"/>
              <a:t>, приобретено насосное оборудование для централизованного водоснабжения д. </a:t>
            </a:r>
            <a:r>
              <a:rPr lang="ru-RU" sz="1600" dirty="0" err="1" smtClean="0"/>
              <a:t>Ершевская</a:t>
            </a:r>
            <a:r>
              <a:rPr lang="ru-RU" sz="1600" dirty="0" smtClean="0"/>
              <a:t>, проведена поставка 2-х источников резервного электроснабжения 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 </a:t>
            </a:r>
            <a:br>
              <a:rPr lang="ru-RU" sz="1200" dirty="0" smtClean="0"/>
            </a:br>
            <a:r>
              <a:rPr lang="ru-RU" sz="1200" dirty="0" smtClean="0"/>
              <a:t> </a:t>
            </a: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7296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785794"/>
            <a:ext cx="8429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207167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78198" cy="108111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Жилищная сфера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071546"/>
            <a:ext cx="7929618" cy="557216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Фондом капитального ремонта Архангельской области проведены работы по следующим МКД:</a:t>
            </a:r>
          </a:p>
          <a:p>
            <a:r>
              <a:rPr lang="ru-RU" dirty="0" smtClean="0"/>
              <a:t>1. с. </a:t>
            </a:r>
            <a:r>
              <a:rPr lang="ru-RU" dirty="0" err="1" smtClean="0"/>
              <a:t>Черевково</a:t>
            </a:r>
            <a:r>
              <a:rPr lang="ru-RU" dirty="0" smtClean="0"/>
              <a:t>, пер. Первомайский 5 – ремонт фундамента, работы проведены в срок, качество исполнения проверено совместно с собственниками жилых помещений и специалистами Фонда. </a:t>
            </a:r>
          </a:p>
          <a:p>
            <a:r>
              <a:rPr lang="ru-RU" dirty="0" smtClean="0"/>
              <a:t>2. с. Красноборск, ул. Гагарина 118 – ремонт кровли выполнен в кратчайший срок, качество проверено, работы планировались на 2018 год.</a:t>
            </a:r>
          </a:p>
          <a:p>
            <a:r>
              <a:rPr lang="ru-RU" dirty="0" smtClean="0"/>
              <a:t>В связи с решением собственников жилых помещений капитальный ремонт фундамента МКД в с. </a:t>
            </a:r>
            <a:r>
              <a:rPr lang="ru-RU" dirty="0" err="1" smtClean="0"/>
              <a:t>Черевково</a:t>
            </a:r>
            <a:r>
              <a:rPr lang="ru-RU" dirty="0" smtClean="0"/>
              <a:t> по улице Первомайская, 16 перенесён на 2018 год.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150017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Дорожная инфраструктура, транспорт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307183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За счёт финансовых средств дорожного фонда продолжены работы по приведению в соответствие нормативно-техническим требованиям автомобильных дорог «Комсомольский –</a:t>
            </a:r>
            <a:r>
              <a:rPr lang="ru-RU" dirty="0" err="1" smtClean="0"/>
              <a:t>Новошино</a:t>
            </a:r>
            <a:r>
              <a:rPr lang="ru-RU" dirty="0" smtClean="0"/>
              <a:t>», «Аэропорт Куликово – Комарово», в том числе действия направленные на передачу автодороги «</a:t>
            </a:r>
            <a:r>
              <a:rPr lang="ru-RU" dirty="0" err="1" smtClean="0"/>
              <a:t>Аэропор</a:t>
            </a:r>
            <a:r>
              <a:rPr lang="ru-RU" dirty="0" smtClean="0"/>
              <a:t> </a:t>
            </a:r>
            <a:r>
              <a:rPr lang="ru-RU" dirty="0" err="1" smtClean="0"/>
              <a:t>Куликово-Комарово</a:t>
            </a:r>
            <a:r>
              <a:rPr lang="ru-RU" dirty="0" smtClean="0"/>
              <a:t>» на баланс ГКУ «</a:t>
            </a:r>
            <a:r>
              <a:rPr lang="ru-RU" dirty="0" err="1" smtClean="0"/>
              <a:t>Архавтодор</a:t>
            </a:r>
            <a:r>
              <a:rPr lang="ru-RU" dirty="0" smtClean="0"/>
              <a:t>». </a:t>
            </a:r>
          </a:p>
          <a:p>
            <a:endParaRPr lang="ru-RU" dirty="0"/>
          </a:p>
        </p:txBody>
      </p:sp>
      <p:pic>
        <p:nvPicPr>
          <p:cNvPr id="6" name="Рисунок 5" descr="IMG_31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9124" y="4071942"/>
            <a:ext cx="3928414" cy="2616323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/>
          <a:lstStyle/>
          <a:p>
            <a:pPr algn="ctr"/>
            <a:r>
              <a:rPr lang="ru-RU" b="1" dirty="0" smtClean="0"/>
              <a:t>Строительство</a:t>
            </a:r>
            <a:endParaRPr lang="ru-RU" b="1" dirty="0"/>
          </a:p>
        </p:txBody>
      </p:sp>
      <p:pic>
        <p:nvPicPr>
          <p:cNvPr id="4" name="Содержимое 3" descr="от 9 мая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628" y="4409348"/>
            <a:ext cx="3724562" cy="2091485"/>
          </a:xfrm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1214422"/>
            <a:ext cx="8229600" cy="3714776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609600" y="1366822"/>
            <a:ext cx="8229600" cy="3714776"/>
          </a:xfrm>
          <a:prstGeom prst="rect">
            <a:avLst/>
          </a:prstGeom>
        </p:spPr>
        <p:txBody>
          <a:bodyPr vert="horz" anchor="t">
            <a:normAutofit fontScale="92500" lnSpcReduction="10000"/>
          </a:bodyPr>
          <a:lstStyle/>
          <a:p>
            <a:pPr marL="448056" lvl="0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r>
              <a:rPr lang="ru-RU" sz="2800" dirty="0" smtClean="0"/>
              <a:t> Главным объектом строительства на территории </a:t>
            </a:r>
            <a:r>
              <a:rPr lang="ru-RU" sz="2800" dirty="0" err="1" smtClean="0"/>
              <a:t>Красноборского</a:t>
            </a:r>
            <a:r>
              <a:rPr lang="ru-RU" sz="2800" dirty="0" smtClean="0"/>
              <a:t> района является строительство начальной общеобразовательной школы на 320 учащихся в с. Красноборск. Контрактная стоимость строительства 316, 48 млн. рублей, работы по строительству объекта завершены в 2017 году, на 2018 год запланировано приобретение и монтаж  оборудования, технологическое подключение объекта к сетям электроснабжения, ввод в эксплуатацию.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/>
          <a:lstStyle/>
          <a:p>
            <a:pPr algn="ctr"/>
            <a:r>
              <a:rPr lang="ru-RU" b="1" dirty="0" smtClean="0"/>
              <a:t>Благоустройство</a:t>
            </a:r>
            <a:endParaRPr lang="ru-RU" b="1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1214422"/>
            <a:ext cx="8229600" cy="3714776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609600" y="1366822"/>
            <a:ext cx="8229600" cy="4919698"/>
          </a:xfrm>
          <a:prstGeom prst="rect">
            <a:avLst/>
          </a:prstGeom>
        </p:spPr>
        <p:txBody>
          <a:bodyPr vert="horz" anchor="t">
            <a:normAutofit fontScale="92500"/>
          </a:bodyPr>
          <a:lstStyle/>
          <a:p>
            <a:pPr marL="448056" lvl="0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r>
              <a:rPr lang="ru-RU" sz="2800" dirty="0" smtClean="0"/>
              <a:t>В 2017 году на условиях программы «Формирование современной комфортной городской среды на территории </a:t>
            </a:r>
            <a:r>
              <a:rPr lang="ru-RU" sz="2800" dirty="0" err="1" smtClean="0"/>
              <a:t>Красноборского</a:t>
            </a:r>
            <a:r>
              <a:rPr lang="ru-RU" sz="2800" dirty="0" smtClean="0"/>
              <a:t> района» проведены работы по благоустройству двух дворовых территорий в с. Красноборск и одной общественной территории – набережная реки Северная Двина в с. Красноборск.</a:t>
            </a:r>
          </a:p>
          <a:p>
            <a:pPr marL="448056" lvl="0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8056" lvl="0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r>
              <a:rPr lang="ru-RU" sz="3200" dirty="0" smtClean="0"/>
              <a:t>Проведены работы по 11 дворовым территориям МКД с. </a:t>
            </a:r>
            <a:r>
              <a:rPr lang="ru-RU" sz="3200" dirty="0" err="1" smtClean="0"/>
              <a:t>Черевково</a:t>
            </a:r>
            <a:r>
              <a:rPr lang="ru-RU" sz="3200" dirty="0" smtClean="0"/>
              <a:t> с устройством мостовых, наружного освещения.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/>
          <a:lstStyle/>
          <a:p>
            <a:pPr algn="ctr"/>
            <a:r>
              <a:rPr lang="ru-RU" b="1" dirty="0" smtClean="0"/>
              <a:t>Обращение с отходами</a:t>
            </a:r>
            <a:endParaRPr lang="ru-RU" b="1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1214422"/>
            <a:ext cx="8229600" cy="3714776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609600" y="1366822"/>
            <a:ext cx="8229600" cy="4919698"/>
          </a:xfrm>
          <a:prstGeom prst="rect">
            <a:avLst/>
          </a:prstGeom>
        </p:spPr>
        <p:txBody>
          <a:bodyPr vert="horz" anchor="t">
            <a:normAutofit fontScale="62500" lnSpcReduction="20000"/>
          </a:bodyPr>
          <a:lstStyle/>
          <a:p>
            <a:r>
              <a:rPr lang="ru-RU" sz="2800" dirty="0" smtClean="0"/>
              <a:t>В рамках реализации основных направлений по проведению в Российской Федерации Года экологии в 2017 году, утверждённого Указом Президента Российской Федерации предприняты следующие меры: </a:t>
            </a:r>
          </a:p>
          <a:p>
            <a:r>
              <a:rPr lang="ru-RU" sz="2800" dirty="0" smtClean="0"/>
              <a:t>1. Анализ существующего положения по обращению с отходами на территории </a:t>
            </a:r>
            <a:r>
              <a:rPr lang="ru-RU" sz="2800" dirty="0" err="1" smtClean="0"/>
              <a:t>Красноборского</a:t>
            </a:r>
            <a:r>
              <a:rPr lang="ru-RU" sz="2800" dirty="0" smtClean="0"/>
              <a:t> района.</a:t>
            </a:r>
          </a:p>
          <a:p>
            <a:r>
              <a:rPr lang="ru-RU" sz="2800" dirty="0" smtClean="0"/>
              <a:t>2. Рассмотрение, разработка, согласование с организациями осуществляющими деятельность по обращению с отходами на территории </a:t>
            </a:r>
            <a:r>
              <a:rPr lang="ru-RU" sz="2800" dirty="0" err="1" smtClean="0"/>
              <a:t>Красноборского</a:t>
            </a:r>
            <a:r>
              <a:rPr lang="ru-RU" sz="2800" dirty="0" smtClean="0"/>
              <a:t> района, и направление в адрес министерства природных ресурсов и лесопромышленного комплекса Архангельской области предложений по внесению изменений в территориальную схему обращения с отходами.</a:t>
            </a:r>
          </a:p>
          <a:p>
            <a:r>
              <a:rPr lang="ru-RU" sz="2800" dirty="0" smtClean="0"/>
              <a:t>3. Обсуждение со специалистами-разработчиками региональной схемы обращения с отходами Архангельской области концепцию схемы и планы реализации, реальность исполнения и внесения корректировок в стадии исполнения мероприятий региональным оператором.</a:t>
            </a:r>
          </a:p>
          <a:p>
            <a:r>
              <a:rPr lang="ru-RU" sz="2800" dirty="0" smtClean="0"/>
              <a:t>4. Мониторинг проведения отбора регионального оператора по обращению с отходами Архангельской области.</a:t>
            </a:r>
          </a:p>
          <a:p>
            <a:r>
              <a:rPr lang="ru-RU" sz="2800" dirty="0" smtClean="0"/>
              <a:t>5. Реализация мер направленных на закрытие незаконного места размещения отходов в районе д. </a:t>
            </a:r>
            <a:r>
              <a:rPr lang="ru-RU" sz="2800" dirty="0" err="1" smtClean="0"/>
              <a:t>Телегово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6. Мониторинг деятельности ООО «Эверест» обслуживающей полигон ТБО/ЖБО в с. Красноборск.</a:t>
            </a:r>
          </a:p>
          <a:p>
            <a:r>
              <a:rPr lang="ru-RU" sz="2800" dirty="0" smtClean="0"/>
              <a:t>7. Работа с население, проведено 1 собрание жителей д. Большая по вопросу сбора и вывоза ТБО.</a:t>
            </a:r>
            <a:endParaRPr lang="ru-RU" sz="2800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536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/>
              <a:t>Имущественные отношения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142984"/>
            <a:ext cx="8064896" cy="559838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dirty="0" smtClean="0"/>
              <a:t>На  01.01.2017 года в реестре муниципального имущества числится объектов на сумму более </a:t>
            </a:r>
            <a:r>
              <a:rPr lang="ru-RU" sz="2800" dirty="0" smtClean="0">
                <a:solidFill>
                  <a:srgbClr val="FF0000"/>
                </a:solidFill>
              </a:rPr>
              <a:t>821,1 млн. рублей</a:t>
            </a:r>
            <a:endParaRPr lang="ru-RU" sz="2800" dirty="0" smtClean="0"/>
          </a:p>
          <a:p>
            <a:r>
              <a:rPr lang="ru-RU" sz="2800" dirty="0" smtClean="0"/>
              <a:t>в хозяйственном ведении  -    объектов  балансовой  стоимостью         45,8 млн.</a:t>
            </a:r>
          </a:p>
          <a:p>
            <a:r>
              <a:rPr lang="ru-RU" sz="2800" dirty="0" smtClean="0"/>
              <a:t>в оперативном управлении  –    объектов балансовой стоимостью   627 млн. рублей. </a:t>
            </a:r>
          </a:p>
          <a:p>
            <a:r>
              <a:rPr lang="ru-RU" sz="2800" dirty="0" smtClean="0"/>
              <a:t>в муниципальной казне значится   439  объектов, балансовой стоимостью  148,3 млн. рублей.</a:t>
            </a:r>
          </a:p>
          <a:p>
            <a:pPr algn="just"/>
            <a:endParaRPr lang="ru-RU" sz="51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ДЕМОГРАФИЧЕСКАЯ СИТУАЦИЯ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3" y="1143000"/>
            <a:ext cx="8929718" cy="4937125"/>
          </a:xfrm>
        </p:spPr>
        <p:txBody>
          <a:bodyPr/>
          <a:lstStyle/>
          <a:p>
            <a:pPr marL="72000" indent="342900" algn="ctr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На начало 2017 года численность постоянного населения Красноборского района</a:t>
            </a:r>
          </a:p>
          <a:p>
            <a:pPr marL="72000" indent="342900" algn="ctr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составляет </a:t>
            </a:r>
            <a:r>
              <a:rPr lang="ru-RU" sz="2400" dirty="0" smtClean="0">
                <a:solidFill>
                  <a:srgbClr val="FF0000"/>
                </a:solidFill>
              </a:rPr>
              <a:t>12008 человек 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72000" indent="342900"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Естественное движение населения (человек)</a:t>
            </a:r>
          </a:p>
          <a:p>
            <a:pPr marL="72000" indent="342900">
              <a:spcBef>
                <a:spcPts val="0"/>
              </a:spcBef>
              <a:buNone/>
            </a:pPr>
            <a:endParaRPr lang="ru-RU" sz="28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chemeClr val="tx1"/>
              </a:solidFill>
            </a:endParaRPr>
          </a:p>
          <a:p>
            <a:pPr marL="108000" indent="342900" algn="ctr">
              <a:buNone/>
            </a:pPr>
            <a:endParaRPr lang="ru-RU" sz="2400" dirty="0" smtClean="0">
              <a:solidFill>
                <a:schemeClr val="tx1"/>
              </a:solidFill>
            </a:endParaRPr>
          </a:p>
          <a:p>
            <a:pPr marL="108000" indent="342900" algn="ctr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Миграция населения в 2017 году (человек)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47787116"/>
              </p:ext>
            </p:extLst>
          </p:nvPr>
        </p:nvGraphicFramePr>
        <p:xfrm>
          <a:off x="1475656" y="2764460"/>
          <a:ext cx="6552728" cy="1707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1512168"/>
                <a:gridCol w="1512168"/>
                <a:gridCol w="1728192"/>
              </a:tblGrid>
              <a:tr h="250282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FF0000">
                            <a:shade val="30000"/>
                            <a:satMod val="115000"/>
                          </a:srgbClr>
                        </a:gs>
                        <a:gs pos="50000">
                          <a:srgbClr val="FF0000">
                            <a:shade val="67500"/>
                            <a:satMod val="115000"/>
                          </a:srgbClr>
                        </a:gs>
                        <a:gs pos="100000">
                          <a:srgbClr val="FF00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Человек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FF0000">
                            <a:shade val="30000"/>
                            <a:satMod val="115000"/>
                          </a:srgbClr>
                        </a:gs>
                        <a:gs pos="50000">
                          <a:srgbClr val="FF0000">
                            <a:shade val="67500"/>
                            <a:satMod val="115000"/>
                          </a:srgbClr>
                        </a:gs>
                        <a:gs pos="100000">
                          <a:srgbClr val="FF00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95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FF0000">
                            <a:shade val="30000"/>
                            <a:satMod val="115000"/>
                          </a:srgbClr>
                        </a:gs>
                        <a:gs pos="50000">
                          <a:srgbClr val="FF0000">
                            <a:shade val="67500"/>
                            <a:satMod val="115000"/>
                          </a:srgbClr>
                        </a:gs>
                        <a:gs pos="100000">
                          <a:srgbClr val="FF00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FF0000">
                            <a:shade val="30000"/>
                            <a:satMod val="115000"/>
                          </a:srgbClr>
                        </a:gs>
                        <a:gs pos="50000">
                          <a:srgbClr val="FF0000">
                            <a:shade val="67500"/>
                            <a:satMod val="115000"/>
                          </a:srgbClr>
                        </a:gs>
                        <a:gs pos="100000">
                          <a:srgbClr val="FF00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результат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FF0000">
                            <a:shade val="30000"/>
                            <a:satMod val="115000"/>
                          </a:srgbClr>
                        </a:gs>
                        <a:gs pos="50000">
                          <a:srgbClr val="FF0000">
                            <a:shade val="67500"/>
                            <a:satMod val="115000"/>
                          </a:srgbClr>
                        </a:gs>
                        <a:gs pos="100000">
                          <a:srgbClr val="FF00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528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Родившихся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135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136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28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Умерших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237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246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72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Естественный прирост(+),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убыль(-)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-87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-110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47105353"/>
              </p:ext>
            </p:extLst>
          </p:nvPr>
        </p:nvGraphicFramePr>
        <p:xfrm>
          <a:off x="2357422" y="5000636"/>
          <a:ext cx="4948518" cy="1705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2313"/>
                <a:gridCol w="1314459"/>
                <a:gridCol w="1391746"/>
              </a:tblGrid>
              <a:tr h="214314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FF0000">
                            <a:shade val="30000"/>
                            <a:satMod val="115000"/>
                          </a:srgbClr>
                        </a:gs>
                        <a:gs pos="50000">
                          <a:srgbClr val="FF0000">
                            <a:shade val="67500"/>
                            <a:satMod val="115000"/>
                          </a:srgbClr>
                        </a:gs>
                        <a:gs pos="100000">
                          <a:srgbClr val="FF00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Человек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FF0000">
                            <a:shade val="30000"/>
                            <a:satMod val="115000"/>
                          </a:srgbClr>
                        </a:gs>
                        <a:gs pos="50000">
                          <a:srgbClr val="FF0000">
                            <a:shade val="67500"/>
                            <a:satMod val="115000"/>
                          </a:srgbClr>
                        </a:gs>
                        <a:gs pos="100000">
                          <a:srgbClr val="FF00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06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FF0000">
                            <a:shade val="30000"/>
                            <a:satMod val="115000"/>
                          </a:srgbClr>
                        </a:gs>
                        <a:gs pos="50000">
                          <a:srgbClr val="FF0000">
                            <a:shade val="67500"/>
                            <a:satMod val="115000"/>
                          </a:srgbClr>
                        </a:gs>
                        <a:gs pos="100000">
                          <a:srgbClr val="FF00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2017</a:t>
                      </a:r>
                      <a:endParaRPr lang="ru-RU" dirty="0"/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FF0000">
                            <a:shade val="30000"/>
                            <a:satMod val="115000"/>
                          </a:srgbClr>
                        </a:gs>
                        <a:gs pos="50000">
                          <a:srgbClr val="FF0000">
                            <a:shade val="67500"/>
                            <a:satMod val="115000"/>
                          </a:srgbClr>
                        </a:gs>
                        <a:gs pos="100000">
                          <a:srgbClr val="FF00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Прибывших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507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634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Выбывших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719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717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/>
                </a:tc>
              </a:tr>
              <a:tr h="4454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Сальдо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миграции убыль(-)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-212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-83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83568" y="214536"/>
            <a:ext cx="8308032" cy="838200"/>
          </a:xfrm>
        </p:spPr>
        <p:txBody>
          <a:bodyPr/>
          <a:lstStyle/>
          <a:p>
            <a:pPr algn="ctr"/>
            <a:r>
              <a:rPr lang="ru-RU" dirty="0" smtClean="0"/>
              <a:t>Имущественные отношения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786874" cy="5715016"/>
          </a:xfrm>
        </p:spPr>
        <p:txBody>
          <a:bodyPr>
            <a:normAutofit fontScale="92500" lnSpcReduction="20000"/>
          </a:bodyPr>
          <a:lstStyle/>
          <a:p>
            <a:r>
              <a:rPr lang="ru-RU" sz="1600" dirty="0" smtClean="0"/>
              <a:t>В течение 2017 года зарегистрировано право собственности на 7 объектов недвижимости</a:t>
            </a:r>
          </a:p>
          <a:p>
            <a:r>
              <a:rPr lang="ru-RU" sz="1600" dirty="0" smtClean="0"/>
              <a:t>В 2017 в бюджет муниципального образования поступило за аренду муниципального имущества  574,8 млн. руб. (6 договоров аренды недвижимого имущества).</a:t>
            </a:r>
          </a:p>
          <a:p>
            <a:r>
              <a:rPr lang="ru-RU" sz="1600" dirty="0" smtClean="0"/>
              <a:t>Ежемесячно ведутся </a:t>
            </a:r>
            <a:r>
              <a:rPr lang="ru-RU" sz="1600" dirty="0" err="1" smtClean="0"/>
              <a:t>оборотно</a:t>
            </a:r>
            <a:r>
              <a:rPr lang="ru-RU" sz="1600" dirty="0" smtClean="0"/>
              <a:t> - сальдовые ведомости по всем арендаторам и проводится анализ начисления и уплаты арендной платы за имущество.          </a:t>
            </a:r>
          </a:p>
          <a:p>
            <a:r>
              <a:rPr lang="ru-RU" sz="1600" dirty="0" smtClean="0"/>
              <a:t>С целью реализации прогнозного плана на 2017 год был объявлен аукцион по продаже здания столовой ГПТУ с земельным участком. Данный аукцион признан несостоявшимся в связи с отсутствием заявок.</a:t>
            </a:r>
          </a:p>
          <a:p>
            <a:r>
              <a:rPr lang="ru-RU" sz="1600" dirty="0" smtClean="0"/>
              <a:t>В 2017 году в бюджет муниципального образования за продажу муниципального имущества поступило  361,9 тыс. руб.</a:t>
            </a:r>
          </a:p>
          <a:p>
            <a:pPr algn="ctr">
              <a:buNone/>
            </a:pPr>
            <a:r>
              <a:rPr lang="ru-RU" dirty="0" smtClean="0"/>
              <a:t>Муниципальный жилищный фонд:</a:t>
            </a:r>
          </a:p>
          <a:p>
            <a:pPr>
              <a:buNone/>
            </a:pPr>
            <a:r>
              <a:rPr lang="ru-RU" dirty="0" smtClean="0"/>
              <a:t>В результате передачи  имущества в собственность муниципального района  поступило:</a:t>
            </a:r>
          </a:p>
          <a:p>
            <a:pPr>
              <a:buNone/>
            </a:pPr>
            <a:r>
              <a:rPr lang="ru-RU" dirty="0" smtClean="0"/>
              <a:t>− 257 муниципальной квартиры;</a:t>
            </a:r>
          </a:p>
          <a:p>
            <a:pPr>
              <a:buNone/>
            </a:pPr>
            <a:r>
              <a:rPr lang="ru-RU" dirty="0" smtClean="0"/>
              <a:t>−  2 автомобильной дороги;</a:t>
            </a:r>
          </a:p>
          <a:p>
            <a:pPr>
              <a:buNone/>
            </a:pPr>
            <a:r>
              <a:rPr lang="ru-RU" dirty="0" smtClean="0"/>
              <a:t>− 1 водопровод.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632848" cy="838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Земельные отношения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3445" y="1571612"/>
            <a:ext cx="5950257" cy="5000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400172"/>
            <a:ext cx="2331848" cy="1740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996952"/>
            <a:ext cx="2160240" cy="1560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51956" y="4509120"/>
            <a:ext cx="2139846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00035" y="1142984"/>
            <a:ext cx="564589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Предоставлено в собственность земельных участков гражданам и юридическим лицам: 61 участок, в том числе под: домами – 25, под иными объектами - 17, не связанные со строительством - 3. </a:t>
            </a:r>
          </a:p>
          <a:p>
            <a:endParaRPr lang="ru-RU" sz="2800" dirty="0" smtClean="0"/>
          </a:p>
          <a:p>
            <a:r>
              <a:rPr lang="ru-RU" sz="2800" dirty="0" smtClean="0"/>
              <a:t>В базе арендаторов числится 2396  договоров  аренды (2016 -2076), из них вновь 148, оформлено 59  договоров  купли-продажи на сумму 628654,03 рублей. 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6544"/>
            <a:ext cx="8892480" cy="83820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Гражданская оборона и защита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населения от </a:t>
            </a:r>
            <a:r>
              <a:rPr lang="ru-RU" sz="2800" dirty="0"/>
              <a:t>чрезвычайных ситуаций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338138"/>
            <a:ext cx="8136904" cy="5019820"/>
          </a:xfrm>
        </p:spPr>
        <p:txBody>
          <a:bodyPr>
            <a:noAutofit/>
          </a:bodyPr>
          <a:lstStyle/>
          <a:p>
            <a:r>
              <a:rPr lang="ru-RU" sz="2400" dirty="0" smtClean="0"/>
              <a:t> </a:t>
            </a:r>
            <a:r>
              <a:rPr lang="ru-RU" sz="2000" dirty="0" smtClean="0"/>
              <a:t>В 2017 году проведены организационные и профилактические мероприятия, направленные на предупреждение и ликвидацию чрезвычайных ситуаций, обеспечение пожарной безопасности и безопасности людей на водных объектах. </a:t>
            </a:r>
          </a:p>
          <a:p>
            <a:r>
              <a:rPr lang="ru-RU" sz="2000" dirty="0" smtClean="0"/>
              <a:t>Вместе с тем в 2017 году, по сравнению с 2016 годом, допущено увеличение количества пожаров и гибели людей на пожарах, травмированных при ДТП, количества загораний и аварий на объектах водоснабжения.</a:t>
            </a:r>
          </a:p>
          <a:p>
            <a:r>
              <a:rPr lang="ru-RU" sz="2000" dirty="0" smtClean="0"/>
              <a:t>В 2017 году на территории МО «</a:t>
            </a:r>
            <a:r>
              <a:rPr lang="ru-RU" sz="2000" dirty="0" err="1" smtClean="0"/>
              <a:t>Красноборский</a:t>
            </a:r>
            <a:r>
              <a:rPr lang="ru-RU" sz="2000" dirty="0" smtClean="0"/>
              <a:t> муниципальный район» произошло 3 чрезвычайных ситуаций, связанных с материальным ущербом.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3665818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848872" cy="838200"/>
          </a:xfrm>
        </p:spPr>
        <p:txBody>
          <a:bodyPr/>
          <a:lstStyle/>
          <a:p>
            <a:pPr algn="ctr"/>
            <a:r>
              <a:rPr lang="ru-RU" dirty="0" smtClean="0"/>
              <a:t>СОЦИАЛЬНАЯ ПОЛИТИКА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268760"/>
            <a:ext cx="7776864" cy="54006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3800" b="1" dirty="0" smtClean="0">
                <a:solidFill>
                  <a:schemeClr val="tx1"/>
                </a:solidFill>
              </a:rPr>
              <a:t>Основные </a:t>
            </a:r>
            <a:r>
              <a:rPr lang="ru-RU" sz="3800" b="1" dirty="0">
                <a:solidFill>
                  <a:schemeClr val="tx1"/>
                </a:solidFill>
              </a:rPr>
              <a:t>направления </a:t>
            </a:r>
            <a:endParaRPr lang="ru-RU" sz="38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3800" b="1" dirty="0" smtClean="0">
                <a:solidFill>
                  <a:schemeClr val="tx1"/>
                </a:solidFill>
              </a:rPr>
              <a:t>социальной </a:t>
            </a:r>
            <a:r>
              <a:rPr lang="ru-RU" sz="3800" b="1" dirty="0">
                <a:solidFill>
                  <a:schemeClr val="tx1"/>
                </a:solidFill>
              </a:rPr>
              <a:t>политики района</a:t>
            </a:r>
            <a:r>
              <a:rPr lang="ru-RU" sz="3800" b="1" dirty="0" smtClean="0">
                <a:solidFill>
                  <a:schemeClr val="tx1"/>
                </a:solidFill>
              </a:rPr>
              <a:t>:</a:t>
            </a:r>
          </a:p>
          <a:p>
            <a:pPr marL="0" indent="0" algn="ctr">
              <a:buNone/>
            </a:pPr>
            <a:endParaRPr lang="ru-RU" sz="1100" b="1" dirty="0">
              <a:solidFill>
                <a:schemeClr val="tx1"/>
              </a:solidFill>
            </a:endParaRPr>
          </a:p>
          <a:p>
            <a:pPr marL="72000" indent="324000" algn="just">
              <a:buNone/>
            </a:pPr>
            <a:r>
              <a:rPr lang="ru-RU" dirty="0">
                <a:solidFill>
                  <a:schemeClr val="tx1"/>
                </a:solidFill>
              </a:rPr>
              <a:t>- семейная политика и профилактика семейного </a:t>
            </a:r>
            <a:r>
              <a:rPr lang="ru-RU" dirty="0" smtClean="0">
                <a:solidFill>
                  <a:schemeClr val="tx1"/>
                </a:solidFill>
              </a:rPr>
              <a:t>неблагополучия;</a:t>
            </a:r>
            <a:endParaRPr lang="ru-RU" dirty="0">
              <a:solidFill>
                <a:schemeClr val="tx1"/>
              </a:solidFill>
            </a:endParaRPr>
          </a:p>
          <a:p>
            <a:pPr marL="72000" indent="324000" algn="just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молодежная </a:t>
            </a:r>
            <a:r>
              <a:rPr lang="ru-RU" dirty="0">
                <a:solidFill>
                  <a:schemeClr val="tx1"/>
                </a:solidFill>
              </a:rPr>
              <a:t>политика и профилактика </a:t>
            </a:r>
            <a:r>
              <a:rPr lang="ru-RU" dirty="0" smtClean="0">
                <a:solidFill>
                  <a:schemeClr val="tx1"/>
                </a:solidFill>
              </a:rPr>
              <a:t>правонарушений, употребления психоактивных веществ;</a:t>
            </a:r>
          </a:p>
          <a:p>
            <a:pPr marL="72000" indent="324000" algn="just">
              <a:buFontTx/>
              <a:buChar char="-"/>
            </a:pPr>
            <a:r>
              <a:rPr lang="ru-RU" dirty="0" smtClean="0"/>
              <a:t>- работа по патриотическому воспитанию граждан и допризывной подготовке молодежи,</a:t>
            </a:r>
            <a:endParaRPr lang="ru-RU" dirty="0">
              <a:solidFill>
                <a:schemeClr val="tx1"/>
              </a:solidFill>
            </a:endParaRPr>
          </a:p>
          <a:p>
            <a:pPr marL="72000" indent="32400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- физическая </a:t>
            </a:r>
            <a:r>
              <a:rPr lang="ru-RU" dirty="0">
                <a:solidFill>
                  <a:schemeClr val="tx1"/>
                </a:solidFill>
              </a:rPr>
              <a:t>культура и спортивно-массовая </a:t>
            </a:r>
            <a:r>
              <a:rPr lang="ru-RU" dirty="0" smtClean="0">
                <a:solidFill>
                  <a:schemeClr val="tx1"/>
                </a:solidFill>
              </a:rPr>
              <a:t>работа;</a:t>
            </a:r>
          </a:p>
          <a:p>
            <a:pPr marL="72000" indent="32400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- работа с лицами с ограниченными возможностями здоровья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28604"/>
            <a:ext cx="86868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Молодежная политика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0100" y="1124744"/>
            <a:ext cx="7820372" cy="547260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2017 году на территории МО «</a:t>
            </a:r>
            <a:r>
              <a:rPr lang="ru-RU" sz="2000" dirty="0" err="1" smtClean="0"/>
              <a:t>Красноборский</a:t>
            </a:r>
            <a:r>
              <a:rPr lang="ru-RU" sz="2000" dirty="0" smtClean="0"/>
              <a:t> муниципальный район»  зарегистрировано </a:t>
            </a:r>
            <a:r>
              <a:rPr lang="ru-RU" sz="2000" dirty="0" smtClean="0">
                <a:solidFill>
                  <a:srgbClr val="FF0000"/>
                </a:solidFill>
              </a:rPr>
              <a:t>1440 </a:t>
            </a:r>
            <a:r>
              <a:rPr lang="ru-RU" sz="2000" dirty="0" smtClean="0"/>
              <a:t>человек в возрасте 14-30 лет, относящихся к категории молодежи. Что составляет 12% от общей численности населения района. За год численность молодежи снизилась на 200 чел.</a:t>
            </a:r>
          </a:p>
          <a:p>
            <a:r>
              <a:rPr lang="ru-RU" sz="2400" dirty="0" smtClean="0"/>
              <a:t>Реализация молодежной политики осуществляется в рамках муниципальной программы «Патриотическое воспитание, развитие физической культуры, спорта и повышение эффективности реализации молодежной политики в МО «</a:t>
            </a:r>
            <a:r>
              <a:rPr lang="ru-RU" sz="2400" dirty="0" err="1" smtClean="0"/>
              <a:t>Красноборский</a:t>
            </a:r>
            <a:r>
              <a:rPr lang="ru-RU" sz="2400" dirty="0" smtClean="0"/>
              <a:t> муниципальный район» на 2014 – 2020 годы». На данную Программу в 2017 году из бюджета выделено 502,7 тыс. рублей.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524031759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28604"/>
            <a:ext cx="8686800" cy="5982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Молодежная политика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857232"/>
            <a:ext cx="8136904" cy="55721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Наиболее крупные мероприятия для молодежи в 2017 году:</a:t>
            </a:r>
          </a:p>
          <a:p>
            <a:pPr>
              <a:buNone/>
            </a:pPr>
            <a:r>
              <a:rPr lang="ru-RU" sz="2000" dirty="0" smtClean="0"/>
              <a:t>- Рождественский бал главы;</a:t>
            </a:r>
          </a:p>
          <a:p>
            <a:pPr>
              <a:buNone/>
            </a:pPr>
            <a:r>
              <a:rPr lang="ru-RU" sz="2000" dirty="0" smtClean="0"/>
              <a:t>- Районная акция «Гражданин России», посвященная торжественному вручению паспортов 14 летним жителям района;</a:t>
            </a:r>
          </a:p>
          <a:p>
            <a:pPr>
              <a:buNone/>
            </a:pPr>
            <a:r>
              <a:rPr lang="ru-RU" sz="2000" dirty="0" smtClean="0"/>
              <a:t>- районный конкурс «Лидер </a:t>
            </a:r>
            <a:r>
              <a:rPr lang="en-US" sz="2000" dirty="0" smtClean="0"/>
              <a:t>XXI</a:t>
            </a:r>
            <a:r>
              <a:rPr lang="ru-RU" sz="2000" dirty="0" smtClean="0"/>
              <a:t> века»;</a:t>
            </a:r>
          </a:p>
          <a:p>
            <a:pPr>
              <a:buNone/>
            </a:pPr>
            <a:r>
              <a:rPr lang="ru-RU" sz="2000" dirty="0" smtClean="0"/>
              <a:t>- День молодежи;</a:t>
            </a:r>
          </a:p>
          <a:p>
            <a:pPr>
              <a:buNone/>
            </a:pPr>
            <a:r>
              <a:rPr lang="ru-RU" sz="2000" dirty="0" smtClean="0"/>
              <a:t>- анкетирование к исследованию «Молодежь и выборы»;</a:t>
            </a:r>
          </a:p>
          <a:p>
            <a:pPr>
              <a:buNone/>
            </a:pPr>
            <a:r>
              <a:rPr lang="ru-RU" sz="2000" dirty="0" smtClean="0"/>
              <a:t>- районные интеллектуальные игры;</a:t>
            </a:r>
          </a:p>
          <a:p>
            <a:pPr>
              <a:buNone/>
            </a:pPr>
            <a:r>
              <a:rPr lang="ru-RU" sz="2000" dirty="0" smtClean="0"/>
              <a:t>- экологическая волонтерская акция в </a:t>
            </a:r>
            <a:r>
              <a:rPr lang="ru-RU" sz="2000" dirty="0" err="1" smtClean="0"/>
              <a:t>Шеломя</a:t>
            </a:r>
            <a:r>
              <a:rPr lang="ru-RU" sz="2000" dirty="0" smtClean="0"/>
              <a:t>;</a:t>
            </a:r>
          </a:p>
          <a:p>
            <a:pPr>
              <a:buNone/>
            </a:pPr>
            <a:r>
              <a:rPr lang="ru-RU" sz="2000" dirty="0" smtClean="0"/>
              <a:t>- молодежная акция-опрос, посвященная 100-летию революции;</a:t>
            </a:r>
          </a:p>
          <a:p>
            <a:pPr>
              <a:buNone/>
            </a:pPr>
            <a:r>
              <a:rPr lang="ru-RU" sz="2000" dirty="0" smtClean="0"/>
              <a:t>- три акции «Военные мемориалы» по уходу за захоронением венгерских военнопленных в д. </a:t>
            </a:r>
            <a:r>
              <a:rPr lang="ru-RU" sz="2000" dirty="0" err="1" smtClean="0"/>
              <a:t>Усть-Канза</a:t>
            </a:r>
            <a:r>
              <a:rPr lang="ru-RU" sz="2000" dirty="0" smtClean="0"/>
              <a:t>;</a:t>
            </a:r>
          </a:p>
          <a:p>
            <a:pPr>
              <a:buNone/>
            </a:pPr>
            <a:r>
              <a:rPr lang="ru-RU" sz="2000" dirty="0" smtClean="0"/>
              <a:t>- Районный конкурс рисунков «Мы живем в Архангельской области!».</a:t>
            </a:r>
          </a:p>
          <a:p>
            <a:pPr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524031759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Профилактика безнадзорности и правонарушений несовершеннолетних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124744"/>
            <a:ext cx="8391876" cy="587615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организовано участие в проведении 1-го и 2-го этапов Всероссийской </a:t>
            </a:r>
            <a:r>
              <a:rPr lang="ru-RU" sz="2000" dirty="0" err="1" smtClean="0"/>
              <a:t>антинаркотической</a:t>
            </a:r>
            <a:r>
              <a:rPr lang="ru-RU" sz="2000" dirty="0" smtClean="0"/>
              <a:t> акции «Сообщи, где торгуют смертью», </a:t>
            </a:r>
          </a:p>
          <a:p>
            <a:r>
              <a:rPr lang="ru-RU" sz="2000" dirty="0" smtClean="0"/>
              <a:t>выпускалась социальная реклама, которая распространялась на различных молодежных мероприятиях, </a:t>
            </a:r>
          </a:p>
          <a:p>
            <a:r>
              <a:rPr lang="ru-RU" sz="2000" dirty="0" smtClean="0"/>
              <a:t>в с. Красноборск проведена акция «Скажи наркотикам НЕТ», приуроченная к Дню борьбы с </a:t>
            </a:r>
            <a:r>
              <a:rPr lang="ru-RU" sz="2000" dirty="0" err="1" smtClean="0"/>
              <a:t>наркозависимостью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 К Дню борьбы с терроризмом проведена акция «Будьте бдительны!» </a:t>
            </a:r>
          </a:p>
          <a:p>
            <a:r>
              <a:rPr lang="ru-RU" sz="2000" dirty="0" smtClean="0"/>
              <a:t>По итогам года состоялась 1-я районная конференция по вопросам профилактики, выпущен сборник материалов и буклет.</a:t>
            </a:r>
          </a:p>
          <a:p>
            <a:pPr algn="ctr">
              <a:buNone/>
            </a:pP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3524031759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600" b="1" dirty="0" smtClean="0"/>
              <a:t>Обеспечение жильем молодых семей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124744"/>
            <a:ext cx="8391876" cy="587615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Продолжает действовать программа «Обеспечение жильем молодых семей в МО «</a:t>
            </a:r>
            <a:r>
              <a:rPr lang="ru-RU" sz="2000" dirty="0" err="1" smtClean="0"/>
              <a:t>Красноборский</a:t>
            </a:r>
            <a:r>
              <a:rPr lang="ru-RU" sz="2000" dirty="0" smtClean="0"/>
              <a:t> муниципальный район» на 2014-2020 годы».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Зарегистрировано 46 семей-участниц программ.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В 2017 году социальную выплату в объеме 535,5 тыс. рублей получила многодетная семья Овсянниковых.  </a:t>
            </a:r>
          </a:p>
          <a:p>
            <a:pPr algn="ctr">
              <a:buNone/>
            </a:pP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3524031759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857232"/>
            <a:ext cx="8208912" cy="5572164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dirty="0" smtClean="0"/>
              <a:t>           </a:t>
            </a:r>
          </a:p>
          <a:p>
            <a:r>
              <a:rPr lang="ru-RU" dirty="0" smtClean="0"/>
              <a:t>межрайонная военно-тактическая игра «Спецназ»,  смотр почетных караулов,  «День памяти и скорби» (22 июня), учебно-полевые сборы учащихся, районный слет «День призывника».</a:t>
            </a:r>
          </a:p>
          <a:p>
            <a:endParaRPr lang="ru-RU" dirty="0" smtClean="0"/>
          </a:p>
          <a:p>
            <a:r>
              <a:rPr lang="ru-RU" dirty="0" smtClean="0"/>
              <a:t> Ко  Дню Победы  организовано участие молодежи района во Всероссийских акциях «Бессмертный полк» (320 участников)  и «Георгиевская ленточка».</a:t>
            </a:r>
          </a:p>
          <a:p>
            <a:endParaRPr lang="ru-RU" dirty="0" smtClean="0"/>
          </a:p>
          <a:p>
            <a:r>
              <a:rPr lang="ru-RU" dirty="0" smtClean="0"/>
              <a:t>Совместно с местным отделением Архангельской РОО «Союза казаков России» реализуется план военно-патриотической, спортивной работы с молодежью. К юбилею Архангельской области подготовлен видеофильм «Казачество на Севере» о патриотах-землепроходцах: Дежневе, Атласове, Ермаке, Хабарове.  Организацией казаков проведены несколько военно-спортивных соревнований для юных патриотов.</a:t>
            </a:r>
          </a:p>
          <a:p>
            <a:endParaRPr lang="ru-RU" dirty="0" smtClean="0"/>
          </a:p>
          <a:p>
            <a:r>
              <a:rPr lang="ru-RU" dirty="0" smtClean="0"/>
              <a:t> Продолжена совместная деятельность с местным отделением РОО «Боевое братство». При участии прихода Свято-Троицкого храма с. Красноборска организованы встречи с представителями РОО «Боевое братство», беседы с учащимися школ, концерты, обучающие занятия по военно-тактическим дисциплинам.</a:t>
            </a:r>
          </a:p>
          <a:p>
            <a:pPr algn="just"/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188913"/>
            <a:ext cx="9144000" cy="8382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Патриотическое воспитание молодежи</a:t>
            </a:r>
            <a:endParaRPr lang="ru-RU" sz="3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0619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Спортивно-массовая  работа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52736"/>
            <a:ext cx="8572560" cy="558924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dirty="0" smtClean="0"/>
          </a:p>
          <a:p>
            <a:pPr algn="just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857232"/>
            <a:ext cx="842968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За  2017 год для молодежи района проведено 42 спортивных соревнования по различным видам спорта, в том числе 11 спортивно – массовых мероприятий. Организовано 20 выездов на различные областные и межрайонные соревнования.</a:t>
            </a:r>
          </a:p>
          <a:p>
            <a:r>
              <a:rPr lang="ru-RU" dirty="0" smtClean="0"/>
              <a:t>          </a:t>
            </a:r>
          </a:p>
          <a:p>
            <a:r>
              <a:rPr lang="ru-RU" dirty="0" smtClean="0"/>
              <a:t>Приоритетными видами спорта являются баскетбол, гиревой спорт, лыжные гонки и хоккей с шайбой. Также в районе культивируются футбол, волейбол, лёгкая атлетика,   настольный теннис, шахматы, русские шашки, армрестлинг. Ежегодно проводится районная спартакиада школьников по группам средних и основных школ по 7 видам спорта. </a:t>
            </a:r>
          </a:p>
          <a:p>
            <a:r>
              <a:rPr lang="ru-RU" dirty="0" smtClean="0"/>
              <a:t>            </a:t>
            </a:r>
          </a:p>
          <a:p>
            <a:r>
              <a:rPr lang="ru-RU" dirty="0" smtClean="0"/>
              <a:t>Как результат проведенной работы, в смотре-конкурсе на лучшую постановку физкультурно-массовой работы среди сельских районов с населением менее 14 тыс. человек </a:t>
            </a:r>
            <a:r>
              <a:rPr lang="ru-RU" dirty="0" err="1" smtClean="0"/>
              <a:t>Красноборский</a:t>
            </a:r>
            <a:r>
              <a:rPr lang="ru-RU" dirty="0" smtClean="0"/>
              <a:t> район занял </a:t>
            </a:r>
            <a:r>
              <a:rPr lang="en-US" dirty="0" smtClean="0"/>
              <a:t>II</a:t>
            </a:r>
            <a:r>
              <a:rPr lang="ru-RU" dirty="0" smtClean="0"/>
              <a:t> место. </a:t>
            </a:r>
          </a:p>
          <a:p>
            <a:r>
              <a:rPr lang="ru-RU" dirty="0" smtClean="0"/>
              <a:t>Также </a:t>
            </a:r>
            <a:r>
              <a:rPr lang="en-US" dirty="0" smtClean="0"/>
              <a:t>II</a:t>
            </a:r>
            <a:r>
              <a:rPr lang="ru-RU" dirty="0" smtClean="0"/>
              <a:t> место район занял в 51-х Беломорских играх и 3 место по итогам Летних спортивных игр.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УРОВЕНЬ ЖИЗНИ НАСЕЛЕНИЯ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8929718" cy="550072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600" dirty="0" smtClean="0"/>
              <a:t>Среднемесячная начисленная заработная плата работников организаций  за 2017г. составила </a:t>
            </a:r>
            <a:r>
              <a:rPr lang="ru-RU" sz="2600" dirty="0" smtClean="0">
                <a:solidFill>
                  <a:srgbClr val="FF0000"/>
                </a:solidFill>
              </a:rPr>
              <a:t>32033 рубля </a:t>
            </a:r>
            <a:r>
              <a:rPr lang="ru-RU" sz="2600" dirty="0" smtClean="0"/>
              <a:t>и </a:t>
            </a:r>
            <a:r>
              <a:rPr lang="ru-RU" sz="2600" dirty="0" smtClean="0">
                <a:solidFill>
                  <a:srgbClr val="FF0000"/>
                </a:solidFill>
              </a:rPr>
              <a:t>увеличилась </a:t>
            </a:r>
          </a:p>
          <a:p>
            <a:pPr algn="ctr">
              <a:buNone/>
            </a:pPr>
            <a:r>
              <a:rPr lang="ru-RU" sz="2600" dirty="0" smtClean="0"/>
              <a:t>по сравнению с соответствующим периодом </a:t>
            </a:r>
          </a:p>
          <a:p>
            <a:pPr algn="ctr">
              <a:buNone/>
            </a:pPr>
            <a:r>
              <a:rPr lang="ru-RU" sz="2600" dirty="0" smtClean="0"/>
              <a:t>2016 г. на </a:t>
            </a:r>
            <a:r>
              <a:rPr lang="ru-RU" sz="2600" dirty="0" smtClean="0">
                <a:solidFill>
                  <a:srgbClr val="FF0000"/>
                </a:solidFill>
              </a:rPr>
              <a:t>8,4%. </a:t>
            </a:r>
          </a:p>
          <a:p>
            <a:pPr algn="ctr">
              <a:buNone/>
            </a:pPr>
            <a:r>
              <a:rPr lang="ru-RU" sz="2600" dirty="0" smtClean="0"/>
              <a:t>Число замещенных рабочих мест в организациях </a:t>
            </a:r>
          </a:p>
          <a:p>
            <a:pPr algn="ctr">
              <a:buNone/>
            </a:pPr>
            <a:r>
              <a:rPr lang="ru-RU" sz="2600" dirty="0" smtClean="0"/>
              <a:t>в 2017 г. составило </a:t>
            </a:r>
            <a:r>
              <a:rPr lang="ru-RU" sz="2600" dirty="0" smtClean="0">
                <a:solidFill>
                  <a:srgbClr val="FF0000"/>
                </a:solidFill>
              </a:rPr>
              <a:t>2336 человек</a:t>
            </a:r>
            <a:r>
              <a:rPr lang="ru-RU" sz="2600" dirty="0" smtClean="0"/>
              <a:t>, </a:t>
            </a:r>
          </a:p>
          <a:p>
            <a:pPr algn="ctr">
              <a:buNone/>
            </a:pPr>
            <a:r>
              <a:rPr lang="ru-RU" sz="2600" dirty="0" smtClean="0"/>
              <a:t>что </a:t>
            </a:r>
            <a:r>
              <a:rPr lang="ru-RU" sz="2600" dirty="0" smtClean="0">
                <a:solidFill>
                  <a:srgbClr val="FF0000"/>
                </a:solidFill>
              </a:rPr>
              <a:t>меньше</a:t>
            </a:r>
            <a:r>
              <a:rPr lang="ru-RU" sz="2600" dirty="0" smtClean="0"/>
              <a:t> АППГ на </a:t>
            </a:r>
            <a:r>
              <a:rPr lang="ru-RU" sz="2600" dirty="0" smtClean="0">
                <a:solidFill>
                  <a:srgbClr val="FF0000"/>
                </a:solidFill>
              </a:rPr>
              <a:t>2,5%</a:t>
            </a:r>
            <a:r>
              <a:rPr lang="ru-RU" sz="2600" dirty="0" smtClean="0"/>
              <a:t>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v_moskve_virastet_razmer_minimalnoj_zarplati_i_ryad_socialnih_viplat-696x447_14682442579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08" y="4795809"/>
            <a:ext cx="3000396" cy="2000264"/>
          </a:xfrm>
          <a:prstGeom prst="rect">
            <a:avLst/>
          </a:prstGeom>
        </p:spPr>
      </p:pic>
      <p:pic>
        <p:nvPicPr>
          <p:cNvPr id="5" name="Рисунок 4" descr="d97a8dcc176d31c8a09bbf90e3eabf7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1763" y="4786322"/>
            <a:ext cx="2762237" cy="207167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5720" y="188640"/>
            <a:ext cx="8534752" cy="838200"/>
          </a:xfrm>
        </p:spPr>
        <p:txBody>
          <a:bodyPr/>
          <a:lstStyle/>
          <a:p>
            <a:pPr algn="ctr"/>
            <a:r>
              <a:rPr lang="ru-RU" b="1" dirty="0" smtClean="0"/>
              <a:t>ОБРАЗОВАНИЕ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071546"/>
            <a:ext cx="8176422" cy="5286412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9 муниципальных учреждений (юридических лиц):</a:t>
            </a:r>
          </a:p>
          <a:p>
            <a:pPr>
              <a:buNone/>
            </a:pPr>
            <a:r>
              <a:rPr lang="ru-RU" dirty="0" smtClean="0"/>
              <a:t>- 8   общеобразовательных  учреждений  (4 средних  школы, 3  основных  школы, 1 начальная школа);</a:t>
            </a:r>
          </a:p>
          <a:p>
            <a:pPr>
              <a:buNone/>
            </a:pPr>
            <a:r>
              <a:rPr lang="ru-RU" dirty="0" smtClean="0"/>
              <a:t>- 1 информационно-методический центр.</a:t>
            </a:r>
          </a:p>
          <a:p>
            <a:r>
              <a:rPr lang="ru-RU" dirty="0" smtClean="0"/>
              <a:t>Все  они  в  своем  составе  имеют 27 структурных подразделений:</a:t>
            </a:r>
          </a:p>
          <a:p>
            <a:pPr>
              <a:buNone/>
            </a:pPr>
            <a:r>
              <a:rPr lang="ru-RU" dirty="0" smtClean="0"/>
              <a:t>- 6 общеобразовательных учреждений (3 начальных школы, 3 основных школы);</a:t>
            </a:r>
          </a:p>
          <a:p>
            <a:pPr>
              <a:buNone/>
            </a:pPr>
            <a:r>
              <a:rPr lang="ru-RU" dirty="0" smtClean="0"/>
              <a:t>- 17 детских дошкольных учреждений;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err="1" smtClean="0"/>
              <a:t>учебно</a:t>
            </a:r>
            <a:r>
              <a:rPr lang="ru-RU" dirty="0" smtClean="0"/>
              <a:t> - консультационный пункт МБОУ "</a:t>
            </a:r>
            <a:r>
              <a:rPr lang="ru-RU" dirty="0" err="1" smtClean="0"/>
              <a:t>Красноборская</a:t>
            </a:r>
            <a:r>
              <a:rPr lang="ru-RU" dirty="0" smtClean="0"/>
              <a:t> средняя школа";</a:t>
            </a:r>
          </a:p>
          <a:p>
            <a:pPr>
              <a:buNone/>
            </a:pPr>
            <a:r>
              <a:rPr lang="ru-RU" dirty="0" smtClean="0"/>
              <a:t>- центр дополнительного образования для детей;</a:t>
            </a:r>
          </a:p>
          <a:p>
            <a:pPr>
              <a:buNone/>
            </a:pPr>
            <a:r>
              <a:rPr lang="ru-RU" dirty="0" smtClean="0"/>
              <a:t>- детский  оздоровительный  лагерь;</a:t>
            </a:r>
          </a:p>
          <a:p>
            <a:pPr>
              <a:buNone/>
            </a:pPr>
            <a:r>
              <a:rPr lang="ru-RU" dirty="0" smtClean="0"/>
              <a:t>-  детская юношеская спортивная школа,  </a:t>
            </a:r>
          </a:p>
          <a:p>
            <a:pPr>
              <a:buNone/>
            </a:pPr>
            <a:r>
              <a:rPr lang="ru-RU" dirty="0" smtClean="0"/>
              <a:t>- 3 хоккейных  корта (Куликово, Красноборск, </a:t>
            </a:r>
            <a:r>
              <a:rPr lang="ru-RU" dirty="0" err="1" smtClean="0"/>
              <a:t>Черевково</a:t>
            </a:r>
            <a:r>
              <a:rPr lang="ru-RU" dirty="0" smtClean="0"/>
              <a:t> - 3),   лыжная  база в с. </a:t>
            </a:r>
            <a:r>
              <a:rPr lang="ru-RU" dirty="0" err="1" smtClean="0"/>
              <a:t>Черевково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На территории района функционируют 2 интерната:</a:t>
            </a:r>
          </a:p>
          <a:p>
            <a:pPr>
              <a:buNone/>
            </a:pPr>
            <a:r>
              <a:rPr lang="ru-RU" dirty="0" smtClean="0"/>
              <a:t>- при МБОУ «</a:t>
            </a:r>
            <a:r>
              <a:rPr lang="ru-RU" dirty="0" err="1" smtClean="0"/>
              <a:t>Верхнеуфтюгская</a:t>
            </a:r>
            <a:r>
              <a:rPr lang="ru-RU" dirty="0" smtClean="0"/>
              <a:t> средняя школа им. Д.И. Плакидина», в нем проживают 14 детей;</a:t>
            </a:r>
          </a:p>
          <a:p>
            <a:pPr>
              <a:buNone/>
            </a:pPr>
            <a:r>
              <a:rPr lang="ru-RU" dirty="0" smtClean="0"/>
              <a:t>- при МБОУ "</a:t>
            </a:r>
            <a:r>
              <a:rPr lang="ru-RU" dirty="0" err="1" smtClean="0"/>
              <a:t>Красноборская</a:t>
            </a:r>
            <a:r>
              <a:rPr lang="ru-RU" dirty="0" smtClean="0"/>
              <a:t> средняя школа", в нем проживают 3 детей.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566631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500042"/>
            <a:ext cx="8136904" cy="592935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Выполнены  Указы Президента по повышению средней заработной платы педагогическим работникам</a:t>
            </a:r>
          </a:p>
          <a:p>
            <a:r>
              <a:rPr lang="ru-RU" dirty="0" smtClean="0"/>
              <a:t>Среднемесячная  заработная плата в 2017 году составила:</a:t>
            </a:r>
          </a:p>
          <a:p>
            <a:pPr>
              <a:buNone/>
            </a:pPr>
            <a:r>
              <a:rPr lang="ru-RU" dirty="0" smtClean="0"/>
              <a:t>- у педагогических работников дошкольных образовательных учреждений  - 34563,00 руб.; </a:t>
            </a:r>
          </a:p>
          <a:p>
            <a:pPr>
              <a:buNone/>
            </a:pPr>
            <a:r>
              <a:rPr lang="ru-RU" dirty="0" smtClean="0"/>
              <a:t>- у педагогических работников общеобразовательных  учреждений – 40787,00 руб.;</a:t>
            </a:r>
          </a:p>
          <a:p>
            <a:pPr>
              <a:buNone/>
            </a:pPr>
            <a:r>
              <a:rPr lang="ru-RU" dirty="0" smtClean="0"/>
              <a:t>- у педагогических работников образовательных  учреждений дополнительного образования детей - 39744,00 руб.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6550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5720" y="188640"/>
            <a:ext cx="8534752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ОБРАЗОВАНИЕ</a:t>
            </a:r>
            <a:br>
              <a:rPr lang="ru-RU" b="1" dirty="0" smtClean="0"/>
            </a:br>
            <a:r>
              <a:rPr lang="ru-RU" sz="3600" b="1" dirty="0" smtClean="0"/>
              <a:t>Профессиональное мастерство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071546"/>
            <a:ext cx="8176422" cy="52864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В 2017 году в районе прошёл районный конкурс профессионального мастерства среди педагогов дошкольных образовательных учреждений «Воспитатель года».  В нём приняли участие 7 воспитателей.</a:t>
            </a:r>
          </a:p>
          <a:p>
            <a:pPr>
              <a:buNone/>
            </a:pPr>
            <a:r>
              <a:rPr lang="ru-RU" dirty="0" smtClean="0"/>
              <a:t>В областном конкурсе на получение денежного поощрения лучшими учителями и лучшими воспитателями образовательных организаций, расположенных на территории Архангельской области приняли участие три педагога.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566631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06190" cy="7143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Кадетское образование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000108"/>
            <a:ext cx="8534752" cy="53118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+mj-lt"/>
              </a:rPr>
              <a:t> </a:t>
            </a:r>
            <a:r>
              <a:rPr lang="ru-RU" sz="2000" dirty="0" smtClean="0"/>
              <a:t>На территории МО «</a:t>
            </a:r>
            <a:r>
              <a:rPr lang="ru-RU" sz="2000" dirty="0" err="1" smtClean="0"/>
              <a:t>Красноборский</a:t>
            </a:r>
            <a:r>
              <a:rPr lang="ru-RU" sz="2000" dirty="0" smtClean="0"/>
              <a:t> муниципальный район» кадетское образование реализуется в шести (75% от общего количества школ) общеобразовательных учреждениях</a:t>
            </a:r>
          </a:p>
          <a:p>
            <a:pPr marL="0" indent="0" algn="just">
              <a:buNone/>
            </a:pPr>
            <a:endParaRPr lang="ru-RU" sz="2400" dirty="0">
              <a:latin typeface="+mj-lt"/>
            </a:endParaRPr>
          </a:p>
        </p:txBody>
      </p:sp>
      <p:pic>
        <p:nvPicPr>
          <p:cNvPr id="4" name="Рисунок 3" descr="fVdLhi8cz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2214554"/>
            <a:ext cx="6215074" cy="4141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348008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472518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Инклюзивное образование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509751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Цель - развитие инфраструктуры образовательных  учреждений, учреждений дошкольного и  дополнительного образования для  детей-инвалидов и детей  с ограниченными возможностями здоровья.</a:t>
            </a:r>
          </a:p>
          <a:p>
            <a:r>
              <a:rPr lang="ru-RU" dirty="0" smtClean="0"/>
              <a:t>По данным на ноябрь 2017 года обучается: 16 детей - инвалидов в школах, 13 в детских садах (без учета ГБОУ АО «</a:t>
            </a:r>
            <a:r>
              <a:rPr lang="ru-RU" dirty="0" err="1" smtClean="0"/>
              <a:t>Черевковская</a:t>
            </a:r>
            <a:r>
              <a:rPr lang="ru-RU" dirty="0" smtClean="0"/>
              <a:t> специальная (коррекционная) общеобразовательная школа-интернат»),  не обучающихся нет. 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60619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Летняя оздоровительная кампания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357299"/>
            <a:ext cx="864399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/>
              <a:t> Количество детей охваченных отдыхом и оздоровлением ежегодно составляет более 60 процентов.</a:t>
            </a:r>
          </a:p>
          <a:p>
            <a:pPr lvl="0"/>
            <a:r>
              <a:rPr lang="ru-RU" sz="2400" dirty="0" smtClean="0"/>
              <a:t>Рост количества детей охваченных отдыхом и оздоровлением в загородных стационарных лагерях на 12,2% по сравнению с 2016 годом.</a:t>
            </a:r>
          </a:p>
          <a:p>
            <a:pPr lvl="0"/>
            <a:r>
              <a:rPr lang="ru-RU" sz="2400" dirty="0" smtClean="0"/>
              <a:t>За период работы ЛОУ не были зарегистрированы аварийные ситуации, вспышки острых кишечных заболеваний и пищевых отравлений:</a:t>
            </a:r>
            <a:endParaRPr lang="ru-RU" sz="24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214678" y="3762375"/>
          <a:ext cx="2828925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9473534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88640"/>
            <a:ext cx="8677628" cy="838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ГОСУДАРСТВЕННЫЕ ПОЛНОМОЧИЯ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28670"/>
            <a:ext cx="8208912" cy="235745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На 01.01.2018 года в списке детей-сирот и детей, лишенных попечения родителей, лиц из числа детей-сирот и детей, лишенных попечения родителей, которые подлежат обеспечению жилыми помещениями, состоит 43 человека. Из них детей (от 14 до 18 лет) – 13 человек, лиц от 18 до 23 лет – 25 человек, лиц в возрасте от 23 лет – 5 человек. </a:t>
            </a:r>
          </a:p>
          <a:p>
            <a:pPr algn="ctr">
              <a:buNone/>
            </a:pPr>
            <a:r>
              <a:rPr lang="ru-RU" u="sng" dirty="0" smtClean="0"/>
              <a:t>Приобретение жилых помещений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3143248"/>
          <a:ext cx="7358112" cy="35719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226352"/>
                <a:gridCol w="1226352"/>
                <a:gridCol w="1226352"/>
                <a:gridCol w="1226352"/>
                <a:gridCol w="1226352"/>
                <a:gridCol w="1226352"/>
              </a:tblGrid>
              <a:tr h="57781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7210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721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Выделено денежных средств на начало года, руб.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721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Израсходовано денежных средств, руб.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72100" algn="l"/>
                        </a:tabLst>
                      </a:pPr>
                      <a:r>
                        <a:rPr lang="ru-RU" sz="1400">
                          <a:solidFill>
                            <a:schemeClr val="tx1"/>
                          </a:solidFill>
                        </a:rPr>
                        <a:t>Приобретено жилых помещений, из них: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721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Обеспечены жилыми помещениями, чел.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910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721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На первичном рынке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721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На вторичном рынке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14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721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2016 год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72100" algn="l"/>
                        </a:tabLst>
                      </a:pPr>
                      <a:r>
                        <a:rPr lang="ru-RU" sz="1400">
                          <a:solidFill>
                            <a:schemeClr val="tx1"/>
                          </a:solidFill>
                        </a:rPr>
                        <a:t>5108200,0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72100" algn="l"/>
                        </a:tabLst>
                      </a:pPr>
                      <a:r>
                        <a:rPr lang="ru-RU" sz="1400">
                          <a:solidFill>
                            <a:schemeClr val="tx1"/>
                          </a:solidFill>
                        </a:rPr>
                        <a:t>5780287,0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72100" algn="l"/>
                        </a:tabLst>
                      </a:pPr>
                      <a:r>
                        <a:rPr lang="ru-RU" sz="14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72100" algn="l"/>
                        </a:tabLst>
                      </a:pPr>
                      <a:r>
                        <a:rPr lang="ru-RU" sz="140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721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14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721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2017 год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72100" algn="l"/>
                        </a:tabLst>
                      </a:pPr>
                      <a:r>
                        <a:rPr lang="ru-RU" sz="1400">
                          <a:solidFill>
                            <a:schemeClr val="tx1"/>
                          </a:solidFill>
                        </a:rPr>
                        <a:t>3415650,0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72100" algn="l"/>
                        </a:tabLst>
                      </a:pPr>
                      <a:r>
                        <a:rPr lang="ru-RU" sz="1400">
                          <a:solidFill>
                            <a:schemeClr val="tx1"/>
                          </a:solidFill>
                        </a:rPr>
                        <a:t>2853675,0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72100" algn="l"/>
                        </a:tabLst>
                      </a:pPr>
                      <a:r>
                        <a:rPr lang="ru-RU" sz="140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72100" algn="l"/>
                        </a:tabLst>
                      </a:pPr>
                      <a:r>
                        <a:rPr lang="ru-RU" sz="140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721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872352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897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ЗДРАВООХРАНЕНИЕ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928670"/>
            <a:ext cx="8391876" cy="4572032"/>
          </a:xfrm>
        </p:spPr>
        <p:txBody>
          <a:bodyPr>
            <a:normAutofit fontScale="85000" lnSpcReduction="10000"/>
          </a:bodyPr>
          <a:lstStyle/>
          <a:p>
            <a:r>
              <a:rPr lang="ru-RU" sz="2000" dirty="0" smtClean="0"/>
              <a:t>В 2017г. в районе функционируют в составе ЦРБ 1 участковая больница, 1 Врачебная амбулатория (переименована Куликовская УБ в связи с закрытием круглосуточного стационара), 16 </a:t>
            </a:r>
            <a:r>
              <a:rPr lang="ru-RU" sz="2000" dirty="0" err="1" smtClean="0"/>
              <a:t>ФАПов</a:t>
            </a:r>
            <a:r>
              <a:rPr lang="ru-RU" sz="2000" dirty="0" smtClean="0"/>
              <a:t>. Работа 2 ФАП приостановлена, как и в предыдущие годы, в связи с отсутствием постоянного работника и небольшой численностью населения (</a:t>
            </a:r>
            <a:r>
              <a:rPr lang="ru-RU" sz="2000" dirty="0" err="1" smtClean="0"/>
              <a:t>Фоминский</a:t>
            </a:r>
            <a:r>
              <a:rPr lang="ru-RU" sz="2000" dirty="0" smtClean="0"/>
              <a:t> ФАП, </a:t>
            </a:r>
            <a:r>
              <a:rPr lang="ru-RU" sz="2000" dirty="0" err="1" smtClean="0"/>
              <a:t>Коптеловский</a:t>
            </a:r>
            <a:r>
              <a:rPr lang="ru-RU" sz="2000" dirty="0" smtClean="0"/>
              <a:t> ФАП). В настоящее время отсутствуют постоянные работники на 2 ФАП: Шиловском (организована выездная работа фельдшера) и </a:t>
            </a:r>
            <a:r>
              <a:rPr lang="ru-RU" sz="2000" dirty="0" err="1" smtClean="0"/>
              <a:t>Дябринском</a:t>
            </a:r>
            <a:r>
              <a:rPr lang="ru-RU" sz="2000" dirty="0" smtClean="0"/>
              <a:t> (обслуживают население медицинские работники </a:t>
            </a:r>
            <a:r>
              <a:rPr lang="ru-RU" sz="2000" dirty="0" err="1" smtClean="0"/>
              <a:t>Белослудского</a:t>
            </a:r>
            <a:r>
              <a:rPr lang="ru-RU" sz="2000" dirty="0" smtClean="0"/>
              <a:t> ФАП).   В ЦРБ на конец 2017 года работает 27 врачей и 111 средних медицинских работников. Укомплектованность врачебными кадрами составляет 77,1%. Укомплектованность средним медицинским персоналом составляет 83,7%.</a:t>
            </a:r>
          </a:p>
          <a:p>
            <a:pPr>
              <a:buNone/>
            </a:pPr>
            <a:r>
              <a:rPr lang="ru-RU" sz="2000" dirty="0" smtClean="0"/>
              <a:t>Обеспеченность врачами в районе составляет 20,6 на 10 тыс. населения.</a:t>
            </a:r>
          </a:p>
          <a:p>
            <a:endParaRPr lang="ru-RU" sz="2800" dirty="0" smtClean="0"/>
          </a:p>
          <a:p>
            <a:pPr marL="0" indent="0" algn="ctr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4357694"/>
            <a:ext cx="6350044" cy="214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30954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811468"/>
          </a:xfrm>
        </p:spPr>
        <p:txBody>
          <a:bodyPr/>
          <a:lstStyle/>
          <a:p>
            <a:pPr algn="ctr"/>
            <a:r>
              <a:rPr lang="ru-RU" b="1" dirty="0" smtClean="0"/>
              <a:t>КУЛЬТУРА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1071546"/>
            <a:ext cx="8535322" cy="5786454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Администрация МО «</a:t>
            </a:r>
            <a:r>
              <a:rPr lang="ru-RU" dirty="0" err="1" smtClean="0"/>
              <a:t>Красноборский</a:t>
            </a:r>
            <a:r>
              <a:rPr lang="ru-RU" dirty="0" smtClean="0"/>
              <a:t> муниципальный район» является учредителем 4 муниципальных бюджетных учреждений в сфере культуры: </a:t>
            </a:r>
          </a:p>
          <a:p>
            <a:r>
              <a:rPr lang="ru-RU" dirty="0" smtClean="0"/>
              <a:t>МБУ «</a:t>
            </a:r>
            <a:r>
              <a:rPr lang="ru-RU" dirty="0" err="1" smtClean="0"/>
              <a:t>Межпоселенческая</a:t>
            </a:r>
            <a:r>
              <a:rPr lang="ru-RU" dirty="0" smtClean="0"/>
              <a:t> библиотека </a:t>
            </a:r>
            <a:r>
              <a:rPr lang="ru-RU" dirty="0" err="1" smtClean="0"/>
              <a:t>Красноборского</a:t>
            </a:r>
            <a:r>
              <a:rPr lang="ru-RU" dirty="0" smtClean="0"/>
              <a:t> района» с 18 структурными подразделениями, </a:t>
            </a:r>
          </a:p>
          <a:p>
            <a:r>
              <a:rPr lang="ru-RU" dirty="0" smtClean="0"/>
              <a:t>МБУК «Районный культурный центр» </a:t>
            </a:r>
            <a:r>
              <a:rPr lang="en-US" dirty="0" smtClean="0"/>
              <a:t>c</a:t>
            </a:r>
            <a:r>
              <a:rPr lang="ru-RU" dirty="0" smtClean="0"/>
              <a:t> 6 структурными подразделениями,</a:t>
            </a:r>
          </a:p>
          <a:p>
            <a:r>
              <a:rPr lang="ru-RU" dirty="0" smtClean="0"/>
              <a:t>МБОУ ДО «Детская школа искусств им. С.Л. Сметанина» со структурным подразделением в с. </a:t>
            </a:r>
            <a:r>
              <a:rPr lang="ru-RU" dirty="0" err="1" smtClean="0"/>
              <a:t>Черевково</a:t>
            </a:r>
            <a:r>
              <a:rPr lang="ru-RU" dirty="0" smtClean="0"/>
              <a:t>, </a:t>
            </a:r>
          </a:p>
          <a:p>
            <a:r>
              <a:rPr lang="ru-RU" dirty="0" smtClean="0"/>
              <a:t>МБУК «</a:t>
            </a:r>
            <a:r>
              <a:rPr lang="ru-RU" dirty="0" err="1" smtClean="0"/>
              <a:t>Красноборский</a:t>
            </a:r>
            <a:r>
              <a:rPr lang="ru-RU" dirty="0" smtClean="0"/>
              <a:t> историко-мемориальный и художественный музей им. С.И. Тупицына» со структурным подразделением в с. </a:t>
            </a:r>
            <a:r>
              <a:rPr lang="ru-RU" dirty="0" err="1" smtClean="0"/>
              <a:t>Черевково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Учредителем  муниципального казённого учреждения культуры «</a:t>
            </a:r>
            <a:r>
              <a:rPr lang="ru-RU" dirty="0" err="1" smtClean="0"/>
              <a:t>Черевковский</a:t>
            </a:r>
            <a:r>
              <a:rPr lang="ru-RU" dirty="0" smtClean="0"/>
              <a:t> центр культуры» (далее МКУК «ЧЦК») с 5 структурными  подразделениями является МО «</a:t>
            </a:r>
            <a:r>
              <a:rPr lang="ru-RU" dirty="0" err="1" smtClean="0"/>
              <a:t>Черевковское</a:t>
            </a:r>
            <a:r>
              <a:rPr lang="ru-RU" dirty="0" smtClean="0"/>
              <a:t>». </a:t>
            </a:r>
          </a:p>
          <a:p>
            <a:pPr>
              <a:buNone/>
            </a:pPr>
            <a:r>
              <a:rPr lang="ru-RU" dirty="0" smtClean="0"/>
              <a:t>В 2017 году средняя заработная плата по учреждениям культуры  составила </a:t>
            </a:r>
            <a:r>
              <a:rPr lang="ru-RU" dirty="0" smtClean="0">
                <a:solidFill>
                  <a:srgbClr val="FF0000"/>
                </a:solidFill>
              </a:rPr>
              <a:t>30981,1 руб</a:t>
            </a:r>
            <a:r>
              <a:rPr lang="ru-RU" dirty="0" smtClean="0"/>
              <a:t>., по учреждению дополнительного образования в сфере культуры – </a:t>
            </a:r>
            <a:r>
              <a:rPr lang="ru-RU" dirty="0" smtClean="0">
                <a:solidFill>
                  <a:srgbClr val="FF0000"/>
                </a:solidFill>
              </a:rPr>
              <a:t>35588,0 руб.</a:t>
            </a:r>
          </a:p>
          <a:p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518956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92869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Значимые мероприятия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142984"/>
            <a:ext cx="8391876" cy="35719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Одним из ключевых культурных событий</a:t>
            </a:r>
            <a:r>
              <a:rPr lang="ru-RU" sz="2000" b="1" dirty="0" smtClean="0"/>
              <a:t> </a:t>
            </a:r>
            <a:r>
              <a:rPr lang="ru-RU" sz="2000" dirty="0" smtClean="0"/>
              <a:t>года</a:t>
            </a:r>
            <a:r>
              <a:rPr lang="ru-RU" sz="2000" b="1" dirty="0" smtClean="0"/>
              <a:t> </a:t>
            </a:r>
            <a:r>
              <a:rPr lang="ru-RU" sz="2000" dirty="0" smtClean="0"/>
              <a:t>по-прежнему остаётся международный фестиваль гармони «</a:t>
            </a:r>
            <a:r>
              <a:rPr lang="ru-RU" sz="2000" dirty="0" err="1" smtClean="0"/>
              <a:t>Сметанинские</a:t>
            </a:r>
            <a:r>
              <a:rPr lang="ru-RU" sz="2000" dirty="0" smtClean="0"/>
              <a:t> встречи». </a:t>
            </a:r>
          </a:p>
          <a:p>
            <a:r>
              <a:rPr lang="ru-RU" sz="2000" dirty="0" smtClean="0"/>
              <a:t>30-31 мая сотрудники музея в шестой раз провели межрегиональный литературный фестиваль «</a:t>
            </a:r>
            <a:r>
              <a:rPr lang="ru-RU" sz="2000" dirty="0" err="1" smtClean="0"/>
              <a:t>Солонихинские</a:t>
            </a:r>
            <a:r>
              <a:rPr lang="ru-RU" sz="2000" dirty="0" smtClean="0"/>
              <a:t> зори».</a:t>
            </a:r>
          </a:p>
          <a:p>
            <a:r>
              <a:rPr lang="ru-RU" sz="2000" dirty="0" smtClean="0"/>
              <a:t>2 мая в Красноборском музее прошли VIII Малые районные краеведческие чтения</a:t>
            </a:r>
            <a:endParaRPr lang="ru-RU" sz="2000" dirty="0"/>
          </a:p>
        </p:txBody>
      </p:sp>
      <p:pic>
        <p:nvPicPr>
          <p:cNvPr id="14" name="Рисунок 13" descr="ULqn-9uuu_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786190"/>
            <a:ext cx="4714876" cy="2961532"/>
          </a:xfrm>
          <a:prstGeom prst="rect">
            <a:avLst/>
          </a:prstGeom>
        </p:spPr>
      </p:pic>
      <p:pic>
        <p:nvPicPr>
          <p:cNvPr id="15" name="Рисунок 14" descr="wCSe63f3iL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3857628"/>
            <a:ext cx="3872781" cy="257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2905820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/>
          <a:lstStyle/>
          <a:p>
            <a:pPr algn="ctr"/>
            <a:r>
              <a:rPr lang="ru-RU" dirty="0" smtClean="0"/>
              <a:t>Численность безработных</a:t>
            </a:r>
            <a:endParaRPr lang="ru-RU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4714884"/>
            <a:ext cx="2749984" cy="1699832"/>
          </a:xfrm>
          <a:prstGeom prst="rect">
            <a:avLst/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</p:pic>
      <p:pic>
        <p:nvPicPr>
          <p:cNvPr id="9" name="Содержимое 8" descr="3635161_original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85786" y="4705954"/>
            <a:ext cx="4286280" cy="1875248"/>
          </a:xfrm>
        </p:spPr>
      </p:pic>
      <p:graphicFrame>
        <p:nvGraphicFramePr>
          <p:cNvPr id="8" name="Диаграмма 7"/>
          <p:cNvGraphicFramePr/>
          <p:nvPr/>
        </p:nvGraphicFramePr>
        <p:xfrm>
          <a:off x="357158" y="714356"/>
          <a:ext cx="8429684" cy="400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92869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Значимые мероприятия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142984"/>
            <a:ext cx="8391876" cy="5454368"/>
          </a:xfrm>
        </p:spPr>
        <p:txBody>
          <a:bodyPr>
            <a:noAutofit/>
          </a:bodyPr>
          <a:lstStyle/>
          <a:p>
            <a:r>
              <a:rPr lang="ru-RU" sz="2400" dirty="0" smtClean="0"/>
              <a:t>Рождественский Бал</a:t>
            </a:r>
          </a:p>
          <a:p>
            <a:r>
              <a:rPr lang="ru-RU" sz="2400" dirty="0" smtClean="0"/>
              <a:t>3 октября в Красноборске встречали гостей V</a:t>
            </a:r>
            <a:r>
              <a:rPr lang="ru-RU" sz="2400" b="1" dirty="0" smtClean="0"/>
              <a:t> </a:t>
            </a:r>
            <a:r>
              <a:rPr lang="ru-RU" sz="2400" dirty="0" smtClean="0"/>
              <a:t>Межрегионального съезжего праздника мастеров традиционного и современного декоративно-прикладного творчества.</a:t>
            </a:r>
          </a:p>
          <a:p>
            <a:r>
              <a:rPr lang="ru-RU" sz="2400" dirty="0" err="1" smtClean="0"/>
              <a:t>Красноборская</a:t>
            </a:r>
            <a:r>
              <a:rPr lang="ru-RU" sz="2400" dirty="0" smtClean="0"/>
              <a:t> центральная библиотека организовала выставку-проект «Нас объединяет Север»</a:t>
            </a:r>
          </a:p>
          <a:p>
            <a:r>
              <a:rPr lang="ru-RU" sz="2400" dirty="0" smtClean="0"/>
              <a:t>Под эгидой празднования 80-летия Архангельской области прошли </a:t>
            </a:r>
            <a:r>
              <a:rPr lang="en-US" sz="2400" dirty="0" smtClean="0"/>
              <a:t>II</a:t>
            </a:r>
            <a:r>
              <a:rPr lang="ru-RU" sz="2400" dirty="0" smtClean="0"/>
              <a:t> районный фестиваль кадетской песни «Белый голубь»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229058202"/>
      </p:ext>
    </p:extLst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714356"/>
            <a:ext cx="8391876" cy="3571900"/>
          </a:xfrm>
        </p:spPr>
        <p:txBody>
          <a:bodyPr>
            <a:noAutofit/>
          </a:bodyPr>
          <a:lstStyle/>
          <a:p>
            <a:r>
              <a:rPr lang="ru-RU" sz="1800" dirty="0" smtClean="0"/>
              <a:t>Основным достижением 2017 года можно назвать создание </a:t>
            </a:r>
            <a:r>
              <a:rPr lang="ru-RU" sz="1800" dirty="0" err="1" smtClean="0"/>
              <a:t>туристко-информационного</a:t>
            </a:r>
            <a:r>
              <a:rPr lang="ru-RU" sz="1800" dirty="0" smtClean="0"/>
              <a:t> центра (ТИЦ). С 1 марта в штат МБУК «</a:t>
            </a:r>
            <a:r>
              <a:rPr lang="ru-RU" sz="1800" dirty="0" err="1" smtClean="0"/>
              <a:t>Красноборский</a:t>
            </a:r>
            <a:r>
              <a:rPr lang="ru-RU" sz="1800" dirty="0" smtClean="0"/>
              <a:t> историко-мемориальный и художественный музей имения С.И.Тупицына» была введена новая должность «организатор экскурсий».</a:t>
            </a:r>
          </a:p>
          <a:p>
            <a:r>
              <a:rPr lang="ru-RU" sz="1800" dirty="0" smtClean="0"/>
              <a:t>Благодаря открытию в 2017 году Туристско-информационного центра при Красноборском музее стало возможным оказывать такие услуги как </a:t>
            </a:r>
            <a:r>
              <a:rPr lang="ru-RU" sz="1800" dirty="0" err="1" smtClean="0"/>
              <a:t>косультационная</a:t>
            </a:r>
            <a:r>
              <a:rPr lang="ru-RU" sz="1800" dirty="0" smtClean="0"/>
              <a:t> помощь потенциальным туристам </a:t>
            </a:r>
            <a:r>
              <a:rPr lang="ru-RU" sz="1800" dirty="0" err="1" smtClean="0"/>
              <a:t>Красноборского</a:t>
            </a:r>
            <a:r>
              <a:rPr lang="ru-RU" sz="1800" dirty="0" smtClean="0"/>
              <a:t> района (самостоятельные туристы, организованные группы). </a:t>
            </a:r>
            <a:endParaRPr lang="ru-RU" sz="1800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04800" y="142852"/>
            <a:ext cx="8686800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Туризм</a:t>
            </a:r>
            <a:endParaRPr kumimoji="0" lang="ru-RU" sz="36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Рисунок 8" descr="IMG_90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4214818"/>
            <a:ext cx="3786214" cy="2524143"/>
          </a:xfrm>
          <a:prstGeom prst="rect">
            <a:avLst/>
          </a:prstGeom>
        </p:spPr>
      </p:pic>
      <p:pic>
        <p:nvPicPr>
          <p:cNvPr id="10" name="Рисунок 9" descr="IMG_89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4143380"/>
            <a:ext cx="3857652" cy="257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29058202"/>
      </p:ext>
    </p:extLst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88640"/>
            <a:ext cx="8777318" cy="88290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Приоритетные задачи </a:t>
            </a:r>
            <a:r>
              <a:rPr lang="ru-RU" sz="3200" b="1" smtClean="0"/>
              <a:t>на 2018 </a:t>
            </a:r>
            <a:r>
              <a:rPr lang="ru-RU" sz="3200" b="1" dirty="0" smtClean="0"/>
              <a:t>год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000108"/>
            <a:ext cx="8136904" cy="5525236"/>
          </a:xfrm>
        </p:spPr>
        <p:txBody>
          <a:bodyPr>
            <a:normAutofit/>
          </a:bodyPr>
          <a:lstStyle/>
          <a:p>
            <a:r>
              <a:rPr lang="ru-RU" dirty="0" smtClean="0"/>
              <a:t>Строительство детского сада в с. </a:t>
            </a:r>
            <a:r>
              <a:rPr lang="ru-RU" dirty="0" err="1" smtClean="0"/>
              <a:t>Черевково</a:t>
            </a:r>
            <a:endParaRPr lang="ru-RU" dirty="0" smtClean="0"/>
          </a:p>
          <a:p>
            <a:r>
              <a:rPr lang="ru-RU" dirty="0" smtClean="0"/>
              <a:t>Содействие в строительстве терапевтического отделения в с. Красноборск.</a:t>
            </a:r>
          </a:p>
          <a:p>
            <a:r>
              <a:rPr lang="ru-RU" dirty="0" smtClean="0"/>
              <a:t>Качественная и своевременная подготовка к осенне-зимнему периоду</a:t>
            </a:r>
            <a:endParaRPr lang="ru-RU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62900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СПАСИБО ЗА ВНИМАНИЕ!</a:t>
            </a:r>
          </a:p>
          <a:p>
            <a:pPr marL="0" indent="0" algn="ctr">
              <a:buNone/>
            </a:pPr>
            <a:endParaRPr lang="ru-RU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НАДЕЕМСЯ НА ДАЛЬНЕЙШЕЕ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ПЛОДОТВОРНОЕ СОТРУДНИЧЕСТВО!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40384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3768"/>
            <a:ext cx="8176992" cy="13749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ЭКОНОМИКА</a:t>
            </a:r>
            <a:br>
              <a:rPr lang="ru-RU" b="1" dirty="0" smtClean="0"/>
            </a:br>
            <a:r>
              <a:rPr lang="ru-RU" sz="2200" b="1" dirty="0" smtClean="0"/>
              <a:t>Анализ социально-экономического развития района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52736"/>
            <a:ext cx="8749636" cy="4937141"/>
          </a:xfrm>
        </p:spPr>
        <p:txBody>
          <a:bodyPr>
            <a:normAutofit/>
          </a:bodyPr>
          <a:lstStyle/>
          <a:p>
            <a:pPr indent="342900" algn="ctr">
              <a:buNone/>
            </a:pPr>
            <a:endParaRPr lang="ru-RU" sz="2400" dirty="0" smtClean="0">
              <a:solidFill>
                <a:schemeClr val="tx1"/>
              </a:solidFill>
            </a:endParaRPr>
          </a:p>
          <a:p>
            <a:pPr indent="342900" algn="ctr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На 1 января 2017 г. количество предприятий и организаций на территории района составило                   </a:t>
            </a:r>
            <a:r>
              <a:rPr lang="ru-RU" sz="2400" dirty="0" smtClean="0">
                <a:solidFill>
                  <a:srgbClr val="FF0000"/>
                </a:solidFill>
              </a:rPr>
              <a:t>105 единиц.</a:t>
            </a:r>
            <a:endParaRPr lang="ru-RU" sz="1400" dirty="0" smtClean="0"/>
          </a:p>
          <a:p>
            <a:pPr algn="ctr">
              <a:buNone/>
            </a:pPr>
            <a:r>
              <a:rPr lang="ru-RU" sz="2400" dirty="0" smtClean="0"/>
              <a:t>Объем, отгруженных товаров собственного производства, выполненных работ и услуг собственными силами крупными организациями и субъектами среднего предпринимательства составил в действующих ценах 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572097,3 тыс. руб., </a:t>
            </a:r>
          </a:p>
          <a:p>
            <a:pPr algn="ctr">
              <a:buNone/>
            </a:pPr>
            <a:r>
              <a:rPr lang="ru-RU" sz="2400" dirty="0" smtClean="0"/>
              <a:t>что составляет </a:t>
            </a:r>
            <a:r>
              <a:rPr lang="ru-RU" sz="2400" dirty="0" smtClean="0">
                <a:solidFill>
                  <a:srgbClr val="FF0000"/>
                </a:solidFill>
              </a:rPr>
              <a:t>143,9 % </a:t>
            </a:r>
            <a:r>
              <a:rPr lang="ru-RU" sz="2400" dirty="0" smtClean="0"/>
              <a:t>к уровню прошлого года</a:t>
            </a:r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60648"/>
            <a:ext cx="8392446" cy="8382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Потребительский рынок товаров и услуг</a:t>
            </a:r>
            <a:endParaRPr lang="ru-RU" sz="28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71472" y="1071546"/>
            <a:ext cx="8208912" cy="53120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Оборот розничной торговли по организациям </a:t>
            </a:r>
            <a:r>
              <a:rPr lang="ru-RU" sz="2800" dirty="0" smtClean="0"/>
              <a:t>в 2017 году составил </a:t>
            </a:r>
            <a:r>
              <a:rPr lang="ru-RU" sz="2800" dirty="0" smtClean="0"/>
              <a:t>268498 тыс. рублей, что в сопоставимых ценах в 1,6 раза выше, чем за 2016 год. </a:t>
            </a:r>
          </a:p>
          <a:p>
            <a:pPr algn="ctr">
              <a:buNone/>
            </a:pPr>
            <a:r>
              <a:rPr lang="ru-RU" sz="2800" dirty="0" smtClean="0"/>
              <a:t>Организациями общественного питания реализовано продукции на 14060 тыс. рублей (на 5,9% больше уровня 2016 года).</a:t>
            </a:r>
          </a:p>
          <a:p>
            <a:pPr algn="ctr">
              <a:buNone/>
            </a:pPr>
            <a:r>
              <a:rPr lang="ru-RU" sz="2800" dirty="0" smtClean="0"/>
              <a:t>Торговое обслуживание осуществляют </a:t>
            </a:r>
          </a:p>
          <a:p>
            <a:pPr algn="ctr">
              <a:buNone/>
            </a:pPr>
            <a:r>
              <a:rPr lang="ru-RU" sz="2800" dirty="0" smtClean="0"/>
              <a:t>129 магазинов (на 6 меньше 2016 г). </a:t>
            </a:r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67494"/>
            <a:ext cx="8858312" cy="66117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Сельское хозяйство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4143379"/>
            <a:ext cx="3643338" cy="2377959"/>
          </a:xfrm>
          <a:prstGeom prst="rect">
            <a:avLst/>
          </a:prstGeom>
          <a:noFill/>
          <a:ln w="127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86851443"/>
              </p:ext>
            </p:extLst>
          </p:nvPr>
        </p:nvGraphicFramePr>
        <p:xfrm>
          <a:off x="2786050" y="1428736"/>
          <a:ext cx="5572164" cy="2357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9872"/>
                <a:gridCol w="1535183"/>
                <a:gridCol w="1697109"/>
              </a:tblGrid>
              <a:tr h="523879"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Century Gothic (Основной текст)"/>
                          <a:ea typeface="Times New Roman"/>
                          <a:cs typeface="Times New Roman"/>
                        </a:rPr>
                        <a:t>Голов</a:t>
                      </a:r>
                      <a:endParaRPr lang="ru-RU" sz="1200" dirty="0">
                        <a:solidFill>
                          <a:schemeClr val="bg1"/>
                        </a:solidFill>
                        <a:latin typeface="Century Gothic (Основной текст)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rgbClr val="FF0000">
                            <a:shade val="30000"/>
                            <a:satMod val="115000"/>
                          </a:srgbClr>
                        </a:gs>
                        <a:gs pos="50000">
                          <a:srgbClr val="FF0000">
                            <a:shade val="67500"/>
                            <a:satMod val="115000"/>
                          </a:srgbClr>
                        </a:gs>
                        <a:gs pos="100000">
                          <a:srgbClr val="FF00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Century Gothic (Основной текст)"/>
                          <a:ea typeface="Times New Roman"/>
                          <a:cs typeface="Times New Roman"/>
                        </a:rPr>
                        <a:t>На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Century Gothic (Основной текст)"/>
                          <a:ea typeface="Times New Roman"/>
                          <a:cs typeface="Times New Roman"/>
                        </a:rPr>
                        <a:t> 01.01.2017</a:t>
                      </a:r>
                      <a:endParaRPr lang="ru-RU" sz="1400" dirty="0">
                        <a:solidFill>
                          <a:schemeClr val="bg1"/>
                        </a:solidFill>
                        <a:latin typeface="Century Gothic (Основной текст)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rgbClr val="FF0000">
                            <a:shade val="30000"/>
                            <a:satMod val="115000"/>
                          </a:srgbClr>
                        </a:gs>
                        <a:gs pos="50000">
                          <a:srgbClr val="FF0000">
                            <a:shade val="67500"/>
                            <a:satMod val="115000"/>
                          </a:srgbClr>
                        </a:gs>
                        <a:gs pos="100000">
                          <a:srgbClr val="FF00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Century Gothic (Основной текст)"/>
                          <a:ea typeface="Times New Roman"/>
                          <a:cs typeface="Times New Roman"/>
                        </a:rPr>
                        <a:t>На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Century Gothic (Основной текст)"/>
                          <a:ea typeface="Times New Roman"/>
                          <a:cs typeface="Times New Roman"/>
                        </a:rPr>
                        <a:t> 01.01.2018</a:t>
                      </a:r>
                      <a:endParaRPr lang="ru-RU" sz="1400" dirty="0">
                        <a:solidFill>
                          <a:schemeClr val="bg1"/>
                        </a:solidFill>
                        <a:latin typeface="Century Gothic (Основной текст)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rgbClr val="FF0000">
                            <a:shade val="30000"/>
                            <a:satMod val="115000"/>
                          </a:srgbClr>
                        </a:gs>
                        <a:gs pos="50000">
                          <a:srgbClr val="FF0000">
                            <a:shade val="67500"/>
                            <a:satMod val="115000"/>
                          </a:srgbClr>
                        </a:gs>
                        <a:gs pos="100000">
                          <a:srgbClr val="FF00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785818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Century Gothic (Основной текст)"/>
                          <a:ea typeface="Times New Roman"/>
                          <a:cs typeface="Times New Roman"/>
                        </a:rPr>
                        <a:t>Крупный рогатый скот – всего</a:t>
                      </a:r>
                      <a:endParaRPr lang="ru-RU" sz="1200" dirty="0">
                        <a:solidFill>
                          <a:schemeClr val="tx1"/>
                        </a:solidFill>
                        <a:latin typeface="Century Gothic (Основной текст)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entury Gothic (Основной текст)"/>
                        </a:rPr>
                        <a:t>1353</a:t>
                      </a:r>
                      <a:endParaRPr lang="ru-RU" sz="1800" dirty="0">
                        <a:solidFill>
                          <a:schemeClr val="tx1"/>
                        </a:solidFill>
                        <a:latin typeface="Century Gothic (Основной текст)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1227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 anchor="b"/>
                </a:tc>
              </a:tr>
              <a:tr h="523879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Century Gothic (Основной текст)"/>
                          <a:ea typeface="Times New Roman"/>
                          <a:cs typeface="Times New Roman"/>
                        </a:rPr>
                        <a:t>в том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 (Основной текст)"/>
                          <a:ea typeface="Times New Roman"/>
                          <a:cs typeface="Times New Roman"/>
                        </a:rPr>
                        <a:t>числе</a:t>
                      </a:r>
                    </a:p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 (Основной текст)"/>
                          <a:ea typeface="Times New Roman"/>
                          <a:cs typeface="Times New Roman"/>
                        </a:rPr>
                        <a:t>Коровы</a:t>
                      </a:r>
                      <a:endParaRPr lang="ru-RU" sz="1200" dirty="0">
                        <a:solidFill>
                          <a:schemeClr val="tx1"/>
                        </a:solidFill>
                        <a:latin typeface="Century Gothic (Основной текст)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entury Gothic (Основной текст)"/>
                        </a:rPr>
                        <a:t>490</a:t>
                      </a:r>
                      <a:endParaRPr lang="ru-RU" sz="1800" dirty="0">
                        <a:solidFill>
                          <a:schemeClr val="tx1"/>
                        </a:solidFill>
                        <a:latin typeface="Century Gothic (Основной текст)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467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 anchor="b"/>
                </a:tc>
              </a:tr>
              <a:tr h="523879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entury Gothic (Основной текст)"/>
                          <a:ea typeface="Times New Roman"/>
                          <a:cs typeface="Times New Roman"/>
                        </a:rPr>
                        <a:t>Свиньи</a:t>
                      </a:r>
                      <a:endParaRPr lang="ru-RU" sz="1200" dirty="0">
                        <a:solidFill>
                          <a:schemeClr val="tx1"/>
                        </a:solidFill>
                        <a:latin typeface="Century Gothic (Основной текст)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entury Gothic (Основной текст)"/>
                        </a:rPr>
                        <a:t>444</a:t>
                      </a:r>
                      <a:endParaRPr lang="ru-RU" sz="1800" dirty="0">
                        <a:solidFill>
                          <a:schemeClr val="tx1"/>
                        </a:solidFill>
                        <a:latin typeface="Century Gothic (Основной текст)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307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675094" y="785794"/>
            <a:ext cx="592935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Поголовье скота в хозяйствах всех категорий</a:t>
            </a:r>
            <a:endParaRPr kumimoji="0" lang="ru-RU" sz="11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 МО «Красноборский муниципальный район»</a:t>
            </a:r>
            <a:endParaRPr kumimoji="0" lang="ru-RU" sz="1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1785926"/>
            <a:ext cx="224163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u="sng" dirty="0" smtClean="0"/>
              <a:t>В 2017 году в районе</a:t>
            </a:r>
          </a:p>
          <a:p>
            <a:pPr algn="ctr"/>
            <a:r>
              <a:rPr lang="ru-RU" u="sng" dirty="0" smtClean="0"/>
              <a:t>работает:</a:t>
            </a:r>
          </a:p>
          <a:p>
            <a:pPr marL="342900" indent="-342900" algn="ctr"/>
            <a:r>
              <a:rPr lang="ru-RU" u="sng" dirty="0" smtClean="0"/>
              <a:t>18</a:t>
            </a:r>
            <a:r>
              <a:rPr lang="ru-RU" dirty="0" smtClean="0"/>
              <a:t> крестьянских </a:t>
            </a:r>
          </a:p>
          <a:p>
            <a:pPr marL="342900" indent="-342900" algn="ctr"/>
            <a:r>
              <a:rPr lang="ru-RU" dirty="0" smtClean="0"/>
              <a:t>(фермерских)</a:t>
            </a:r>
          </a:p>
          <a:p>
            <a:pPr marL="342900" indent="-342900" algn="ctr"/>
            <a:r>
              <a:rPr lang="ru-RU" dirty="0" smtClean="0"/>
              <a:t>хозяйства,</a:t>
            </a:r>
          </a:p>
          <a:p>
            <a:pPr marL="342900" indent="-342900" algn="ctr"/>
            <a:r>
              <a:rPr lang="ru-RU" u="sng" dirty="0" smtClean="0"/>
              <a:t>5180 </a:t>
            </a:r>
            <a:r>
              <a:rPr lang="ru-RU" dirty="0" smtClean="0"/>
              <a:t> тысяч личных </a:t>
            </a:r>
          </a:p>
          <a:p>
            <a:pPr marL="342900" indent="-342900" algn="ctr"/>
            <a:r>
              <a:rPr lang="ru-RU" dirty="0" smtClean="0"/>
              <a:t>подсобных хозяйств</a:t>
            </a:r>
            <a:endParaRPr lang="ru-RU" dirty="0"/>
          </a:p>
        </p:txBody>
      </p:sp>
      <p:pic>
        <p:nvPicPr>
          <p:cNvPr id="10" name="Содержимое 9" descr="i (2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1472" y="4143380"/>
            <a:ext cx="3571900" cy="237758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8686800" cy="10183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Сельское хозяйство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5357818" cy="531092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dirty="0" smtClean="0"/>
              <a:t>Поголовье птицы в хозяйствах составляет порядка 600 голов. </a:t>
            </a:r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r>
              <a:rPr lang="ru-RU" sz="2800" dirty="0" smtClean="0"/>
              <a:t>С 2017 года на территории МО зарегистрировало свою деятельность рыбное хозяйство по выращиванию рыб осетровых пород (стерлядь) с маточным стадом 350 голов.</a:t>
            </a:r>
          </a:p>
          <a:p>
            <a:pPr algn="ctr">
              <a:buNone/>
            </a:pPr>
            <a:endParaRPr lang="ru-RU" sz="2600" dirty="0"/>
          </a:p>
        </p:txBody>
      </p:sp>
      <p:pic>
        <p:nvPicPr>
          <p:cNvPr id="6" name="Рисунок 5" descr="chickens-on-a-far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1071546"/>
            <a:ext cx="3428148" cy="1924048"/>
          </a:xfrm>
          <a:prstGeom prst="rect">
            <a:avLst/>
          </a:prstGeom>
        </p:spPr>
      </p:pic>
      <p:pic>
        <p:nvPicPr>
          <p:cNvPr id="7" name="Рисунок 6" descr="25c99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3714752"/>
            <a:ext cx="3679038" cy="245269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57166"/>
            <a:ext cx="8848756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      </a:t>
            </a:r>
          </a:p>
          <a:p>
            <a:pPr algn="ctr">
              <a:buNone/>
            </a:pPr>
            <a:r>
              <a:rPr lang="ru-RU" sz="2000" b="1" dirty="0" smtClean="0"/>
              <a:t>В рамках ФЦП «Устойчивое развитие сельских территорий на 2014-2017 годы и на период до 2020 года» </a:t>
            </a:r>
            <a:r>
              <a:rPr lang="ru-RU" sz="2000" dirty="0" smtClean="0"/>
              <a:t>социальные выплаты на приобретение (строительство) жилья в сельской местности получили </a:t>
            </a:r>
            <a:r>
              <a:rPr lang="ru-RU" sz="2000" dirty="0" smtClean="0">
                <a:solidFill>
                  <a:srgbClr val="FF0000"/>
                </a:solidFill>
              </a:rPr>
              <a:t>11 семей</a:t>
            </a:r>
            <a:r>
              <a:rPr lang="ru-RU" sz="2000" dirty="0" smtClean="0"/>
              <a:t>, на 2 семьи больше по сравнению с прошлым годом. В том числе 8 семей молодых специалистов. </a:t>
            </a:r>
            <a:r>
              <a:rPr lang="ru-RU" sz="2000" dirty="0" err="1" smtClean="0"/>
              <a:t>Софинансирование</a:t>
            </a:r>
            <a:r>
              <a:rPr lang="ru-RU" sz="2000" dirty="0" smtClean="0"/>
              <a:t> бюджета района составило 135 тыс. рублей. Из федерального и областного бюджетов привлечено 5,657 млн. руб. (на 539 тыс. руб. больше, чем в 2016 году).</a:t>
            </a:r>
          </a:p>
          <a:p>
            <a:pPr>
              <a:buFontTx/>
              <a:buChar char="-"/>
            </a:pPr>
            <a:endParaRPr lang="ru-RU" sz="20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se_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4000504"/>
            <a:ext cx="3571900" cy="2678925"/>
          </a:xfrm>
          <a:prstGeom prst="rect">
            <a:avLst/>
          </a:prstGeom>
        </p:spPr>
      </p:pic>
      <p:pic>
        <p:nvPicPr>
          <p:cNvPr id="6" name="Рисунок 5" descr="DSCN0008.JPG"/>
          <p:cNvPicPr>
            <a:picLocks noChangeAspect="1"/>
          </p:cNvPicPr>
          <p:nvPr/>
        </p:nvPicPr>
        <p:blipFill>
          <a:blip r:embed="rId3" cstate="print"/>
          <a:srcRect l="13333" t="17778" r="8888" b="-742"/>
          <a:stretch>
            <a:fillRect/>
          </a:stretch>
        </p:blipFill>
        <p:spPr>
          <a:xfrm>
            <a:off x="4929190" y="4000504"/>
            <a:ext cx="3429024" cy="274321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7">
      <a:dk1>
        <a:srgbClr val="FFFFFF"/>
      </a:dk1>
      <a:lt1>
        <a:srgbClr val="002A37"/>
      </a:lt1>
      <a:dk2>
        <a:srgbClr val="002A37"/>
      </a:dk2>
      <a:lt2>
        <a:srgbClr val="00192E"/>
      </a:lt2>
      <a:accent1>
        <a:srgbClr val="00566E"/>
      </a:accent1>
      <a:accent2>
        <a:srgbClr val="750A3D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2660</TotalTime>
  <Words>2890</Words>
  <Application>Microsoft Office PowerPoint</Application>
  <PresentationFormat>Экран (4:3)</PresentationFormat>
  <Paragraphs>302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Яркая</vt:lpstr>
      <vt:lpstr>Слайд 1</vt:lpstr>
      <vt:lpstr>ДЕМОГРАФИЧЕСКАЯ СИТУАЦИЯ </vt:lpstr>
      <vt:lpstr>УРОВЕНЬ ЖИЗНИ НАСЕЛЕНИЯ </vt:lpstr>
      <vt:lpstr>Численность безработных</vt:lpstr>
      <vt:lpstr>  ЭКОНОМИКА Анализ социально-экономического развития района   </vt:lpstr>
      <vt:lpstr>Потребительский рынок товаров и услуг</vt:lpstr>
      <vt:lpstr>Сельское хозяйство </vt:lpstr>
      <vt:lpstr>Сельское хозяйство </vt:lpstr>
      <vt:lpstr>Слайд 9</vt:lpstr>
      <vt:lpstr>Муниципальные закупки</vt:lpstr>
      <vt:lpstr>ТЕРРИТОРИАЛЬНОЕ ОБЩЕСТВЕННОЕ САМОУПРАВЛЕНИЕ</vt:lpstr>
      <vt:lpstr>    МУНИЦИПАЛЬНОЕ ХОЗЯЙСТВО Коммунальная инфраструктура,   энергетика, связь -3 комплексных предприятия (МП «Телеговское ЖКХ», «Верхнеуфтюгское ЖКХ», МП «Алексеевское»),  - 5 ресурсоснабжающих предприятия  (АО «Архоблэнерго», ПАО «МРСК-Северо-запада», ООО «Котласгазсервис», МУП «Коммунальное», ООО «Красноборские тепловые сети»),  - 2 управляющие компании  (ООО «Капитель», ООО «СтройЭлектроСервис»), - 2 организации специализированного профиля  (МП «Красноборское АТП», ООО «Эверест»),  - услуги связи на территории района предоставляют 4 мобильных оператора (Мегафон, МТС, Теле-2, Билайн),  - проводная связи обеспечивается АО «Ростелеком»,  - почтовая связь ФГУП Почта России.    </vt:lpstr>
      <vt:lpstr>   Коммунальная инфраструктура,   энергетика, связь В 2017 году проведены следующие работы:  Переключение объектов теплоснабжения с. Красноборск с 6 локальных котельных на 1 квартальную;  За счёт внебюджетных средств, проведена дополнительная работа по улучшению теплоснабжения по котельным:  - «КСШ» - замена котельного оборудования и дымовой трубы;  - «Аэропорт» - замена котельного оборудования,  - строительство новой ветки тепловой сети для переключения теплоснабжения жилых домов по ул. Пионерская с котельной «ЛПХ».   В Куликово проведена замена котельного и насосного оборудования котельной «Школа», построена новая ветка тепловой сети от котельной «школа» до дома культуры п. Куликово с переключением данного объекта на котельную «Школа».   Произведена закупка, поставка и монтаж котла КВ-0,6 котельной «Солониха», выполнены в полном объёме работы по устройству модульной котельной для обеспечения теплоснабжения построенного здания новой начальной школы в с. Красноборск, а также проведена закупка и поставка железобетонных колец для устройства локального водоснабжения п. Куликово в виде 3-х колодцев, проведены работы по ремонту общественных колодцев с. Черевково, приобретено насосное оборудование для централизованного водоснабжения д. Ершевская, проведена поставка 2-х источников резервного электроснабжения        </vt:lpstr>
      <vt:lpstr>Жилищная сфера </vt:lpstr>
      <vt:lpstr>Дорожная инфраструктура, транспорт</vt:lpstr>
      <vt:lpstr>Строительство</vt:lpstr>
      <vt:lpstr>Благоустройство</vt:lpstr>
      <vt:lpstr>Обращение с отходами</vt:lpstr>
      <vt:lpstr>Имущественные отношения</vt:lpstr>
      <vt:lpstr>Имущественные отношения</vt:lpstr>
      <vt:lpstr>Земельные отношения</vt:lpstr>
      <vt:lpstr>Гражданская оборона и защита  населения от чрезвычайных ситуаций</vt:lpstr>
      <vt:lpstr>СОЦИАЛЬНАЯ ПОЛИТИКА</vt:lpstr>
      <vt:lpstr>Молодежная политика </vt:lpstr>
      <vt:lpstr>Молодежная политика </vt:lpstr>
      <vt:lpstr> Профилактика безнадзорности и правонарушений несовершеннолетних </vt:lpstr>
      <vt:lpstr>   Обеспечение жильем молодых семей  </vt:lpstr>
      <vt:lpstr>Патриотическое воспитание молодежи</vt:lpstr>
      <vt:lpstr> Спортивно-массовая  работа </vt:lpstr>
      <vt:lpstr>ОБРАЗОВАНИЕ</vt:lpstr>
      <vt:lpstr>Слайд 31</vt:lpstr>
      <vt:lpstr>ОБРАЗОВАНИЕ Профессиональное мастерство</vt:lpstr>
      <vt:lpstr>Кадетское образование</vt:lpstr>
      <vt:lpstr>Инклюзивное образование</vt:lpstr>
      <vt:lpstr>Летняя оздоровительная кампания</vt:lpstr>
      <vt:lpstr>ГОСУДАРСТВЕННЫЕ ПОЛНОМОЧИЯ</vt:lpstr>
      <vt:lpstr>ЗДРАВООХРАНЕНИЕ</vt:lpstr>
      <vt:lpstr>КУЛЬТУРА</vt:lpstr>
      <vt:lpstr>Значимые мероприятия</vt:lpstr>
      <vt:lpstr>Значимые мероприятия</vt:lpstr>
      <vt:lpstr>Слайд 41</vt:lpstr>
      <vt:lpstr>Приоритетные задачи на 2018 год</vt:lpstr>
      <vt:lpstr>Слайд 43</vt:lpstr>
    </vt:vector>
  </TitlesOfParts>
  <Company>Админ МО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Malahova</dc:creator>
  <cp:lastModifiedBy>Надежда Викторовна</cp:lastModifiedBy>
  <cp:revision>314</cp:revision>
  <dcterms:created xsi:type="dcterms:W3CDTF">2013-04-10T07:59:56Z</dcterms:created>
  <dcterms:modified xsi:type="dcterms:W3CDTF">2018-05-16T05:34:46Z</dcterms:modified>
</cp:coreProperties>
</file>