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5"/>
  </p:notesMasterIdLst>
  <p:sldIdLst>
    <p:sldId id="307" r:id="rId2"/>
    <p:sldId id="257" r:id="rId3"/>
    <p:sldId id="258" r:id="rId4"/>
    <p:sldId id="259" r:id="rId5"/>
    <p:sldId id="261" r:id="rId6"/>
    <p:sldId id="260" r:id="rId7"/>
    <p:sldId id="262" r:id="rId8"/>
    <p:sldId id="323" r:id="rId9"/>
    <p:sldId id="263" r:id="rId10"/>
    <p:sldId id="264" r:id="rId11"/>
    <p:sldId id="265" r:id="rId12"/>
    <p:sldId id="324" r:id="rId13"/>
    <p:sldId id="308" r:id="rId14"/>
    <p:sldId id="325" r:id="rId15"/>
    <p:sldId id="266" r:id="rId16"/>
    <p:sldId id="267" r:id="rId17"/>
    <p:sldId id="333" r:id="rId18"/>
    <p:sldId id="334" r:id="rId19"/>
    <p:sldId id="272" r:id="rId20"/>
    <p:sldId id="273" r:id="rId21"/>
    <p:sldId id="271" r:id="rId22"/>
    <p:sldId id="280" r:id="rId23"/>
    <p:sldId id="309" r:id="rId24"/>
    <p:sldId id="274" r:id="rId25"/>
    <p:sldId id="275" r:id="rId26"/>
    <p:sldId id="326" r:id="rId27"/>
    <p:sldId id="304" r:id="rId28"/>
    <p:sldId id="311" r:id="rId29"/>
    <p:sldId id="312" r:id="rId30"/>
    <p:sldId id="327" r:id="rId31"/>
    <p:sldId id="277" r:id="rId32"/>
    <p:sldId id="313" r:id="rId33"/>
    <p:sldId id="328" r:id="rId34"/>
    <p:sldId id="329" r:id="rId35"/>
    <p:sldId id="281" r:id="rId36"/>
    <p:sldId id="283" r:id="rId37"/>
    <p:sldId id="306" r:id="rId38"/>
    <p:sldId id="314" r:id="rId39"/>
    <p:sldId id="330" r:id="rId40"/>
    <p:sldId id="315" r:id="rId41"/>
    <p:sldId id="331" r:id="rId42"/>
    <p:sldId id="290" r:id="rId43"/>
    <p:sldId id="317" r:id="rId44"/>
    <p:sldId id="318" r:id="rId45"/>
    <p:sldId id="293" r:id="rId46"/>
    <p:sldId id="291" r:id="rId47"/>
    <p:sldId id="295" r:id="rId48"/>
    <p:sldId id="321" r:id="rId49"/>
    <p:sldId id="298" r:id="rId50"/>
    <p:sldId id="332" r:id="rId51"/>
    <p:sldId id="322" r:id="rId52"/>
    <p:sldId id="300" r:id="rId53"/>
    <p:sldId id="301" r:id="rId5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14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4;&#1083;&#1100;&#1075;&#1072;%20&#1040;&#1083;&#1077;&#1082;&#1089;&#1072;&#1085;&#1076;&#1088;&#1086;&#1074;&#1085;&#1072;\Desktop\&#1051;&#1045;&#1058;&#1054;%202016\&#1076;&#1080;&#1072;&#1075;&#1088;&#1072;&#1084;&#1082;&#1080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4991168589554415E-2"/>
          <c:y val="4.0870191773563616E-2"/>
          <c:w val="0.91779687023060563"/>
          <c:h val="0.8151693976395151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безработицы</c:v>
                </c:pt>
              </c:strCache>
            </c:strRef>
          </c:tx>
          <c:spPr>
            <a:ln w="41275">
              <a:solidFill>
                <a:srgbClr val="0000FF"/>
              </a:solidFill>
            </a:ln>
          </c:spPr>
          <c:dLbls>
            <c:dLbl>
              <c:idx val="0"/>
              <c:layout>
                <c:manualLayout>
                  <c:x val="-1.1957240155990196E-2"/>
                  <c:y val="-3.7500000000000054E-2"/>
                </c:manualLayout>
              </c:layout>
              <c:showVal val="1"/>
            </c:dLbl>
            <c:dLbl>
              <c:idx val="1"/>
              <c:layout>
                <c:manualLayout>
                  <c:x val="-7.4732750974939111E-3"/>
                  <c:y val="-3.4375000000000051E-2"/>
                </c:manualLayout>
              </c:layout>
              <c:showVal val="1"/>
            </c:dLbl>
            <c:dLbl>
              <c:idx val="2"/>
              <c:layout>
                <c:manualLayout>
                  <c:x val="-4.4839650584963383E-3"/>
                  <c:y val="-4.6874999999999944E-2"/>
                </c:manualLayout>
              </c:layout>
              <c:showVal val="1"/>
            </c:dLbl>
            <c:dLbl>
              <c:idx val="3"/>
              <c:layout>
                <c:manualLayout>
                  <c:x val="-1.7935860233985537E-2"/>
                  <c:y val="-5.0000000000000086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Лист1!$A$2:$A$8</c:f>
              <c:numCache>
                <c:formatCode>dd/mm/yyyy</c:formatCode>
                <c:ptCount val="7"/>
                <c:pt idx="0">
                  <c:v>40179</c:v>
                </c:pt>
                <c:pt idx="1">
                  <c:v>40544</c:v>
                </c:pt>
                <c:pt idx="2">
                  <c:v>40909</c:v>
                </c:pt>
                <c:pt idx="3">
                  <c:v>41275</c:v>
                </c:pt>
                <c:pt idx="4">
                  <c:v>41640</c:v>
                </c:pt>
                <c:pt idx="5">
                  <c:v>42005</c:v>
                </c:pt>
                <c:pt idx="6">
                  <c:v>42370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533</c:v>
                </c:pt>
                <c:pt idx="1">
                  <c:v>488</c:v>
                </c:pt>
                <c:pt idx="2">
                  <c:v>403</c:v>
                </c:pt>
                <c:pt idx="3">
                  <c:v>272</c:v>
                </c:pt>
                <c:pt idx="4">
                  <c:v>266</c:v>
                </c:pt>
                <c:pt idx="5">
                  <c:v>258</c:v>
                </c:pt>
                <c:pt idx="6">
                  <c:v>294</c:v>
                </c:pt>
              </c:numCache>
            </c:numRef>
          </c:val>
        </c:ser>
        <c:axId val="70416640"/>
        <c:axId val="70434816"/>
      </c:barChart>
      <c:dateAx>
        <c:axId val="70416640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0434816"/>
        <c:crosses val="autoZero"/>
        <c:auto val="1"/>
        <c:lblOffset val="100"/>
        <c:baseTimeUnit val="years"/>
      </c:dateAx>
      <c:valAx>
        <c:axId val="7043481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0416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Лист1!$A$3</c:f>
              <c:strCache>
                <c:ptCount val="1"/>
                <c:pt idx="0">
                  <c:v>2011</c:v>
                </c:pt>
              </c:strCache>
            </c:strRef>
          </c:tx>
          <c:cat>
            <c:strRef>
              <c:f>Лист1!$C$8:$F$8</c:f>
              <c:strCache>
                <c:ptCount val="4"/>
                <c:pt idx="0">
                  <c:v>всего охвачено</c:v>
                </c:pt>
                <c:pt idx="1">
                  <c:v>в т.ч. ДОЛ Арх.об.</c:v>
                </c:pt>
                <c:pt idx="2">
                  <c:v>в т.ч. ДОЛ при ОУ</c:v>
                </c:pt>
                <c:pt idx="3">
                  <c:v>в т.ч. южн.  Лагеря</c:v>
                </c:pt>
              </c:strCache>
            </c:strRef>
          </c:cat>
          <c:val>
            <c:numRef>
              <c:f>Лист1!$C$3:$F$3</c:f>
              <c:numCache>
                <c:formatCode>General</c:formatCode>
                <c:ptCount val="4"/>
                <c:pt idx="0">
                  <c:v>44.3</c:v>
                </c:pt>
                <c:pt idx="1">
                  <c:v>41.2</c:v>
                </c:pt>
                <c:pt idx="2">
                  <c:v>37.200000000000003</c:v>
                </c:pt>
                <c:pt idx="3">
                  <c:v>28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2012</c:v>
                </c:pt>
              </c:strCache>
            </c:strRef>
          </c:tx>
          <c:cat>
            <c:strRef>
              <c:f>Лист1!$C$8:$F$8</c:f>
              <c:strCache>
                <c:ptCount val="4"/>
                <c:pt idx="0">
                  <c:v>всего охвачено</c:v>
                </c:pt>
                <c:pt idx="1">
                  <c:v>в т.ч. ДОЛ Арх.об.</c:v>
                </c:pt>
                <c:pt idx="2">
                  <c:v>в т.ч. ДОЛ при ОУ</c:v>
                </c:pt>
                <c:pt idx="3">
                  <c:v>в т.ч. южн.  Лагеря</c:v>
                </c:pt>
              </c:strCache>
            </c:strRef>
          </c:cat>
          <c:val>
            <c:numRef>
              <c:f>Лист1!$C$4:$F$4</c:f>
              <c:numCache>
                <c:formatCode>General</c:formatCode>
                <c:ptCount val="4"/>
                <c:pt idx="0">
                  <c:v>48.7</c:v>
                </c:pt>
                <c:pt idx="1">
                  <c:v>45.5</c:v>
                </c:pt>
                <c:pt idx="2">
                  <c:v>40.200000000000003</c:v>
                </c:pt>
                <c:pt idx="3">
                  <c:v>44</c:v>
                </c:pt>
              </c:numCache>
            </c:numRef>
          </c:val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2013</c:v>
                </c:pt>
              </c:strCache>
            </c:strRef>
          </c:tx>
          <c:cat>
            <c:strRef>
              <c:f>Лист1!$C$8:$F$8</c:f>
              <c:strCache>
                <c:ptCount val="4"/>
                <c:pt idx="0">
                  <c:v>всего охвачено</c:v>
                </c:pt>
                <c:pt idx="1">
                  <c:v>в т.ч. ДОЛ Арх.об.</c:v>
                </c:pt>
                <c:pt idx="2">
                  <c:v>в т.ч. ДОЛ при ОУ</c:v>
                </c:pt>
                <c:pt idx="3">
                  <c:v>в т.ч. южн.  Лагеря</c:v>
                </c:pt>
              </c:strCache>
            </c:strRef>
          </c:cat>
          <c:val>
            <c:numRef>
              <c:f>Лист1!$C$5:$F$5</c:f>
              <c:numCache>
                <c:formatCode>General</c:formatCode>
                <c:ptCount val="4"/>
                <c:pt idx="0">
                  <c:v>48.7</c:v>
                </c:pt>
                <c:pt idx="1">
                  <c:v>47.3</c:v>
                </c:pt>
                <c:pt idx="2">
                  <c:v>42.1</c:v>
                </c:pt>
                <c:pt idx="3">
                  <c:v>17</c:v>
                </c:pt>
              </c:numCache>
            </c:numRef>
          </c:val>
        </c:ser>
        <c:ser>
          <c:idx val="3"/>
          <c:order val="3"/>
          <c:tx>
            <c:strRef>
              <c:f>Лист1!$A$6</c:f>
              <c:strCache>
                <c:ptCount val="1"/>
                <c:pt idx="0">
                  <c:v>2014</c:v>
                </c:pt>
              </c:strCache>
            </c:strRef>
          </c:tx>
          <c:cat>
            <c:strRef>
              <c:f>Лист1!$C$8:$F$8</c:f>
              <c:strCache>
                <c:ptCount val="4"/>
                <c:pt idx="0">
                  <c:v>всего охвачено</c:v>
                </c:pt>
                <c:pt idx="1">
                  <c:v>в т.ч. ДОЛ Арх.об.</c:v>
                </c:pt>
                <c:pt idx="2">
                  <c:v>в т.ч. ДОЛ при ОУ</c:v>
                </c:pt>
                <c:pt idx="3">
                  <c:v>в т.ч. южн.  Лагеря</c:v>
                </c:pt>
              </c:strCache>
            </c:strRef>
          </c:cat>
          <c:val>
            <c:numRef>
              <c:f>Лист1!$C$6:$F$6</c:f>
              <c:numCache>
                <c:formatCode>General</c:formatCode>
                <c:ptCount val="4"/>
                <c:pt idx="0">
                  <c:v>52.7</c:v>
                </c:pt>
                <c:pt idx="1">
                  <c:v>51.6</c:v>
                </c:pt>
                <c:pt idx="2">
                  <c:v>43.3</c:v>
                </c:pt>
                <c:pt idx="3">
                  <c:v>13</c:v>
                </c:pt>
              </c:numCache>
            </c:numRef>
          </c:val>
        </c:ser>
        <c:ser>
          <c:idx val="4"/>
          <c:order val="4"/>
          <c:tx>
            <c:strRef>
              <c:f>Лист1!$A$7</c:f>
              <c:strCache>
                <c:ptCount val="1"/>
                <c:pt idx="0">
                  <c:v>2015</c:v>
                </c:pt>
              </c:strCache>
            </c:strRef>
          </c:tx>
          <c:val>
            <c:numRef>
              <c:f>Лист1!$C$7:$F$7</c:f>
              <c:numCache>
                <c:formatCode>General</c:formatCode>
                <c:ptCount val="4"/>
                <c:pt idx="0">
                  <c:v>63.5</c:v>
                </c:pt>
                <c:pt idx="1">
                  <c:v>62.3</c:v>
                </c:pt>
                <c:pt idx="2">
                  <c:v>56</c:v>
                </c:pt>
                <c:pt idx="3">
                  <c:v>13</c:v>
                </c:pt>
              </c:numCache>
            </c:numRef>
          </c:val>
        </c:ser>
        <c:axId val="59447552"/>
        <c:axId val="59978112"/>
      </c:barChart>
      <c:catAx>
        <c:axId val="5944755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b="0"/>
                  <a:t>*</a:t>
                </a:r>
                <a:r>
                  <a:rPr lang="ru-RU" b="0" baseline="0"/>
                  <a:t> южные лагеря представлены в количественном охвате</a:t>
                </a:r>
                <a:endParaRPr lang="ru-RU" b="0"/>
              </a:p>
            </c:rich>
          </c:tx>
          <c:layout>
            <c:manualLayout>
              <c:xMode val="edge"/>
              <c:yMode val="edge"/>
              <c:x val="4.1023261090399062E-2"/>
              <c:y val="0.87868037328667858"/>
            </c:manualLayout>
          </c:layout>
        </c:title>
        <c:numFmt formatCode="General" sourceLinked="1"/>
        <c:tickLblPos val="nextTo"/>
        <c:crossAx val="59978112"/>
        <c:crosses val="autoZero"/>
        <c:auto val="1"/>
        <c:lblAlgn val="ctr"/>
        <c:lblOffset val="100"/>
      </c:catAx>
      <c:valAx>
        <c:axId val="5997811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sz="1200"/>
                  <a:t>процент</a:t>
                </a:r>
                <a:r>
                  <a:rPr lang="ru-RU" sz="1200" baseline="0"/>
                  <a:t> охвата</a:t>
                </a:r>
                <a:endParaRPr lang="ru-RU" sz="1200"/>
              </a:p>
            </c:rich>
          </c:tx>
          <c:layout/>
        </c:title>
        <c:numFmt formatCode="General" sourceLinked="1"/>
        <c:tickLblPos val="nextTo"/>
        <c:crossAx val="59447552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3ED903-C06A-4966-A84A-FA8EA91266B4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E1034A-3AB5-4EB8-9CA4-245A9FC634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5814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109A01-266E-4295-9DD8-2EAC75809696}" type="datetimeFigureOut">
              <a:rPr lang="ru-RU" smtClean="0"/>
              <a:pPr>
                <a:defRPr/>
              </a:pPr>
              <a:t>17.05.2016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57A6A8D4-99A7-467A-8A5C-1074636165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6BA141-2480-4245-B711-1169F38A0759}" type="datetimeFigureOut">
              <a:rPr lang="ru-RU" smtClean="0"/>
              <a:pPr>
                <a:defRPr/>
              </a:pPr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668E1E-FACB-4D46-90DB-2CD63F5168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A98739-3888-4C32-B443-E1404C1D42B8}" type="datetimeFigureOut">
              <a:rPr lang="ru-RU" smtClean="0"/>
              <a:pPr>
                <a:defRPr/>
              </a:pPr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D4C3C1-C265-4065-A341-6FC9151DD6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67CECD-F259-4AFA-AED4-04DD43C39A38}" type="datetimeFigureOut">
              <a:rPr lang="ru-RU" smtClean="0"/>
              <a:pPr>
                <a:defRPr/>
              </a:pPr>
              <a:t>17.05.2016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2057C748-1EB2-4CC0-8C85-E55F6543E2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C01D1B-9057-4693-8B52-983B618950DD}" type="datetimeFigureOut">
              <a:rPr lang="ru-RU" smtClean="0"/>
              <a:pPr>
                <a:defRPr/>
              </a:pPr>
              <a:t>17.05.2016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02091F-DB4C-4A5E-9EB1-95105BB2B9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0195CB-EDE0-42EB-A2C4-5747C4F0E17C}" type="datetimeFigureOut">
              <a:rPr lang="ru-RU" smtClean="0"/>
              <a:pPr>
                <a:defRPr/>
              </a:pPr>
              <a:t>17.05.2016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277763-7266-4B91-AE7A-2A40AC4C39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B5993C-B702-480C-B03C-1E3620AC3037}" type="datetimeFigureOut">
              <a:rPr lang="ru-RU" smtClean="0"/>
              <a:pPr>
                <a:defRPr/>
              </a:pPr>
              <a:t>17.05.2016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A0B003DF-AD04-45A3-9731-18E9F264A9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16BE83-563E-4DE3-AB49-CC4D6162CEB0}" type="datetimeFigureOut">
              <a:rPr lang="ru-RU" smtClean="0"/>
              <a:pPr>
                <a:defRPr/>
              </a:pPr>
              <a:t>17.05.2016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C2A234-28C3-496B-8084-7EDBA0296B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AD3551-0E97-47CE-A463-39C5F5B84004}" type="datetimeFigureOut">
              <a:rPr lang="ru-RU" smtClean="0"/>
              <a:pPr>
                <a:defRPr/>
              </a:pPr>
              <a:t>17.05.2016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65FD8D-BF61-4282-9EB3-5F69C6A9AD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BEBB60-F124-4142-8A21-97943D7696AE}" type="datetimeFigureOut">
              <a:rPr lang="ru-RU" smtClean="0"/>
              <a:pPr>
                <a:defRPr/>
              </a:pPr>
              <a:t>17.05.2016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B33669-8428-4EE0-8A40-9AF8FC156A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74089C-D31E-41CA-8266-3E4E04F8C321}" type="datetimeFigureOut">
              <a:rPr lang="ru-RU" smtClean="0"/>
              <a:pPr>
                <a:defRPr/>
              </a:pPr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1A5E4-6D0B-4BE2-A4A6-C51D407B12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E93F73F-67A8-4F50-97F0-6C0BFD47B2C6}" type="datetimeFigureOut">
              <a:rPr lang="ru-RU" smtClean="0"/>
              <a:pPr>
                <a:defRPr/>
              </a:pPr>
              <a:t>17.05.2016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CB1DF98-D17C-4F2D-AC2C-56D2B1DA7B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8369" name="Picture 1" descr="Z:\МАЛАХОВА\от ОМСС\Красноборский рай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632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62" y="1785926"/>
            <a:ext cx="750095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Отчёт главы </a:t>
            </a:r>
          </a:p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муниципального образования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«Красноборский муниципальный район»</a:t>
            </a:r>
          </a:p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2015 год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Агропромышленный комплекс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606190" cy="5310922"/>
          </a:xfrm>
        </p:spPr>
        <p:txBody>
          <a:bodyPr>
            <a:normAutofit fontScale="92500"/>
          </a:bodyPr>
          <a:lstStyle/>
          <a:p>
            <a:pPr indent="342900">
              <a:buNone/>
            </a:pPr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Производство мяса           на 17,1% = 201,9 т</a:t>
            </a:r>
          </a:p>
          <a:p>
            <a:pPr indent="342900">
              <a:buNone/>
            </a:pPr>
            <a:endParaRPr lang="ru-RU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indent="342900">
              <a:buNone/>
            </a:pPr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Производства молока      </a:t>
            </a:r>
            <a:r>
              <a:rPr lang="en-US" dirty="0" smtClean="0">
                <a:solidFill>
                  <a:schemeClr val="tx1"/>
                </a:solidFill>
                <a:latin typeface="Arial Narrow" pitchFamily="34" charset="0"/>
              </a:rPr>
              <a:t>  </a:t>
            </a:r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    на 4,6%  </a:t>
            </a:r>
            <a:r>
              <a:rPr lang="en-US" dirty="0" smtClean="0">
                <a:solidFill>
                  <a:schemeClr val="tx1"/>
                </a:solidFill>
                <a:latin typeface="Arial Narrow" pitchFamily="34" charset="0"/>
              </a:rPr>
              <a:t>=</a:t>
            </a:r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 1813,7 т</a:t>
            </a:r>
          </a:p>
          <a:p>
            <a:pPr indent="342900">
              <a:buNone/>
            </a:pPr>
            <a:endParaRPr lang="ru-RU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indent="342900">
              <a:buNone/>
            </a:pPr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Про</a:t>
            </a:r>
            <a:r>
              <a:rPr lang="ru-RU" dirty="0" smtClean="0">
                <a:solidFill>
                  <a:schemeClr val="tx1"/>
                </a:solidFill>
              </a:rPr>
              <a:t>дуктивность коров         </a:t>
            </a:r>
            <a:r>
              <a:rPr lang="ru-RU" sz="3000" dirty="0" smtClean="0">
                <a:solidFill>
                  <a:schemeClr val="tx1"/>
                </a:solidFill>
              </a:rPr>
              <a:t>на 13,5 % = 4200 кг</a:t>
            </a: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    Посевные площади = </a:t>
            </a:r>
            <a:r>
              <a:rPr lang="ru-RU" b="1" dirty="0" smtClean="0"/>
              <a:t>4877,7</a:t>
            </a:r>
            <a:r>
              <a:rPr lang="ru-RU" b="1" dirty="0" smtClean="0">
                <a:solidFill>
                  <a:schemeClr val="tx1"/>
                </a:solidFill>
              </a:rPr>
              <a:t> га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    В Красноборском районе осуществляют свою деятельность 6 заготовительных пунктов. 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3971047" y="1243871"/>
            <a:ext cx="701840" cy="642942"/>
          </a:xfrm>
          <a:prstGeom prst="rightArrow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390555" y="2324561"/>
            <a:ext cx="720080" cy="642942"/>
          </a:xfrm>
          <a:prstGeom prst="rightArrow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4604869" y="3324693"/>
            <a:ext cx="720080" cy="642942"/>
          </a:xfrm>
          <a:prstGeom prst="rightArrow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Агропромышленный комплекс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5007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За 2015 год в сельскохозяйственное производство </a:t>
            </a:r>
          </a:p>
          <a:p>
            <a:pPr algn="ctr">
              <a:buNone/>
            </a:pPr>
            <a:r>
              <a:rPr lang="ru-RU" sz="2400" dirty="0" smtClean="0"/>
              <a:t>района привлечено бюджетных средств: 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12 771,7 тыс. руб</a:t>
            </a:r>
            <a:r>
              <a:rPr lang="ru-RU" sz="2000" dirty="0" smtClean="0"/>
              <a:t>. федерального уровня 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12 137,3 тыс. руб</a:t>
            </a:r>
            <a:r>
              <a:rPr lang="ru-RU" sz="2000" dirty="0" smtClean="0"/>
              <a:t>. областного уровня. </a:t>
            </a:r>
          </a:p>
          <a:p>
            <a:pPr algn="ctr">
              <a:buNone/>
            </a:pPr>
            <a:r>
              <a:rPr lang="ru-RU" sz="2000" dirty="0" smtClean="0"/>
              <a:t>Общий объем привлеченных средств составил более </a:t>
            </a:r>
            <a:r>
              <a:rPr lang="ru-RU" sz="2000" dirty="0" smtClean="0">
                <a:solidFill>
                  <a:srgbClr val="FF0000"/>
                </a:solidFill>
              </a:rPr>
              <a:t>24 млн. руб</a:t>
            </a:r>
            <a:r>
              <a:rPr lang="ru-RU" sz="2000" dirty="0" smtClean="0"/>
              <a:t>.</a:t>
            </a:r>
          </a:p>
          <a:p>
            <a:pPr algn="ctr">
              <a:buNone/>
            </a:pPr>
            <a:r>
              <a:rPr lang="ru-RU" sz="2000" dirty="0" smtClean="0"/>
              <a:t> (в три раза больше, чем в прошлом году). </a:t>
            </a:r>
          </a:p>
          <a:p>
            <a:pPr algn="ctr">
              <a:buNone/>
            </a:pPr>
            <a:r>
              <a:rPr lang="ru-RU" sz="2400" dirty="0" smtClean="0"/>
              <a:t>В том числе 4 предпринимателя и 2 семейные фермы </a:t>
            </a:r>
          </a:p>
          <a:p>
            <a:pPr algn="ctr">
              <a:buNone/>
            </a:pPr>
            <a:r>
              <a:rPr lang="ru-RU" sz="2400" dirty="0" smtClean="0"/>
              <a:t>получили гранты в общей сумме - 17,3 млн. рублей;</a:t>
            </a:r>
          </a:p>
          <a:p>
            <a:pPr algn="ctr">
              <a:buNone/>
            </a:pPr>
            <a:r>
              <a:rPr lang="ru-RU" sz="2400" dirty="0" smtClean="0"/>
              <a:t>На развитие животноводства  - 4,5 млн. рублей</a:t>
            </a:r>
          </a:p>
          <a:p>
            <a:pPr algn="ctr">
              <a:buNone/>
            </a:pPr>
            <a:r>
              <a:rPr lang="ru-RU" sz="2400" dirty="0" smtClean="0"/>
              <a:t>На развитие растениеводства – 1,8 млн. рублей</a:t>
            </a:r>
          </a:p>
          <a:p>
            <a:pPr algn="ctr">
              <a:buNone/>
            </a:pPr>
            <a:r>
              <a:rPr lang="ru-RU" sz="2400" dirty="0" smtClean="0"/>
              <a:t>Возмещение части затрат на уплату процентов по кредитам – 1,1 </a:t>
            </a:r>
            <a:r>
              <a:rPr lang="ru-RU" sz="2400" dirty="0" err="1" smtClean="0"/>
              <a:t>млн</a:t>
            </a:r>
            <a:r>
              <a:rPr lang="ru-RU" sz="2400" dirty="0" smtClean="0"/>
              <a:t> рублей</a:t>
            </a:r>
          </a:p>
          <a:p>
            <a:pPr>
              <a:buFontTx/>
              <a:buChar char="-"/>
            </a:pP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Агропромышленный комплекс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50072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В рамках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ФЦП «Устойчивое развитие сельских территорий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на 2014 - 2017 годы и на  период   до 2020 года» </a:t>
            </a:r>
          </a:p>
          <a:p>
            <a:pPr algn="ctr">
              <a:buNone/>
            </a:pPr>
            <a:r>
              <a:rPr lang="ru-RU" sz="2400" dirty="0" smtClean="0"/>
              <a:t>социальные выплаты на приобретение (строительство) </a:t>
            </a:r>
          </a:p>
          <a:p>
            <a:pPr algn="ctr">
              <a:buNone/>
            </a:pPr>
            <a:r>
              <a:rPr lang="ru-RU" sz="2400" dirty="0" smtClean="0"/>
              <a:t>жилья в сельской местности получили </a:t>
            </a:r>
            <a:r>
              <a:rPr lang="ru-RU" sz="2400" dirty="0" smtClean="0">
                <a:solidFill>
                  <a:srgbClr val="C00000"/>
                </a:solidFill>
              </a:rPr>
              <a:t>11 семей</a:t>
            </a:r>
            <a:r>
              <a:rPr lang="ru-RU" sz="2400" dirty="0" smtClean="0"/>
              <a:t>, </a:t>
            </a:r>
          </a:p>
          <a:p>
            <a:pPr algn="ctr">
              <a:buNone/>
            </a:pPr>
            <a:r>
              <a:rPr lang="ru-RU" sz="2400" dirty="0" smtClean="0"/>
              <a:t>в том числе </a:t>
            </a:r>
            <a:r>
              <a:rPr lang="ru-RU" sz="2400" dirty="0" smtClean="0">
                <a:solidFill>
                  <a:srgbClr val="FF0000"/>
                </a:solidFill>
              </a:rPr>
              <a:t>6 семей </a:t>
            </a:r>
            <a:r>
              <a:rPr lang="ru-RU" sz="2400" dirty="0" smtClean="0"/>
              <a:t>молодых специалистов.</a:t>
            </a:r>
          </a:p>
          <a:p>
            <a:pPr algn="ctr">
              <a:buNone/>
            </a:pPr>
            <a:r>
              <a:rPr lang="ru-RU" sz="2400" dirty="0" smtClean="0"/>
              <a:t>- районный бюджет – </a:t>
            </a:r>
            <a:r>
              <a:rPr lang="ru-RU" sz="2400" dirty="0" smtClean="0">
                <a:solidFill>
                  <a:srgbClr val="C00000"/>
                </a:solidFill>
              </a:rPr>
              <a:t>138,4 тыс. рублей</a:t>
            </a:r>
          </a:p>
          <a:p>
            <a:pPr algn="ctr">
              <a:buNone/>
            </a:pPr>
            <a:r>
              <a:rPr lang="ru-RU" sz="2400" dirty="0" smtClean="0"/>
              <a:t>- федеральный и областной бюджет – </a:t>
            </a:r>
            <a:r>
              <a:rPr lang="ru-RU" sz="2400" dirty="0" smtClean="0">
                <a:solidFill>
                  <a:srgbClr val="C00000"/>
                </a:solidFill>
              </a:rPr>
              <a:t>4,9 </a:t>
            </a:r>
            <a:r>
              <a:rPr lang="ru-RU" sz="2400" dirty="0" err="1" smtClean="0">
                <a:solidFill>
                  <a:srgbClr val="C00000"/>
                </a:solidFill>
              </a:rPr>
              <a:t>млн</a:t>
            </a:r>
            <a:r>
              <a:rPr lang="ru-RU" sz="2400" dirty="0" smtClean="0">
                <a:solidFill>
                  <a:srgbClr val="C00000"/>
                </a:solidFill>
              </a:rPr>
              <a:t> рублей.</a:t>
            </a:r>
          </a:p>
          <a:p>
            <a:pPr>
              <a:buFontTx/>
              <a:buChar char="-"/>
            </a:pP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Муниципальные закупки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54162"/>
            <a:ext cx="834869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По итогам размещенных заказов в 2015 году заключено 25 на сумму –</a:t>
            </a:r>
          </a:p>
          <a:p>
            <a:pPr algn="ctr"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16 610 573, 09 рублей </a:t>
            </a:r>
          </a:p>
          <a:p>
            <a:pPr>
              <a:buNone/>
            </a:pPr>
            <a:r>
              <a:rPr lang="ru-RU" dirty="0" smtClean="0"/>
              <a:t>Экономия денежных средств </a:t>
            </a:r>
          </a:p>
          <a:p>
            <a:pPr>
              <a:buNone/>
            </a:pPr>
            <a:r>
              <a:rPr lang="ru-RU" dirty="0" smtClean="0"/>
              <a:t>по итогам заключенных </a:t>
            </a:r>
          </a:p>
          <a:p>
            <a:pPr>
              <a:buNone/>
            </a:pPr>
            <a:r>
              <a:rPr lang="ru-RU" dirty="0" smtClean="0"/>
              <a:t>контрактов составляет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2 639 925,26 рублей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2050" name="Picture 2" descr="C:\Users\Malahova.ADMI.000\Pictures\50f900cb12ba09.3606018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786190"/>
            <a:ext cx="3202135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096650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/>
              <a:t>ТЕРРИТОРИАЛЬНОЕ ОБЩЕСТВЕННОЕ САМОУПРАВЛЕНИЕ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554162"/>
            <a:ext cx="8208912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/>
              <a:t>На 1 января 2016 года на территории района действует 27 </a:t>
            </a:r>
            <a:r>
              <a:rPr lang="ru-RU" sz="2000" dirty="0" err="1" smtClean="0"/>
              <a:t>ТОСов</a:t>
            </a:r>
            <a:r>
              <a:rPr lang="ru-RU" sz="2000" dirty="0" smtClean="0"/>
              <a:t> и 2 социально-ориентированные некоммерческие организации.</a:t>
            </a:r>
          </a:p>
          <a:p>
            <a:pPr marL="0" indent="0" algn="ctr">
              <a:buNone/>
            </a:pPr>
            <a:r>
              <a:rPr lang="ru-RU" sz="2000" dirty="0" smtClean="0"/>
              <a:t>В рамках реализации государственной программы Архангельской области "Развитие местного самоуправления Архангельской области и государственная поддержка социально ориентированных некоммерческих организаций (2014 - 2020 годы)»  в районе реализовано 12 проектов.</a:t>
            </a:r>
            <a:endParaRPr lang="ru-RU" sz="2000" b="1" dirty="0" smtClean="0"/>
          </a:p>
          <a:p>
            <a:pPr marL="0" indent="0" algn="ctr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3929066"/>
          <a:ext cx="6096000" cy="2605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Источники финансирования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Запланированная сумма,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тыс. руб.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Средства областного бюджета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672,3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муниципального образования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125,0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поселения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15,0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Внебюджетные средства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122,156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934,456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71480"/>
            <a:ext cx="792088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МУНИЦИПАЛЬНОЕ ХОЗЯЙСТВО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7296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1714488"/>
            <a:ext cx="78581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400" dirty="0" smtClean="0"/>
              <a:t>Подготовлены проекты административных регламентов, положений по муниципальному жилищному контролю, межведомственной комиссии по признанию пригодными (непригодными) жилых помещений, многоквартирных домов аварийными</a:t>
            </a:r>
            <a:r>
              <a:rPr lang="ru-RU" sz="2400" dirty="0" smtClean="0"/>
              <a:t>.</a:t>
            </a:r>
          </a:p>
          <a:p>
            <a:pPr algn="ctr"/>
            <a:endParaRPr lang="ru-RU" sz="2400" dirty="0" smtClean="0"/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/>
              <a:t>В соответствии с законодательством вносятся данные по многоквартирным жилым домам в информационную систему ЖКХ Архангельской области, совместно с управляющими компания производится заполнение электронных паспортов по каждому МКД. </a:t>
            </a:r>
            <a:endParaRPr lang="ru-RU" sz="2400" dirty="0" smtClean="0"/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/>
              <a:t>Внесены </a:t>
            </a:r>
            <a:r>
              <a:rPr lang="ru-RU" sz="2400" dirty="0" smtClean="0"/>
              <a:t>данные по </a:t>
            </a:r>
            <a:r>
              <a:rPr lang="ru-RU" sz="2400" dirty="0" smtClean="0">
                <a:solidFill>
                  <a:srgbClr val="FF0000"/>
                </a:solidFill>
              </a:rPr>
              <a:t>328</a:t>
            </a:r>
            <a:r>
              <a:rPr lang="ru-RU" sz="2400" dirty="0" smtClean="0"/>
              <a:t> многоквартирным домам.</a:t>
            </a:r>
          </a:p>
          <a:p>
            <a:pPr indent="450850" algn="just"/>
            <a:endParaRPr lang="ru-RU" sz="2400" dirty="0" smtClean="0"/>
          </a:p>
          <a:p>
            <a:pPr lvl="0" indent="450850" algn="just"/>
            <a:endParaRPr lang="ru-RU" sz="2400" dirty="0" smtClean="0"/>
          </a:p>
          <a:p>
            <a:pPr lvl="0" indent="450850" algn="just"/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71600" y="457200"/>
            <a:ext cx="79208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МУНИЦИПАЛЬНОЕ ХОЗЯЙСТВО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071546"/>
            <a:ext cx="7929618" cy="5572164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Подготовлены проекты административных регламентов по выдаче разрешений на строительство, вводу в эксплуатацию здания и сооружений.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Завершён комплекс работ по проектной документации строительства </a:t>
            </a:r>
            <a:r>
              <a:rPr lang="ru-RU" sz="2400" dirty="0" smtClean="0">
                <a:solidFill>
                  <a:srgbClr val="FF0000"/>
                </a:solidFill>
              </a:rPr>
              <a:t>здания начальной школы в с. Красноборск,</a:t>
            </a:r>
            <a:r>
              <a:rPr lang="ru-RU" sz="2400" dirty="0" smtClean="0"/>
              <a:t> произведена оплата ПСД. Начаты работы по планированию, ограждению строительной площадки, устройству водоотводных канав.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С администрацией МО «Алексеевское» обсуждались вопросы проектирования, реализации реконструкции </a:t>
            </a:r>
            <a:r>
              <a:rPr lang="ru-RU" sz="2400" dirty="0" smtClean="0">
                <a:solidFill>
                  <a:srgbClr val="FF0000"/>
                </a:solidFill>
              </a:rPr>
              <a:t>системы водоснабжения п. </a:t>
            </a:r>
            <a:r>
              <a:rPr lang="ru-RU" sz="2400" dirty="0" err="1" smtClean="0">
                <a:solidFill>
                  <a:srgbClr val="FF0000"/>
                </a:solidFill>
              </a:rPr>
              <a:t>Фроловская</a:t>
            </a:r>
            <a:r>
              <a:rPr lang="ru-RU" sz="2400" dirty="0" smtClean="0">
                <a:solidFill>
                  <a:srgbClr val="FF0000"/>
                </a:solidFill>
              </a:rPr>
              <a:t>, котельной «Сказка», реконструкции системы водоснабжения с. Красноборск.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С проектной организацией, с ГУКС Архангельской области отработаны технические вопросы градостроительного планирования по проекту </a:t>
            </a:r>
            <a:r>
              <a:rPr lang="ru-RU" sz="2400" dirty="0" smtClean="0">
                <a:solidFill>
                  <a:srgbClr val="FF0000"/>
                </a:solidFill>
              </a:rPr>
              <a:t>строительства здания терапевтического отделения ГБУЗ АО «Красноборская ЦРБ</a:t>
            </a:r>
            <a:r>
              <a:rPr lang="ru-RU" sz="2400" dirty="0" smtClean="0"/>
              <a:t>».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Разработано положение по выдаче разрешений на установку рекламных конструкций,  проведено согласование с заинтересованными организациями.</a:t>
            </a:r>
          </a:p>
          <a:p>
            <a:pPr algn="ctr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71600" y="457200"/>
            <a:ext cx="79208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МУНИЦИПАЛЬНОЕ ХОЗЯЙСТВО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28736"/>
            <a:ext cx="7572428" cy="521497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/>
              <a:t>Разработана техническая документация к проведению тендерных процедур по содержанию и ремонту автомобильных дорог местного значения по муниципальным </a:t>
            </a:r>
            <a:r>
              <a:rPr lang="ru-RU" sz="2000" dirty="0" smtClean="0"/>
              <a:t>образования </a:t>
            </a:r>
            <a:r>
              <a:rPr lang="ru-RU" sz="2000" dirty="0" smtClean="0">
                <a:solidFill>
                  <a:srgbClr val="FF0000"/>
                </a:solidFill>
              </a:rPr>
              <a:t>«Белослудское</a:t>
            </a:r>
            <a:r>
              <a:rPr lang="ru-RU" sz="2000" dirty="0" smtClean="0">
                <a:solidFill>
                  <a:srgbClr val="FF0000"/>
                </a:solidFill>
              </a:rPr>
              <a:t>», </a:t>
            </a:r>
            <a:endParaRPr lang="ru-RU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     «</a:t>
            </a:r>
            <a:r>
              <a:rPr lang="ru-RU" sz="2000" dirty="0" smtClean="0">
                <a:solidFill>
                  <a:srgbClr val="FF0000"/>
                </a:solidFill>
              </a:rPr>
              <a:t>Пермогорское», </a:t>
            </a:r>
            <a:endParaRPr lang="ru-RU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     «</a:t>
            </a:r>
            <a:r>
              <a:rPr lang="ru-RU" sz="2000" dirty="0" smtClean="0">
                <a:solidFill>
                  <a:srgbClr val="FF0000"/>
                </a:solidFill>
              </a:rPr>
              <a:t>Куликовское</a:t>
            </a:r>
            <a:r>
              <a:rPr lang="ru-RU" sz="2000" dirty="0" smtClean="0">
                <a:solidFill>
                  <a:srgbClr val="FF0000"/>
                </a:solidFill>
              </a:rPr>
              <a:t>»,</a:t>
            </a:r>
          </a:p>
          <a:p>
            <a:pPr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     «</a:t>
            </a:r>
            <a:r>
              <a:rPr lang="ru-RU" sz="2000" dirty="0" smtClean="0">
                <a:solidFill>
                  <a:srgbClr val="FF0000"/>
                </a:solidFill>
              </a:rPr>
              <a:t>Черевковское».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Проводилось обоснование принятия решений о функционировании муниципального автотранспортного предприятия, разработка муниципальных маршрутов, подготовка и проведение конкурсных процедур. Рассмотрение вопросов субсидирования маршрутов.</a:t>
            </a:r>
          </a:p>
          <a:p>
            <a:pPr algn="ctr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71600" y="457200"/>
            <a:ext cx="79208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МУНИЦИПАЛЬНОЕ ХОЗЯЙСТВО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28736"/>
            <a:ext cx="7572428" cy="521497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/>
              <a:t>В 2015 году были выполнены </a:t>
            </a:r>
            <a:r>
              <a:rPr lang="ru-RU" sz="2000" dirty="0" smtClean="0"/>
              <a:t>мероприятия: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по </a:t>
            </a:r>
            <a:r>
              <a:rPr lang="ru-RU" sz="2000" dirty="0" smtClean="0"/>
              <a:t>подготовке  объектов ТЭК и ЖКХ к отопительному периоду, получению актов и паспортов готовности к отопительному периоду</a:t>
            </a:r>
            <a:r>
              <a:rPr lang="ru-RU" sz="2000" dirty="0" smtClean="0"/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 реализация </a:t>
            </a:r>
            <a:r>
              <a:rPr lang="ru-RU" sz="2000" dirty="0" smtClean="0"/>
              <a:t>проекта установки модульной котельной в п. Комарово, замене дымовой трубы котельной «Школа» д. </a:t>
            </a:r>
            <a:r>
              <a:rPr lang="ru-RU" sz="2000" dirty="0" err="1" smtClean="0"/>
              <a:t>Городищенская</a:t>
            </a:r>
            <a:r>
              <a:rPr lang="ru-RU" sz="2000" dirty="0" smtClean="0"/>
              <a:t>, </a:t>
            </a:r>
            <a:endParaRPr lang="ru-RU" sz="20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приобретения </a:t>
            </a:r>
            <a:r>
              <a:rPr lang="ru-RU" sz="2000" dirty="0" smtClean="0"/>
              <a:t>и поставки резервных источников электроснабжения. 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оказывалась </a:t>
            </a:r>
            <a:r>
              <a:rPr lang="ru-RU" sz="2000" dirty="0" smtClean="0"/>
              <a:t>помощь в реализации мероприятия по устройству дорожного полотна продолжения ул. Победы, П. Кашубы (МО «Алексеевское), </a:t>
            </a:r>
            <a:endParaRPr lang="ru-RU" sz="20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обустройству </a:t>
            </a:r>
            <a:r>
              <a:rPr lang="ru-RU" sz="2000" dirty="0" smtClean="0"/>
              <a:t>земельных участков выдаваемых для многодетных семей  инженерной инфраструктурой (автомобильной дорогой с. </a:t>
            </a:r>
            <a:r>
              <a:rPr lang="ru-RU" sz="2000" dirty="0" err="1" smtClean="0"/>
              <a:t>Черевково</a:t>
            </a:r>
            <a:r>
              <a:rPr lang="ru-RU" sz="2000" dirty="0" smtClean="0"/>
              <a:t>). </a:t>
            </a:r>
          </a:p>
          <a:p>
            <a:pPr algn="ctr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536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Имущественные отношения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142984"/>
            <a:ext cx="8064896" cy="5598384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5000" dirty="0" smtClean="0"/>
              <a:t>В 2015 году на выполнение мероприятий программы </a:t>
            </a:r>
          </a:p>
          <a:p>
            <a:pPr algn="ctr">
              <a:buNone/>
            </a:pPr>
            <a:r>
              <a:rPr lang="ru-RU" sz="5000" dirty="0" smtClean="0"/>
              <a:t>«Развитие имущественно - земельных отношений в </a:t>
            </a:r>
          </a:p>
          <a:p>
            <a:pPr algn="ctr">
              <a:buNone/>
            </a:pPr>
            <a:r>
              <a:rPr lang="ru-RU" sz="5000" dirty="0" smtClean="0"/>
              <a:t>МО «Красноборский муниципальный район» освоено денежных средств на сумму </a:t>
            </a:r>
            <a:r>
              <a:rPr lang="ru-RU" sz="5000" dirty="0" smtClean="0">
                <a:solidFill>
                  <a:srgbClr val="FF0000"/>
                </a:solidFill>
              </a:rPr>
              <a:t>2 887,5 тыс. рублей.</a:t>
            </a:r>
            <a:endParaRPr lang="ru-RU" sz="5000" dirty="0" smtClean="0"/>
          </a:p>
          <a:p>
            <a:pPr algn="ctr">
              <a:buNone/>
            </a:pPr>
            <a:r>
              <a:rPr lang="ru-RU" dirty="0" smtClean="0"/>
              <a:t>  </a:t>
            </a:r>
          </a:p>
          <a:p>
            <a:pPr algn="ctr">
              <a:buNone/>
            </a:pPr>
            <a:r>
              <a:rPr lang="ru-RU" sz="5100" dirty="0" smtClean="0"/>
              <a:t>По состоянию на 1 января 2015 года в реестре муниципального имущества значится объектов на сумму </a:t>
            </a:r>
            <a:r>
              <a:rPr lang="ru-RU" sz="5100" dirty="0" smtClean="0">
                <a:solidFill>
                  <a:srgbClr val="FF0000"/>
                </a:solidFill>
              </a:rPr>
              <a:t>более 560 </a:t>
            </a:r>
            <a:r>
              <a:rPr lang="ru-RU" sz="5100" dirty="0" err="1" smtClean="0">
                <a:solidFill>
                  <a:srgbClr val="FF0000"/>
                </a:solidFill>
              </a:rPr>
              <a:t>млн</a:t>
            </a:r>
            <a:r>
              <a:rPr lang="ru-RU" sz="5100" dirty="0" smtClean="0">
                <a:solidFill>
                  <a:srgbClr val="FF0000"/>
                </a:solidFill>
              </a:rPr>
              <a:t> рублей.</a:t>
            </a:r>
          </a:p>
          <a:p>
            <a:pPr algn="ctr">
              <a:buNone/>
            </a:pPr>
            <a:endParaRPr lang="ru-RU" sz="5100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5100" dirty="0" smtClean="0">
                <a:solidFill>
                  <a:schemeClr val="tx1"/>
                </a:solidFill>
              </a:rPr>
              <a:t>Проведено: 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</a:p>
          <a:p>
            <a:pPr algn="ctr">
              <a:buFont typeface="Wingdings" pitchFamily="2" charset="2"/>
              <a:buChar char="Ø"/>
            </a:pPr>
            <a:r>
              <a:rPr lang="ru-RU" sz="4000" dirty="0" smtClean="0"/>
              <a:t>12 инвентаризаций муниципального имущества учреждений,  </a:t>
            </a:r>
          </a:p>
          <a:p>
            <a:pPr marL="742950" indent="-742950" algn="ctr">
              <a:buFont typeface="Wingdings" pitchFamily="2" charset="2"/>
              <a:buChar char="Ø"/>
            </a:pPr>
            <a:r>
              <a:rPr lang="ru-RU" sz="4000" dirty="0" smtClean="0"/>
              <a:t>списание 15 объектов на сумму около1,6 млн. рублей, </a:t>
            </a:r>
          </a:p>
          <a:p>
            <a:pPr marL="742950" indent="-742950" algn="ctr">
              <a:buFont typeface="Wingdings" pitchFamily="2" charset="2"/>
              <a:buChar char="Ø"/>
            </a:pPr>
            <a:r>
              <a:rPr lang="ru-RU" sz="4000" dirty="0" smtClean="0"/>
              <a:t>Заключено 8 договоров аренды, </a:t>
            </a:r>
          </a:p>
          <a:p>
            <a:pPr marL="742950" indent="-742950" algn="ctr">
              <a:buFont typeface="Wingdings" pitchFamily="2" charset="2"/>
              <a:buChar char="Ø"/>
            </a:pPr>
            <a:r>
              <a:rPr lang="ru-RU" sz="4000" dirty="0" smtClean="0"/>
              <a:t>Заключено 4 договора безвозмездного пользования</a:t>
            </a:r>
            <a:endParaRPr lang="ru-RU" sz="5100" dirty="0" smtClean="0">
              <a:solidFill>
                <a:srgbClr val="C00000"/>
              </a:solidFill>
            </a:endParaRPr>
          </a:p>
          <a:p>
            <a:pPr algn="just"/>
            <a:endParaRPr lang="ru-RU" sz="51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85786" y="404813"/>
            <a:ext cx="8001056" cy="6096000"/>
          </a:xfrm>
        </p:spPr>
        <p:txBody>
          <a:bodyPr>
            <a:normAutofit/>
          </a:bodyPr>
          <a:lstStyle/>
          <a:p>
            <a:pPr marL="468000" indent="0" algn="ctr">
              <a:buNone/>
            </a:pPr>
            <a:r>
              <a:rPr lang="ru-RU" sz="3800" b="1" dirty="0" smtClean="0">
                <a:solidFill>
                  <a:schemeClr val="tx1"/>
                </a:solidFill>
              </a:rPr>
              <a:t>    </a:t>
            </a:r>
            <a:r>
              <a:rPr lang="ru-RU" b="1" dirty="0" smtClean="0">
                <a:solidFill>
                  <a:schemeClr val="tx1"/>
                </a:solidFill>
              </a:rPr>
              <a:t>Главными приоритетами </a:t>
            </a:r>
          </a:p>
          <a:p>
            <a:pPr marL="46800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деятельности администрации    </a:t>
            </a:r>
          </a:p>
          <a:p>
            <a:pPr marL="46800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МО «Красноборский муниципальный район» в 2015 году являлись:</a:t>
            </a:r>
            <a:endParaRPr lang="ru-RU" sz="3800" b="1" dirty="0" smtClean="0">
              <a:solidFill>
                <a:schemeClr val="tx1"/>
              </a:solidFill>
            </a:endParaRPr>
          </a:p>
          <a:p>
            <a:pPr algn="just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36000" indent="36000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3600" dirty="0" smtClean="0"/>
              <a:t>юбилей Победы в Великой Отечественной войне</a:t>
            </a:r>
          </a:p>
          <a:p>
            <a:pPr marL="36000" indent="36000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3600" dirty="0" smtClean="0"/>
              <a:t>подготовка к процедуре передачи полномочий с сельских поселений на уровень района</a:t>
            </a:r>
            <a:endParaRPr lang="ru-RU" sz="4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3568" y="214536"/>
            <a:ext cx="8308032" cy="838200"/>
          </a:xfrm>
        </p:spPr>
        <p:txBody>
          <a:bodyPr/>
          <a:lstStyle/>
          <a:p>
            <a:pPr algn="ctr"/>
            <a:r>
              <a:rPr lang="ru-RU" dirty="0" smtClean="0"/>
              <a:t>Имущественные отношения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142984"/>
            <a:ext cx="7676926" cy="545436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В 2015 году:</a:t>
            </a:r>
          </a:p>
          <a:p>
            <a:pPr algn="just">
              <a:buNone/>
            </a:pPr>
            <a:r>
              <a:rPr lang="ru-RU" sz="2800" dirty="0" smtClean="0"/>
              <a:t>1. В целях реализации Федерального закона № 136-ФЗ от 27.05.2014 года разграничено 296 объектов собственности между  4 МО  поселений и районом.</a:t>
            </a:r>
          </a:p>
          <a:p>
            <a:pPr algn="just">
              <a:buNone/>
            </a:pPr>
            <a:r>
              <a:rPr lang="ru-RU" sz="2800" dirty="0" smtClean="0"/>
              <a:t>2. Зарегистрировано право муниципальной собственности на 9 объектов и 1 земельный участок.</a:t>
            </a:r>
          </a:p>
          <a:p>
            <a:pPr algn="just">
              <a:buNone/>
            </a:pPr>
            <a:r>
              <a:rPr lang="ru-RU" sz="2800" dirty="0" smtClean="0"/>
              <a:t>3. Проведен аукцион по продаже права  аренды с элементами концессии сроком на 25 лет на объект «Полигон  ТБО и ЖБО».</a:t>
            </a:r>
          </a:p>
          <a:p>
            <a:pPr algn="just">
              <a:buNone/>
            </a:pPr>
            <a:r>
              <a:rPr lang="ru-RU" sz="2800" dirty="0" smtClean="0"/>
              <a:t>4. Зарегистрировано право муниципальной собственности на  дорогу  «Куликово - Комарово»  </a:t>
            </a:r>
          </a:p>
          <a:p>
            <a:pPr algn="just">
              <a:buNone/>
            </a:pPr>
            <a:r>
              <a:rPr lang="ru-RU" sz="2800" dirty="0" smtClean="0"/>
              <a:t>5. Выполнен прогнозный план приватизации.</a:t>
            </a:r>
          </a:p>
          <a:p>
            <a:pPr algn="just">
              <a:buNone/>
            </a:pPr>
            <a:r>
              <a:rPr lang="ru-RU" sz="2800" dirty="0" smtClean="0"/>
              <a:t>6. Проведены организационные мероприятия по выполнению  депутатского запроса о передаче лесной дороги между автомобильными дорогами </a:t>
            </a:r>
            <a:r>
              <a:rPr lang="ru-RU" sz="2800" dirty="0" err="1" smtClean="0"/>
              <a:t>Чакурья</a:t>
            </a:r>
            <a:r>
              <a:rPr lang="ru-RU" sz="2800" dirty="0" smtClean="0"/>
              <a:t> - </a:t>
            </a:r>
            <a:r>
              <a:rPr lang="ru-RU" sz="2800" dirty="0" err="1" smtClean="0"/>
              <a:t>Масленниково</a:t>
            </a:r>
            <a:r>
              <a:rPr lang="ru-RU" sz="2800" dirty="0" smtClean="0"/>
              <a:t> и </a:t>
            </a:r>
            <a:r>
              <a:rPr lang="ru-RU" sz="2800" dirty="0" err="1" smtClean="0"/>
              <a:t>Вешкурье</a:t>
            </a:r>
            <a:r>
              <a:rPr lang="ru-RU" sz="2800" dirty="0" smtClean="0"/>
              <a:t> - </a:t>
            </a:r>
            <a:r>
              <a:rPr lang="ru-RU" sz="2800" dirty="0" err="1" smtClean="0"/>
              <a:t>Песчаница</a:t>
            </a:r>
            <a:r>
              <a:rPr lang="ru-RU" sz="2800" dirty="0" smtClean="0"/>
              <a:t> в собственность МО «Красноборский муниципальный район».</a:t>
            </a:r>
          </a:p>
          <a:p>
            <a:pPr algn="just">
              <a:buNone/>
            </a:pPr>
            <a:r>
              <a:rPr lang="ru-RU" sz="2800" dirty="0" smtClean="0"/>
              <a:t>7. Проведена работа по учету памятников культуры на территории района.</a:t>
            </a:r>
            <a:endParaRPr lang="ru-RU" sz="3800" b="1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632848" cy="838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Земельные отношения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93445" y="1142984"/>
            <a:ext cx="6593199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</a:t>
            </a:r>
          </a:p>
          <a:p>
            <a:pPr>
              <a:buNone/>
            </a:pPr>
            <a:r>
              <a:rPr lang="ru-RU" dirty="0" smtClean="0"/>
              <a:t>        Передано гражданам и юридическим лицам земли: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собственность – </a:t>
            </a:r>
            <a:r>
              <a:rPr lang="ru-RU" dirty="0" smtClean="0">
                <a:solidFill>
                  <a:srgbClr val="FF0000"/>
                </a:solidFill>
              </a:rPr>
              <a:t>17,2 га</a:t>
            </a:r>
            <a:r>
              <a:rPr lang="ru-RU" dirty="0" smtClean="0"/>
              <a:t>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аренду – </a:t>
            </a:r>
            <a:r>
              <a:rPr lang="ru-RU" dirty="0" smtClean="0">
                <a:solidFill>
                  <a:srgbClr val="FF0000"/>
                </a:solidFill>
              </a:rPr>
              <a:t>290,5 га</a:t>
            </a:r>
            <a:r>
              <a:rPr lang="ru-RU" dirty="0" smtClean="0"/>
              <a:t>,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постоянное бессрочное      пользование - </a:t>
            </a:r>
            <a:r>
              <a:rPr lang="ru-RU" dirty="0" smtClean="0">
                <a:solidFill>
                  <a:srgbClr val="FF0000"/>
                </a:solidFill>
              </a:rPr>
              <a:t>4 га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00172"/>
            <a:ext cx="2331848" cy="1740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996952"/>
            <a:ext cx="2160240" cy="156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956" y="4509120"/>
            <a:ext cx="213984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Земельные отношения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357298"/>
            <a:ext cx="8136904" cy="51680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В 2015 году для индивидуального </a:t>
            </a:r>
          </a:p>
          <a:p>
            <a:pPr algn="ctr">
              <a:buNone/>
            </a:pPr>
            <a:r>
              <a:rPr lang="ru-RU" sz="3600" dirty="0" smtClean="0"/>
              <a:t>жилищного строительства выделено </a:t>
            </a:r>
          </a:p>
          <a:p>
            <a:pPr algn="ctr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99 земельных участков</a:t>
            </a:r>
            <a:r>
              <a:rPr lang="ru-RU" sz="3600" dirty="0" smtClean="0"/>
              <a:t>, </a:t>
            </a:r>
          </a:p>
          <a:p>
            <a:pPr algn="ctr">
              <a:buNone/>
            </a:pPr>
            <a:r>
              <a:rPr lang="ru-RU" sz="3600" dirty="0" smtClean="0"/>
              <a:t>из них 20 – многодетным семьям.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600" dirty="0" smtClean="0"/>
              <a:t> Выполнены годовые назначения по неналоговым платежам, при плане 5 714,6 тыс. рублей  собрано  5777,9 тыс. рублей.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86544"/>
            <a:ext cx="792088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Гражданская оборона и защита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населения от </a:t>
            </a:r>
            <a:r>
              <a:rPr lang="ru-RU" sz="2800" dirty="0"/>
              <a:t>чрезвычайных ситуаций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38138"/>
            <a:ext cx="8136904" cy="475515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/>
              <a:t>В 2015 году режимы ЧС </a:t>
            </a:r>
          </a:p>
          <a:p>
            <a:pPr algn="ctr">
              <a:buNone/>
            </a:pPr>
            <a:r>
              <a:rPr lang="ru-RU" sz="2400" dirty="0" smtClean="0"/>
              <a:t>и повышенной готовности не вводились.</a:t>
            </a:r>
          </a:p>
          <a:p>
            <a:pPr algn="just">
              <a:buNone/>
            </a:pPr>
            <a:r>
              <a:rPr lang="ru-RU" sz="2400" dirty="0" smtClean="0"/>
              <a:t>     В единую дежурно-диспетчерскую службу муниципального образования в 2015 году поступило 5937 обращений, отработано – 7099 обращений граждан, переадресовано в другие дежурно-диспетчерские службы 2163 обращения.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 В 2015 году произошло 105 происшествий, на их ликвидацию службой ЕДДС организовано 166 выездов аварийно-спасательных формирований. На ликвидацию ДТП спасательными подразделениями было совершено 34 выезда.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В 2014 году с ОД ЕДДС проведено  36 тренировок. Средний балл составил 4,03 балла.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3665818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848872" cy="838200"/>
          </a:xfrm>
        </p:spPr>
        <p:txBody>
          <a:bodyPr/>
          <a:lstStyle/>
          <a:p>
            <a:pPr algn="ctr"/>
            <a:r>
              <a:rPr lang="ru-RU" dirty="0" smtClean="0"/>
              <a:t>СОЦИАЛЬНАЯ ПОЛИТИКА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268760"/>
            <a:ext cx="7776864" cy="540060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800" b="1" dirty="0" smtClean="0">
                <a:solidFill>
                  <a:schemeClr val="tx1"/>
                </a:solidFill>
              </a:rPr>
              <a:t>Основные </a:t>
            </a:r>
            <a:r>
              <a:rPr lang="ru-RU" sz="3800" b="1" dirty="0">
                <a:solidFill>
                  <a:schemeClr val="tx1"/>
                </a:solidFill>
              </a:rPr>
              <a:t>направления </a:t>
            </a:r>
            <a:endParaRPr lang="ru-RU" sz="38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3800" b="1" dirty="0" smtClean="0">
                <a:solidFill>
                  <a:schemeClr val="tx1"/>
                </a:solidFill>
              </a:rPr>
              <a:t>социальной </a:t>
            </a:r>
            <a:r>
              <a:rPr lang="ru-RU" sz="3800" b="1" dirty="0">
                <a:solidFill>
                  <a:schemeClr val="tx1"/>
                </a:solidFill>
              </a:rPr>
              <a:t>политики района</a:t>
            </a:r>
            <a:r>
              <a:rPr lang="ru-RU" sz="3800" b="1" dirty="0" smtClean="0">
                <a:solidFill>
                  <a:schemeClr val="tx1"/>
                </a:solidFill>
              </a:rPr>
              <a:t>:</a:t>
            </a:r>
          </a:p>
          <a:p>
            <a:pPr marL="0" indent="0" algn="ctr">
              <a:buNone/>
            </a:pPr>
            <a:endParaRPr lang="ru-RU" sz="1100" b="1" dirty="0">
              <a:solidFill>
                <a:schemeClr val="tx1"/>
              </a:solidFill>
            </a:endParaRPr>
          </a:p>
          <a:p>
            <a:pPr marL="72000" indent="324000" algn="just">
              <a:buNone/>
            </a:pPr>
            <a:r>
              <a:rPr lang="ru-RU" dirty="0">
                <a:solidFill>
                  <a:schemeClr val="tx1"/>
                </a:solidFill>
              </a:rPr>
              <a:t>- семейная политика и профилактика семейного </a:t>
            </a:r>
            <a:r>
              <a:rPr lang="ru-RU" dirty="0" smtClean="0">
                <a:solidFill>
                  <a:schemeClr val="tx1"/>
                </a:solidFill>
              </a:rPr>
              <a:t>неблагополучия;</a:t>
            </a:r>
            <a:endParaRPr lang="ru-RU" dirty="0">
              <a:solidFill>
                <a:schemeClr val="tx1"/>
              </a:solidFill>
            </a:endParaRPr>
          </a:p>
          <a:p>
            <a:pPr marL="72000" indent="324000" algn="just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молодежная </a:t>
            </a:r>
            <a:r>
              <a:rPr lang="ru-RU" dirty="0">
                <a:solidFill>
                  <a:schemeClr val="tx1"/>
                </a:solidFill>
              </a:rPr>
              <a:t>политика и профилактика </a:t>
            </a:r>
            <a:r>
              <a:rPr lang="ru-RU" dirty="0" smtClean="0">
                <a:solidFill>
                  <a:schemeClr val="tx1"/>
                </a:solidFill>
              </a:rPr>
              <a:t>правонарушений, употребления психоактивных веществ;</a:t>
            </a:r>
          </a:p>
          <a:p>
            <a:pPr marL="72000" indent="324000" algn="just">
              <a:buFontTx/>
              <a:buChar char="-"/>
            </a:pPr>
            <a:r>
              <a:rPr lang="ru-RU" dirty="0" smtClean="0"/>
              <a:t>- работа по патриотическому воспитанию граждан и допризывной подготовке молодежи,</a:t>
            </a:r>
            <a:endParaRPr lang="ru-RU" dirty="0">
              <a:solidFill>
                <a:schemeClr val="tx1"/>
              </a:solidFill>
            </a:endParaRPr>
          </a:p>
          <a:p>
            <a:pPr marL="72000" indent="32400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- физическая </a:t>
            </a:r>
            <a:r>
              <a:rPr lang="ru-RU" dirty="0">
                <a:solidFill>
                  <a:schemeClr val="tx1"/>
                </a:solidFill>
              </a:rPr>
              <a:t>культура и спортивно-массовая </a:t>
            </a:r>
            <a:r>
              <a:rPr lang="ru-RU" dirty="0" smtClean="0">
                <a:solidFill>
                  <a:schemeClr val="tx1"/>
                </a:solidFill>
              </a:rPr>
              <a:t>работа;</a:t>
            </a:r>
          </a:p>
          <a:p>
            <a:pPr marL="72000" indent="32400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- работа с лицами с ограниченными возможностями здоровья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848872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Семейная политика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857232"/>
            <a:ext cx="8208912" cy="61436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       </a:t>
            </a:r>
            <a:r>
              <a:rPr lang="ru-RU" sz="2000" dirty="0" smtClean="0"/>
              <a:t>Наиболее значимыми мероприятиями стали:</a:t>
            </a:r>
          </a:p>
          <a:p>
            <a:pPr algn="ctr">
              <a:buFontTx/>
              <a:buChar char="-"/>
            </a:pPr>
            <a:r>
              <a:rPr lang="ru-RU" sz="2000" dirty="0" smtClean="0"/>
              <a:t>районный фотоконкурс «Семейный альбом», </a:t>
            </a:r>
          </a:p>
          <a:p>
            <a:pPr algn="ctr">
              <a:buFontTx/>
              <a:buChar char="-"/>
            </a:pPr>
            <a:r>
              <a:rPr lang="ru-RU" sz="2000" dirty="0" smtClean="0"/>
              <a:t>праздник «Искусство быть родителями» , </a:t>
            </a:r>
          </a:p>
          <a:p>
            <a:pPr algn="ctr">
              <a:buFontTx/>
              <a:buChar char="-"/>
            </a:pPr>
            <a:r>
              <a:rPr lang="ru-RU" sz="2000" dirty="0" smtClean="0"/>
              <a:t>участие в областном конкурсе «Отец – ответственная должность».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r>
              <a:rPr lang="ru-RU" sz="2000" dirty="0" smtClean="0"/>
              <a:t>Областным дипломом </a:t>
            </a:r>
            <a:r>
              <a:rPr lang="ru-RU" sz="2000" dirty="0" smtClean="0">
                <a:solidFill>
                  <a:srgbClr val="FF0000"/>
                </a:solidFill>
              </a:rPr>
              <a:t>«Признательность» </a:t>
            </a:r>
            <a:r>
              <a:rPr lang="ru-RU" sz="2000" dirty="0" smtClean="0"/>
              <a:t>отмечены 3 семьи района:</a:t>
            </a:r>
          </a:p>
          <a:p>
            <a:pPr algn="ctr">
              <a:buNone/>
            </a:pPr>
            <a:r>
              <a:rPr lang="ru-RU" sz="2000" dirty="0" smtClean="0"/>
              <a:t>семья Мезенцевых ,Малковых ,Титовых.</a:t>
            </a:r>
          </a:p>
          <a:p>
            <a:pPr algn="just">
              <a:buNone/>
            </a:pPr>
            <a:endParaRPr lang="ru-RU" dirty="0" smtClean="0"/>
          </a:p>
          <a:p>
            <a:pPr algn="just"/>
            <a:endParaRPr lang="ru-RU" dirty="0"/>
          </a:p>
        </p:txBody>
      </p:sp>
      <p:pic>
        <p:nvPicPr>
          <p:cNvPr id="4" name="Рисунок 3" descr="P1040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2643182"/>
            <a:ext cx="5755427" cy="324009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848872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Семейная политика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52736"/>
            <a:ext cx="7643866" cy="5589240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/>
              <a:t>По программе «Обеспечение жильем молодых семей в МО «Красноборский муниципальный район»  зарегистрировано 50 семей-участниц. В связи с уменьшением объемов финансирования из федерального бюджета  социальную выплату получила 1 многодетная семья - участница программы. Также одна семья получила дополнительную социальную выплату в связи с рождением ребенка.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В течение 2015 года проводились акции: «Малютка» (вручение поздравлений и подарков родителям новорожденных); «Молодая семья» (вручение поздравлений молодоженам). В рамках празднования Международного дня семьи  состоялось чествование   молодых семейных пар, проживших в браке 5 лет.</a:t>
            </a:r>
          </a:p>
          <a:p>
            <a:pPr algn="just">
              <a:buNone/>
            </a:pPr>
            <a:endParaRPr lang="ru-RU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28604"/>
            <a:ext cx="86868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Молодежная политика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00" y="1124744"/>
            <a:ext cx="7820372" cy="5472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На реализацию </a:t>
            </a:r>
            <a:r>
              <a:rPr lang="ru-RU" sz="2400" dirty="0" smtClean="0"/>
              <a:t>программы </a:t>
            </a:r>
            <a:r>
              <a:rPr lang="ru-RU" sz="2400" dirty="0" smtClean="0"/>
              <a:t>«Патриотическое воспитание, развитие физической культуры, спорта и повышение эффективности реализации молодежной политики в МО «Красноборский муниципальный район» на 2014 – 2020 годы» </a:t>
            </a:r>
            <a:r>
              <a:rPr lang="ru-RU" sz="2400" dirty="0" smtClean="0"/>
              <a:t>из </a:t>
            </a:r>
            <a:r>
              <a:rPr lang="ru-RU" sz="2400" dirty="0" smtClean="0"/>
              <a:t>районного бюджета выделено </a:t>
            </a:r>
            <a:r>
              <a:rPr lang="ru-RU" sz="2400" dirty="0" smtClean="0">
                <a:solidFill>
                  <a:srgbClr val="FF0000"/>
                </a:solidFill>
              </a:rPr>
              <a:t>532,4 тыс. рублей. </a:t>
            </a:r>
          </a:p>
          <a:p>
            <a:pPr>
              <a:buNone/>
            </a:pPr>
            <a:r>
              <a:rPr lang="ru-RU" sz="2400" dirty="0" smtClean="0"/>
              <a:t>Дополнительно привечено  из областного бюджета  на реализацию проектов в сфере молодежной политики </a:t>
            </a:r>
            <a:r>
              <a:rPr lang="ru-RU" sz="2400" dirty="0" smtClean="0">
                <a:solidFill>
                  <a:srgbClr val="FF0000"/>
                </a:solidFill>
              </a:rPr>
              <a:t>295,3 тыс. рублей </a:t>
            </a:r>
            <a:r>
              <a:rPr lang="ru-RU" sz="2400" dirty="0" smtClean="0"/>
              <a:t>(по конкурсам проектов). Кроме того, свыше </a:t>
            </a:r>
            <a:r>
              <a:rPr lang="ru-RU" sz="2400" dirty="0" smtClean="0">
                <a:solidFill>
                  <a:srgbClr val="FF0000"/>
                </a:solidFill>
              </a:rPr>
              <a:t>150 тыс. рублей </a:t>
            </a:r>
            <a:r>
              <a:rPr lang="ru-RU" sz="2400" dirty="0" smtClean="0"/>
              <a:t>поступило из внебюджетных источников. </a:t>
            </a:r>
          </a:p>
          <a:p>
            <a:pPr>
              <a:buNone/>
            </a:pPr>
            <a:r>
              <a:rPr lang="ru-RU" sz="2400" dirty="0" smtClean="0"/>
              <a:t>На базе Центральной библиотеки открыт Молодежный ресурсный центр, где в 2015 года проведено 22 молодежных мероприятия.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524031759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28604"/>
            <a:ext cx="8686800" cy="5982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Молодежная политика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24744"/>
            <a:ext cx="8136904" cy="54726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В конце сентября в  селе Верхняя Уфтюга </a:t>
            </a:r>
            <a:endParaRPr lang="en-US" sz="2400" dirty="0" smtClean="0"/>
          </a:p>
          <a:p>
            <a:pPr algn="ctr">
              <a:buNone/>
            </a:pPr>
            <a:r>
              <a:rPr lang="ru-RU" sz="2400" dirty="0" smtClean="0"/>
              <a:t>прошел </a:t>
            </a:r>
            <a:r>
              <a:rPr lang="en-US" sz="2400" dirty="0" smtClean="0"/>
              <a:t>IV</a:t>
            </a:r>
            <a:r>
              <a:rPr lang="ru-RU" sz="2400" dirty="0" smtClean="0"/>
              <a:t> форум молодежи Красноборского района.</a:t>
            </a:r>
            <a:endParaRPr lang="ru-RU" sz="2400" b="1" dirty="0"/>
          </a:p>
        </p:txBody>
      </p:sp>
      <p:pic>
        <p:nvPicPr>
          <p:cNvPr id="6" name="Рисунок 5" descr="XVa2AOQRCCQ.jpg"/>
          <p:cNvPicPr>
            <a:picLocks noChangeAspect="1"/>
          </p:cNvPicPr>
          <p:nvPr/>
        </p:nvPicPr>
        <p:blipFill>
          <a:blip r:embed="rId2"/>
          <a:srcRect t="21631" b="13477"/>
          <a:stretch>
            <a:fillRect/>
          </a:stretch>
        </p:blipFill>
        <p:spPr>
          <a:xfrm>
            <a:off x="710380" y="2285992"/>
            <a:ext cx="7929570" cy="38576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4031759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71480"/>
            <a:ext cx="86868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Молодежная политика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2976" y="1124744"/>
            <a:ext cx="7677496" cy="547260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В 2015 году в районе были проведены:  </a:t>
            </a:r>
          </a:p>
          <a:p>
            <a:pPr algn="just">
              <a:buNone/>
            </a:pPr>
            <a:r>
              <a:rPr lang="ru-RU" sz="2400" dirty="0" smtClean="0"/>
              <a:t>- 9-й литературно-поэтический фестиваль «Земля родная»;</a:t>
            </a:r>
          </a:p>
          <a:p>
            <a:pPr algn="just">
              <a:buNone/>
            </a:pPr>
            <a:r>
              <a:rPr lang="ru-RU" sz="2400" dirty="0" smtClean="0"/>
              <a:t>- Рождественский бал главы;</a:t>
            </a:r>
          </a:p>
          <a:p>
            <a:pPr algn="just">
              <a:buNone/>
            </a:pPr>
            <a:r>
              <a:rPr lang="ru-RU" sz="2400" dirty="0" smtClean="0"/>
              <a:t>- районный конкурс «Лидер </a:t>
            </a:r>
            <a:r>
              <a:rPr lang="en-US" sz="2400" dirty="0" smtClean="0"/>
              <a:t>XXI</a:t>
            </a:r>
            <a:r>
              <a:rPr lang="ru-RU" sz="2400" dirty="0" smtClean="0"/>
              <a:t> века»;</a:t>
            </a:r>
          </a:p>
          <a:p>
            <a:pPr algn="just">
              <a:buNone/>
            </a:pPr>
            <a:r>
              <a:rPr lang="ru-RU" sz="2400" dirty="0" smtClean="0"/>
              <a:t>- акции, приуроченные ко Дню российской молодежи;</a:t>
            </a:r>
          </a:p>
          <a:p>
            <a:pPr algn="just">
              <a:buNone/>
            </a:pPr>
            <a:r>
              <a:rPr lang="ru-RU" sz="2400" dirty="0" smtClean="0"/>
              <a:t>- экологическая волонтерская акция «Дом ветеранов»;</a:t>
            </a:r>
          </a:p>
          <a:p>
            <a:pPr algn="just">
              <a:buNone/>
            </a:pPr>
            <a:r>
              <a:rPr lang="ru-RU" sz="2400" dirty="0" smtClean="0"/>
              <a:t>- районный конкурс социальной рекламы «Я выбираю жизнь!».</a:t>
            </a:r>
          </a:p>
          <a:p>
            <a:pPr algn="ctr">
              <a:buNone/>
            </a:pPr>
            <a:endParaRPr lang="ru-RU" sz="2400" b="1" dirty="0"/>
          </a:p>
        </p:txBody>
      </p:sp>
      <p:pic>
        <p:nvPicPr>
          <p:cNvPr id="1026" name="Picture 2" descr="D:\мои фото\2015\интел игры\IMG_03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857760"/>
            <a:ext cx="2678926" cy="1785950"/>
          </a:xfrm>
          <a:prstGeom prst="rect">
            <a:avLst/>
          </a:prstGeom>
          <a:noFill/>
        </p:spPr>
      </p:pic>
      <p:pic>
        <p:nvPicPr>
          <p:cNvPr id="8" name="Рисунок 7" descr="va0D5aO1US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4572007"/>
            <a:ext cx="3357586" cy="22383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403175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ДЕМОГРАФИЧЕСКАЯ СИТУАЦИЯ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39863" y="1143000"/>
            <a:ext cx="7704137" cy="4937125"/>
          </a:xfrm>
        </p:spPr>
        <p:txBody>
          <a:bodyPr/>
          <a:lstStyle/>
          <a:p>
            <a:pPr marL="72000" indent="34290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На начало 2015 года численность постоянного населения МО «Красноборский муниципальный район» составляет </a:t>
            </a:r>
            <a:r>
              <a:rPr lang="ru-RU" sz="2400" dirty="0" smtClean="0">
                <a:solidFill>
                  <a:srgbClr val="FF0000"/>
                </a:solidFill>
              </a:rPr>
              <a:t>12 593 человек  </a:t>
            </a:r>
            <a:endParaRPr lang="ru-RU" sz="2400" dirty="0" smtClean="0">
              <a:solidFill>
                <a:schemeClr val="tx1"/>
              </a:solidFill>
            </a:endParaRPr>
          </a:p>
          <a:p>
            <a:pPr marL="72000" indent="34290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Естественное движение населения (человек)</a:t>
            </a:r>
          </a:p>
          <a:p>
            <a:pPr marL="72000" indent="342900">
              <a:spcBef>
                <a:spcPts val="0"/>
              </a:spcBef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108000" indent="342900" algn="ctr"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108000" indent="34290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Миграция населения в 2015 году (человек)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47787116"/>
              </p:ext>
            </p:extLst>
          </p:nvPr>
        </p:nvGraphicFramePr>
        <p:xfrm>
          <a:off x="1475656" y="2764460"/>
          <a:ext cx="6552728" cy="1707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1512168"/>
                <a:gridCol w="1512168"/>
                <a:gridCol w="1728192"/>
              </a:tblGrid>
              <a:tr h="25028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Человек</a:t>
                      </a: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5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5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Родившихся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146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121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-25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Умерших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195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198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72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Естественный прирост(+), </a:t>
                      </a:r>
                      <a:r>
                        <a:rPr lang="ru-RU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убыль(-)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- 49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-77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47105353"/>
              </p:ext>
            </p:extLst>
          </p:nvPr>
        </p:nvGraphicFramePr>
        <p:xfrm>
          <a:off x="1475656" y="4869160"/>
          <a:ext cx="6624736" cy="1705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2313"/>
                <a:gridCol w="1314459"/>
                <a:gridCol w="1391746"/>
                <a:gridCol w="1676218"/>
              </a:tblGrid>
              <a:tr h="214314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Человек</a:t>
                      </a: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06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Прибывших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523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479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Выбывших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743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649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94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5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Сальдо </a:t>
                      </a:r>
                      <a:r>
                        <a:rPr lang="ru-RU" sz="16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миграции убыль(-)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-220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-170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286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Патриотическое воспитание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DSCN039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7" y="3929066"/>
            <a:ext cx="3714775" cy="2786082"/>
          </a:xfrm>
        </p:spPr>
      </p:pic>
      <p:pic>
        <p:nvPicPr>
          <p:cNvPr id="6" name="Рисунок 5" descr="DSCN04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282" y="3929066"/>
            <a:ext cx="3714776" cy="27860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00166" y="1500174"/>
            <a:ext cx="67866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850">
              <a:tabLst>
                <a:tab pos="136525" algn="l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рамках программы  проведены следующие мероприятия:</a:t>
            </a:r>
          </a:p>
          <a:p>
            <a:pPr lvl="0" indent="450850">
              <a:buFont typeface="Wingdings" pitchFamily="2" charset="2"/>
              <a:buChar char="§"/>
              <a:tabLst>
                <a:tab pos="136525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районная военно-тактическая игра </a:t>
            </a:r>
            <a:r>
              <a:rPr lang="ru-RU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Спецназ</a:t>
            </a:r>
            <a:r>
              <a:rPr lang="ru-RU" dirty="0" smtClean="0"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indent="450850">
              <a:buFont typeface="Wingdings" pitchFamily="2" charset="2"/>
              <a:buChar char="§"/>
              <a:tabLst>
                <a:tab pos="136525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смотр почетных караулов,  </a:t>
            </a:r>
          </a:p>
          <a:p>
            <a:pPr lvl="0" indent="450850">
              <a:buFont typeface="Wingdings" pitchFamily="2" charset="2"/>
              <a:buChar char="§"/>
              <a:tabLst>
                <a:tab pos="136525" algn="l"/>
              </a:tabLst>
            </a:pPr>
            <a:r>
              <a:rPr lang="ru-RU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памяти и скорби</a:t>
            </a:r>
            <a:r>
              <a:rPr lang="ru-RU" dirty="0" smtClean="0"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indent="450850">
              <a:buFont typeface="Wingdings" pitchFamily="2" charset="2"/>
              <a:buChar char="§"/>
              <a:tabLst>
                <a:tab pos="136525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акция </a:t>
            </a:r>
            <a:r>
              <a:rPr lang="ru-RU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Проводы в армию</a:t>
            </a:r>
            <a:r>
              <a:rPr lang="ru-RU" dirty="0" smtClean="0"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indent="450850">
              <a:buFont typeface="Wingdings" pitchFamily="2" charset="2"/>
              <a:buChar char="§"/>
              <a:tabLst>
                <a:tab pos="136525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конкурсы военной песни, </a:t>
            </a:r>
          </a:p>
          <a:p>
            <a:pPr lvl="0" indent="450850">
              <a:buFont typeface="Wingdings" pitchFamily="2" charset="2"/>
              <a:buChar char="§"/>
              <a:tabLst>
                <a:tab pos="136525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учебно-полевые сборы учащихся 10-х классов и КЛТТ,  </a:t>
            </a:r>
          </a:p>
          <a:p>
            <a:pPr lvl="0" indent="450850">
              <a:buFont typeface="Wingdings" pitchFamily="2" charset="2"/>
              <a:buChar char="§"/>
              <a:tabLst>
                <a:tab pos="136525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районный слет </a:t>
            </a:r>
            <a:r>
              <a:rPr lang="ru-RU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призывника</a:t>
            </a:r>
            <a:r>
              <a:rPr lang="ru-RU" dirty="0" smtClean="0"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10887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65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168088"/>
          </a:xfrm>
        </p:spPr>
        <p:txBody>
          <a:bodyPr/>
          <a:lstStyle/>
          <a:p>
            <a:pPr algn="ctr"/>
            <a:r>
              <a:rPr lang="ru-RU" dirty="0" smtClean="0"/>
              <a:t>ФИЗКУЛЬТУРА И СПОРТ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071546"/>
            <a:ext cx="8001056" cy="394163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Проведено 13 спортивно-массовых мероприятий</a:t>
            </a:r>
            <a:r>
              <a:rPr lang="ru-RU" sz="2000" dirty="0" smtClean="0"/>
              <a:t>, таких как</a:t>
            </a:r>
          </a:p>
          <a:p>
            <a:pPr algn="ctr">
              <a:buNone/>
            </a:pPr>
            <a:r>
              <a:rPr lang="ru-RU" sz="2000" dirty="0" smtClean="0"/>
              <a:t> «Лыжня России», «Легкоатлетический пробег к Дню Победы», </a:t>
            </a:r>
          </a:p>
          <a:p>
            <a:pPr algn="ctr">
              <a:buNone/>
            </a:pPr>
            <a:r>
              <a:rPr lang="ru-RU" sz="2000" dirty="0" smtClean="0"/>
              <a:t>«Кросс Наций»  с количеством участников от 200 до 450 чел. 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Проведены три традиционных межрайонных турнира:</a:t>
            </a:r>
          </a:p>
          <a:p>
            <a:pPr algn="ctr">
              <a:buNone/>
            </a:pPr>
            <a:r>
              <a:rPr lang="ru-RU" sz="2000" dirty="0" smtClean="0"/>
              <a:t>- волейбольный турнир памяти Игоря Витязева,  </a:t>
            </a:r>
          </a:p>
          <a:p>
            <a:pPr algn="ctr">
              <a:buNone/>
            </a:pPr>
            <a:r>
              <a:rPr lang="ru-RU" sz="2000" dirty="0" smtClean="0"/>
              <a:t>- лыжные гонки «</a:t>
            </a:r>
            <a:r>
              <a:rPr lang="en-US" sz="2000" dirty="0" smtClean="0"/>
              <a:t>Ski</a:t>
            </a:r>
            <a:r>
              <a:rPr lang="ru-RU" sz="2000" dirty="0" smtClean="0"/>
              <a:t>-юг»,</a:t>
            </a:r>
          </a:p>
          <a:p>
            <a:pPr algn="ctr">
              <a:buNone/>
            </a:pPr>
            <a:r>
              <a:rPr lang="ru-RU" sz="2000" dirty="0" smtClean="0"/>
              <a:t> - межрайонный турнир по гиревому спору памяти Андрея Неверова.  </a:t>
            </a:r>
          </a:p>
          <a:p>
            <a:pPr algn="ctr">
              <a:buNone/>
            </a:pPr>
            <a:r>
              <a:rPr lang="ru-RU" sz="2000" dirty="0" smtClean="0"/>
              <a:t> Районные спортивные мероприятия среди молодежи проводятся по 13-и видам спорта, большую популярность приобретают хоккей и шорт-трек. </a:t>
            </a:r>
            <a:endParaRPr lang="ru-RU" sz="2000" dirty="0"/>
          </a:p>
        </p:txBody>
      </p:sp>
      <p:pic>
        <p:nvPicPr>
          <p:cNvPr id="7" name="Рисунок 6" descr="Uu-2cOZgek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786322"/>
            <a:ext cx="2620954" cy="1748749"/>
          </a:xfrm>
          <a:prstGeom prst="rect">
            <a:avLst/>
          </a:prstGeom>
        </p:spPr>
      </p:pic>
      <p:pic>
        <p:nvPicPr>
          <p:cNvPr id="8" name="Рисунок 7" descr="zsFX_aP19O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4643446"/>
            <a:ext cx="2978853" cy="1987546"/>
          </a:xfrm>
          <a:prstGeom prst="rect">
            <a:avLst/>
          </a:prstGeom>
        </p:spPr>
      </p:pic>
      <p:pic>
        <p:nvPicPr>
          <p:cNvPr id="9" name="Рисунок 8" descr="qMKOSG0U9n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4714884"/>
            <a:ext cx="2547798" cy="191005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920880" cy="838200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/>
              <a:t>Работа С ЛИЦАМИ </a:t>
            </a:r>
            <a:br>
              <a:rPr lang="ru-RU" sz="3000" dirty="0" smtClean="0"/>
            </a:br>
            <a:r>
              <a:rPr lang="ru-RU" sz="3000" dirty="0" smtClean="0"/>
              <a:t>С Ограниченными ВОЗМОЖНОСТЯМИ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4414" y="1554162"/>
            <a:ext cx="7358114" cy="49711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По данным на 20 сентября 2015 года в Красноборском районе проживает 1130 человек с инвалидностью, что составляет около 9% от общего населения района.  </a:t>
            </a:r>
          </a:p>
          <a:p>
            <a:pPr algn="ctr">
              <a:buNone/>
            </a:pPr>
            <a:r>
              <a:rPr lang="ru-RU" sz="2400" dirty="0" smtClean="0"/>
              <a:t>С 2014 года работа с данной категорией ведется в рамках муниципальной программы «Доступная среда в МО «Красноборский муниципальный район» на 2014 – 2018 годы». </a:t>
            </a:r>
          </a:p>
          <a:p>
            <a:pPr algn="ctr">
              <a:buNone/>
            </a:pPr>
            <a:r>
              <a:rPr lang="ru-RU" sz="2400" dirty="0" smtClean="0"/>
              <a:t>В декабре во всех поселениях проводятся различные мероприятия, приуроченные к Декаде инвалидов.</a:t>
            </a:r>
          </a:p>
          <a:p>
            <a:pPr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40940759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ЗДРАВООХРАНЕНИЕ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8136904" cy="537552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4000" dirty="0" smtClean="0"/>
              <a:t>           На начало 2016 года в районе функционирует в составе </a:t>
            </a:r>
            <a:r>
              <a:rPr lang="ru-RU" sz="4000" dirty="0" smtClean="0">
                <a:solidFill>
                  <a:srgbClr val="FF0000"/>
                </a:solidFill>
              </a:rPr>
              <a:t>ЦРБ 2 участковые больницы, 16 </a:t>
            </a:r>
            <a:r>
              <a:rPr lang="ru-RU" sz="4000" dirty="0" err="1" smtClean="0">
                <a:solidFill>
                  <a:srgbClr val="FF0000"/>
                </a:solidFill>
              </a:rPr>
              <a:t>ФАПов</a:t>
            </a:r>
            <a:r>
              <a:rPr lang="ru-RU" sz="4000" dirty="0" smtClean="0">
                <a:solidFill>
                  <a:srgbClr val="FF0000"/>
                </a:solidFill>
              </a:rPr>
              <a:t>. </a:t>
            </a:r>
          </a:p>
          <a:p>
            <a:pPr algn="ctr">
              <a:buNone/>
            </a:pPr>
            <a:r>
              <a:rPr lang="ru-RU" sz="4000" dirty="0" smtClean="0"/>
              <a:t>В ЦРБ на конец  2015 года работает </a:t>
            </a:r>
            <a:r>
              <a:rPr lang="ru-RU" sz="4000" dirty="0" smtClean="0">
                <a:solidFill>
                  <a:srgbClr val="FF0000"/>
                </a:solidFill>
              </a:rPr>
              <a:t>26 </a:t>
            </a:r>
            <a:r>
              <a:rPr lang="ru-RU" sz="4000" dirty="0" smtClean="0"/>
              <a:t>врачей, </a:t>
            </a:r>
            <a:r>
              <a:rPr lang="ru-RU" sz="4000" dirty="0" smtClean="0">
                <a:solidFill>
                  <a:srgbClr val="FF0000"/>
                </a:solidFill>
              </a:rPr>
              <a:t>127</a:t>
            </a:r>
            <a:r>
              <a:rPr lang="ru-RU" sz="4000" dirty="0" smtClean="0"/>
              <a:t> средних медицинских работников.</a:t>
            </a:r>
          </a:p>
          <a:p>
            <a:pPr>
              <a:buNone/>
            </a:pPr>
            <a:r>
              <a:rPr lang="ru-RU" sz="3600" dirty="0" smtClean="0"/>
              <a:t>Реализация проекта «Земский доктор» в 2015 году</a:t>
            </a:r>
          </a:p>
          <a:p>
            <a:pPr>
              <a:buNone/>
            </a:pPr>
            <a:r>
              <a:rPr lang="ru-RU" sz="3600" dirty="0" smtClean="0"/>
              <a:t> позволила привлечь на работу</a:t>
            </a:r>
          </a:p>
          <a:p>
            <a:pPr>
              <a:buNone/>
            </a:pPr>
            <a:r>
              <a:rPr lang="ru-RU" sz="3600" dirty="0" smtClean="0"/>
              <a:t> в </a:t>
            </a:r>
            <a:r>
              <a:rPr lang="ru-RU" sz="3600" dirty="0" err="1" smtClean="0"/>
              <a:t>Красноборскую</a:t>
            </a:r>
            <a:r>
              <a:rPr lang="ru-RU" sz="3600" dirty="0" smtClean="0"/>
              <a:t> ЦРБ 2 врача </a:t>
            </a:r>
          </a:p>
          <a:p>
            <a:pPr>
              <a:buNone/>
            </a:pPr>
            <a:r>
              <a:rPr lang="ru-RU" sz="3600" dirty="0" smtClean="0"/>
              <a:t>(врач – терапевт участковый,  </a:t>
            </a:r>
          </a:p>
          <a:p>
            <a:pPr>
              <a:buNone/>
            </a:pPr>
            <a:r>
              <a:rPr lang="ru-RU" sz="3600" dirty="0" smtClean="0"/>
              <a:t>врач психиатр - нарколог), </a:t>
            </a:r>
          </a:p>
          <a:p>
            <a:pPr>
              <a:buNone/>
            </a:pPr>
            <a:r>
              <a:rPr lang="ru-RU" sz="3600" dirty="0" smtClean="0"/>
              <a:t>принято на работу пять средних</a:t>
            </a:r>
          </a:p>
          <a:p>
            <a:pPr>
              <a:buNone/>
            </a:pPr>
            <a:r>
              <a:rPr lang="ru-RU" sz="3600" dirty="0" smtClean="0"/>
              <a:t> медработников.</a:t>
            </a:r>
            <a:endParaRPr lang="ru-RU" sz="3600" dirty="0"/>
          </a:p>
          <a:p>
            <a:pPr marL="0" indent="0"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 descr="new_256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3500438"/>
            <a:ext cx="3521151" cy="29289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630954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ЗДРАВООХРАНЕНИЕ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5786" y="1351309"/>
            <a:ext cx="7858180" cy="5292401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400" dirty="0" smtClean="0"/>
              <a:t>В течение года выполнено 11 выездов на ФАП, осмотрено 688 человек.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/>
              <a:t>       На 01 января 2016 года  в районе функционирует 74 круглосуточные койки, </a:t>
            </a:r>
            <a:endParaRPr lang="ru-RU" sz="2400" dirty="0" smtClean="0"/>
          </a:p>
          <a:p>
            <a:pPr algn="ctr">
              <a:buNone/>
            </a:pPr>
            <a:r>
              <a:rPr lang="ru-RU" sz="2400" dirty="0" smtClean="0"/>
              <a:t>29 </a:t>
            </a:r>
            <a:r>
              <a:rPr lang="ru-RU" sz="2400" dirty="0" smtClean="0"/>
              <a:t>коек дневного стационара.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/>
              <a:t>      В 2015 году проведён ремонт крыши стационара Куликовской участковой больницы.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/>
              <a:t>Закуплено оборудование на 783 тыс. руб.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b="1" dirty="0"/>
          </a:p>
        </p:txBody>
      </p:sp>
      <p:pic>
        <p:nvPicPr>
          <p:cNvPr id="6" name="Рисунок 5" descr="6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4786322"/>
            <a:ext cx="2452682" cy="18395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62832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0146"/>
            <a:ext cx="8136904" cy="497118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/>
              <a:t>     Постановлением администрации МО «Красноборский муниципальный район» от  </a:t>
            </a:r>
          </a:p>
          <a:p>
            <a:pPr algn="ctr">
              <a:buNone/>
            </a:pPr>
            <a:r>
              <a:rPr lang="ru-RU" sz="2800" dirty="0" smtClean="0"/>
              <a:t>12 октября 2015 г. № 409 принято решение  о реорганизации муниципального бюджетного учреждения культуры «Районный культурный центр» в форме присоединения к нему на правах структурных подразделений </a:t>
            </a:r>
          </a:p>
          <a:p>
            <a:pPr algn="ctr">
              <a:buNone/>
            </a:pPr>
            <a:r>
              <a:rPr lang="ru-RU" sz="2800" dirty="0" smtClean="0"/>
              <a:t>6 культурно -</a:t>
            </a:r>
            <a:r>
              <a:rPr lang="ru-RU" sz="2800" dirty="0" err="1" smtClean="0"/>
              <a:t>досуговых</a:t>
            </a:r>
            <a:r>
              <a:rPr lang="ru-RU" sz="2800" dirty="0" smtClean="0"/>
              <a:t> центров</a:t>
            </a:r>
          </a:p>
          <a:p>
            <a:endParaRPr lang="ru-RU" sz="2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04800" y="18864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КУЛЬТУРА И ТУРИЗМ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66686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311534"/>
          </a:xfrm>
        </p:spPr>
        <p:txBody>
          <a:bodyPr/>
          <a:lstStyle/>
          <a:p>
            <a:pPr algn="ctr"/>
            <a:r>
              <a:rPr lang="ru-RU" dirty="0" smtClean="0"/>
              <a:t>КУЛЬТУРА И ТУРИЗМ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571612"/>
            <a:ext cx="8136904" cy="50006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В 2015 году средняя заработная плата </a:t>
            </a:r>
          </a:p>
          <a:p>
            <a:pPr algn="ctr">
              <a:buNone/>
            </a:pPr>
            <a:r>
              <a:rPr lang="ru-RU" dirty="0" smtClean="0"/>
              <a:t>по учреждениям культуры  составила 21405,01 руб. (среднесписочная численность работников составила 119,4)</a:t>
            </a:r>
          </a:p>
          <a:p>
            <a:pPr algn="ctr">
              <a:buNone/>
            </a:pPr>
            <a:r>
              <a:rPr lang="ru-RU" dirty="0" smtClean="0"/>
              <a:t>По учреждению дополнительного образования в сфере культуры (ДШИ)– 29388,19 </a:t>
            </a:r>
            <a:r>
              <a:rPr lang="ru-RU" dirty="0" err="1" smtClean="0"/>
              <a:t>руб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518956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4800" y="500042"/>
            <a:ext cx="8686800" cy="78581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Основные культурные события 2015 года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85860"/>
            <a:ext cx="8136904" cy="531149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/>
              <a:t> Основными культурными событиями года  стали мероприятия, посвящённые празднованию 70-летия Победы в Великой Отечественной войне. </a:t>
            </a:r>
          </a:p>
        </p:txBody>
      </p:sp>
      <p:pic>
        <p:nvPicPr>
          <p:cNvPr id="6" name="Рисунок 5" descr="DnTtvM6bjCE.jpg"/>
          <p:cNvPicPr>
            <a:picLocks noChangeAspect="1"/>
          </p:cNvPicPr>
          <p:nvPr/>
        </p:nvPicPr>
        <p:blipFill>
          <a:blip r:embed="rId2"/>
          <a:srcRect l="6452" b="11786"/>
          <a:stretch>
            <a:fillRect/>
          </a:stretch>
        </p:blipFill>
        <p:spPr>
          <a:xfrm>
            <a:off x="214282" y="2500306"/>
            <a:ext cx="4143136" cy="2928958"/>
          </a:xfrm>
          <a:prstGeom prst="rect">
            <a:avLst/>
          </a:prstGeom>
        </p:spPr>
      </p:pic>
      <p:pic>
        <p:nvPicPr>
          <p:cNvPr id="7" name="Рисунок 6" descr="F-HeszK3EaE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3357562"/>
            <a:ext cx="4476709" cy="33561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29058202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42984"/>
            <a:ext cx="8136904" cy="54543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/>
              <a:t>24-28 июня  прошёл</a:t>
            </a:r>
          </a:p>
          <a:p>
            <a:pPr algn="ctr">
              <a:buNone/>
            </a:pPr>
            <a:r>
              <a:rPr lang="ru-RU" sz="2000" dirty="0" smtClean="0"/>
              <a:t> </a:t>
            </a:r>
            <a:r>
              <a:rPr lang="en-US" sz="2000" dirty="0" smtClean="0"/>
              <a:t>III</a:t>
            </a:r>
            <a:r>
              <a:rPr lang="ru-RU" sz="2000" dirty="0" smtClean="0"/>
              <a:t> международный фестиваль гармони «Сметанинские встречи», </a:t>
            </a:r>
          </a:p>
          <a:p>
            <a:pPr algn="ctr">
              <a:buNone/>
            </a:pPr>
            <a:r>
              <a:rPr lang="ru-RU" sz="2000" dirty="0" smtClean="0"/>
              <a:t>по праву входящий в тройку лучших фестивалей гармони России.</a:t>
            </a:r>
            <a:endParaRPr lang="ru-RU" sz="20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04800" y="500042"/>
            <a:ext cx="8686800" cy="78581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Основные культурные события 2015 года</a:t>
            </a:r>
            <a:endParaRPr lang="ru-RU" sz="2400" dirty="0"/>
          </a:p>
        </p:txBody>
      </p:sp>
      <p:pic>
        <p:nvPicPr>
          <p:cNvPr id="9" name="Рисунок 8" descr="_wKMLNOon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285992"/>
            <a:ext cx="8125377" cy="41434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29058202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57298"/>
            <a:ext cx="8136904" cy="524005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/>
              <a:t>5-6 сентября прошел V</a:t>
            </a:r>
            <a:r>
              <a:rPr lang="ru-RU" sz="2400" b="1" dirty="0" smtClean="0"/>
              <a:t> </a:t>
            </a:r>
            <a:r>
              <a:rPr lang="ru-RU" sz="2400" dirty="0" smtClean="0"/>
              <a:t>межрегиональный литературный фестиваль «</a:t>
            </a:r>
            <a:r>
              <a:rPr lang="ru-RU" sz="2400" dirty="0" err="1" smtClean="0"/>
              <a:t>Солонихинские</a:t>
            </a:r>
            <a:r>
              <a:rPr lang="ru-RU" sz="2400" dirty="0" smtClean="0"/>
              <a:t> зори»</a:t>
            </a:r>
            <a:endParaRPr lang="ru-RU" sz="24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04800" y="500062"/>
            <a:ext cx="8686800" cy="78579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Основные культурные события 2015 года</a:t>
            </a:r>
            <a:endParaRPr lang="ru-RU" sz="2400" dirty="0"/>
          </a:p>
        </p:txBody>
      </p:sp>
      <p:pic>
        <p:nvPicPr>
          <p:cNvPr id="8" name="Рисунок 7" descr="зор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214554"/>
            <a:ext cx="6715172" cy="44750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29058202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УРОВЕНЬ ЖИЗНИ НАСЕЛЕНИЯ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8929718" cy="5374950"/>
          </a:xfrm>
        </p:spPr>
        <p:txBody>
          <a:bodyPr>
            <a:normAutofit/>
          </a:bodyPr>
          <a:lstStyle/>
          <a:p>
            <a:pPr marL="504000" indent="342900" algn="ctr">
              <a:buNone/>
            </a:pPr>
            <a:r>
              <a:rPr lang="ru-RU" sz="2600" dirty="0" smtClean="0"/>
              <a:t>Величина прожиточного минимума в среднем  на душу населения области составила </a:t>
            </a:r>
            <a:r>
              <a:rPr lang="ru-RU" sz="2600" dirty="0" smtClean="0">
                <a:solidFill>
                  <a:srgbClr val="FF0000"/>
                </a:solidFill>
              </a:rPr>
              <a:t>12440 рублей</a:t>
            </a:r>
          </a:p>
          <a:p>
            <a:pPr marL="504000" indent="342900" algn="ctr">
              <a:buNone/>
            </a:pPr>
            <a:r>
              <a:rPr lang="ru-RU" sz="2600" dirty="0" smtClean="0">
                <a:solidFill>
                  <a:srgbClr val="FF0000"/>
                </a:solidFill>
              </a:rPr>
              <a:t> (АПГ </a:t>
            </a:r>
            <a:r>
              <a:rPr lang="ru-RU" sz="2600" dirty="0" smtClean="0">
                <a:solidFill>
                  <a:srgbClr val="C00000"/>
                </a:solidFill>
              </a:rPr>
              <a:t>8159 рублей)</a:t>
            </a:r>
            <a:r>
              <a:rPr lang="ru-RU" sz="2600" dirty="0" smtClean="0"/>
              <a:t>. В том числе: </a:t>
            </a:r>
          </a:p>
          <a:p>
            <a:pPr marL="504000" indent="342900">
              <a:buNone/>
            </a:pPr>
            <a:r>
              <a:rPr lang="ru-RU" sz="2600" dirty="0" smtClean="0"/>
              <a:t>- Трудоспособному населению - </a:t>
            </a:r>
            <a:r>
              <a:rPr lang="ru-RU" sz="2600" u="sng" dirty="0" smtClean="0"/>
              <a:t>13360 рублей</a:t>
            </a:r>
            <a:r>
              <a:rPr lang="ru-RU" sz="2600" dirty="0" smtClean="0"/>
              <a:t>, </a:t>
            </a:r>
          </a:p>
          <a:p>
            <a:pPr marL="504000" indent="342900">
              <a:buNone/>
            </a:pPr>
            <a:r>
              <a:rPr lang="ru-RU" sz="2600" dirty="0" smtClean="0"/>
              <a:t>- Пенсионерам -  </a:t>
            </a:r>
            <a:r>
              <a:rPr lang="ru-RU" sz="2600" u="sng" dirty="0" smtClean="0"/>
              <a:t>10442 рублей</a:t>
            </a:r>
            <a:r>
              <a:rPr lang="ru-RU" sz="2600" dirty="0" smtClean="0"/>
              <a:t>, </a:t>
            </a:r>
          </a:p>
          <a:p>
            <a:pPr marL="504000" indent="342900">
              <a:buNone/>
            </a:pPr>
            <a:r>
              <a:rPr lang="ru-RU" sz="2600" dirty="0" smtClean="0"/>
              <a:t>- Детям - </a:t>
            </a:r>
            <a:r>
              <a:rPr lang="ru-RU" sz="2600" u="sng" dirty="0" smtClean="0"/>
              <a:t>11880 рублей</a:t>
            </a:r>
            <a:r>
              <a:rPr lang="ru-RU" sz="2600" dirty="0" smtClean="0"/>
              <a:t>. </a:t>
            </a:r>
          </a:p>
          <a:p>
            <a:pPr algn="ctr">
              <a:buNone/>
            </a:pPr>
            <a:r>
              <a:rPr lang="ru-RU" sz="2600" dirty="0" smtClean="0"/>
              <a:t>     Среднемесячная начисленная заработная плата работников крупных организаций и субъектов среднего предпринимательства района на декабрь </a:t>
            </a:r>
            <a:r>
              <a:rPr lang="ru-RU" sz="2600" dirty="0" smtClean="0">
                <a:solidFill>
                  <a:srgbClr val="C00000"/>
                </a:solidFill>
              </a:rPr>
              <a:t>2015 г. </a:t>
            </a:r>
            <a:r>
              <a:rPr lang="ru-RU" sz="2600" dirty="0" smtClean="0"/>
              <a:t>составила </a:t>
            </a:r>
            <a:r>
              <a:rPr lang="ru-RU" sz="2800" dirty="0" smtClean="0">
                <a:solidFill>
                  <a:srgbClr val="FF0000"/>
                </a:solidFill>
              </a:rPr>
              <a:t>27525,5 руб. </a:t>
            </a:r>
            <a:r>
              <a:rPr lang="ru-RU" sz="2600" dirty="0" smtClean="0">
                <a:solidFill>
                  <a:srgbClr val="FF0000"/>
                </a:solidFill>
              </a:rPr>
              <a:t>(АПГ </a:t>
            </a:r>
            <a:r>
              <a:rPr lang="ru-RU" sz="2800" dirty="0" smtClean="0">
                <a:solidFill>
                  <a:srgbClr val="FF0000"/>
                </a:solidFill>
              </a:rPr>
              <a:t>25890,7</a:t>
            </a:r>
            <a:r>
              <a:rPr lang="ru-RU" sz="2600" dirty="0" smtClean="0"/>
              <a:t> </a:t>
            </a:r>
            <a:r>
              <a:rPr lang="ru-RU" sz="2600" dirty="0" smtClean="0">
                <a:solidFill>
                  <a:srgbClr val="C00000"/>
                </a:solidFill>
              </a:rPr>
              <a:t>рублей) </a:t>
            </a:r>
          </a:p>
          <a:p>
            <a:pPr algn="ctr">
              <a:buNone/>
            </a:pPr>
            <a:r>
              <a:rPr lang="ru-RU" sz="2600" dirty="0" smtClean="0"/>
              <a:t>и увеличилась по сравнению с соответствующим периодом </a:t>
            </a:r>
            <a:r>
              <a:rPr lang="ru-RU" sz="2600" dirty="0" smtClean="0">
                <a:solidFill>
                  <a:srgbClr val="C00000"/>
                </a:solidFill>
              </a:rPr>
              <a:t>2014 года на 6,3%.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57298"/>
            <a:ext cx="8136904" cy="524005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III</a:t>
            </a:r>
            <a:r>
              <a:rPr lang="ru-RU" sz="2400" dirty="0" smtClean="0"/>
              <a:t> международный фестиваль гармони «Сметанинские встречи в четвёртый раз получил финансовую поддержку Министерства культуры Российской Федерации в рамках ФЦП «Культура России», её  сумма составила 679 тысяч рублей</a:t>
            </a:r>
            <a:r>
              <a:rPr lang="ru-RU" sz="2400" dirty="0" smtClean="0"/>
              <a:t>.</a:t>
            </a:r>
          </a:p>
          <a:p>
            <a:pPr>
              <a:buFont typeface="Wingdings" pitchFamily="2" charset="2"/>
              <a:buChar char="Ø"/>
            </a:pPr>
            <a:endParaRPr lang="ru-RU" sz="2400" dirty="0" smtClean="0"/>
          </a:p>
          <a:p>
            <a:pPr>
              <a:buFont typeface="Wingdings" pitchFamily="2" charset="2"/>
              <a:buChar char="Ø"/>
            </a:pPr>
            <a:endParaRPr lang="ru-RU" sz="2400" dirty="0" smtClean="0"/>
          </a:p>
          <a:p>
            <a:pPr>
              <a:buFont typeface="Wingdings" pitchFamily="2" charset="2"/>
              <a:buChar char="Ø"/>
            </a:pPr>
            <a:endParaRPr lang="ru-RU" sz="2400" dirty="0" smtClean="0"/>
          </a:p>
          <a:p>
            <a:pPr>
              <a:buFont typeface="Wingdings" pitchFamily="2" charset="2"/>
              <a:buChar char="Ø"/>
            </a:pPr>
            <a:endParaRPr lang="ru-RU" sz="2400" dirty="0" smtClean="0"/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Благотворительным фонд «Илим – Гарант» выделено 2070,0 тыс. руб. на ремонты учреждений культуры и работы по устранению нарушений правил пожарной безопасности. </a:t>
            </a:r>
            <a:endParaRPr lang="ru-RU" sz="24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04800" y="500062"/>
            <a:ext cx="8686800" cy="78579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Основные культурные события 2015 года</a:t>
            </a:r>
            <a:endParaRPr lang="ru-RU" sz="2400" dirty="0"/>
          </a:p>
        </p:txBody>
      </p:sp>
      <p:pic>
        <p:nvPicPr>
          <p:cNvPr id="8" name="Рисунок 7" descr="1gceTbhu_t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2928934"/>
            <a:ext cx="3214710" cy="21311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29058202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57298"/>
            <a:ext cx="8136904" cy="524005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/>
              <a:t>В Красноборском районе реализуется муниципальная программа «Развитие внутреннего и въездного туризма  МО «Красноборский муниципальный район»  на 2014 – 2016 годы».</a:t>
            </a:r>
          </a:p>
          <a:p>
            <a:pPr algn="ctr">
              <a:buNone/>
            </a:pPr>
            <a:r>
              <a:rPr lang="ru-RU" sz="2000" dirty="0" smtClean="0"/>
              <a:t>Для продвижения бренда района «Красноборск – царство белого Гриба» в сентябре состоялся первый Фестиваль Белого Гриба. </a:t>
            </a:r>
            <a:endParaRPr lang="ru-RU" sz="20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04800" y="500062"/>
            <a:ext cx="8686800" cy="78579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Развитие туризма</a:t>
            </a:r>
            <a:endParaRPr lang="ru-RU" sz="2400" dirty="0"/>
          </a:p>
        </p:txBody>
      </p:sp>
      <p:pic>
        <p:nvPicPr>
          <p:cNvPr id="5" name="Рисунок 4" descr="белый гри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6625" y="3429000"/>
            <a:ext cx="4191029" cy="3143272"/>
          </a:xfrm>
          <a:prstGeom prst="rect">
            <a:avLst/>
          </a:prstGeom>
        </p:spPr>
      </p:pic>
      <p:pic>
        <p:nvPicPr>
          <p:cNvPr id="7" name="Рисунок 6" descr="Красноборск. Закат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6749" y="3429000"/>
            <a:ext cx="4286248" cy="32146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29058202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76864" cy="838200"/>
          </a:xfrm>
        </p:spPr>
        <p:txBody>
          <a:bodyPr/>
          <a:lstStyle/>
          <a:p>
            <a:pPr algn="ctr"/>
            <a:r>
              <a:rPr lang="ru-RU" dirty="0" smtClean="0"/>
              <a:t>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071546"/>
            <a:ext cx="7488832" cy="5786454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В Красноборском районе работает 10 муниципальных  образовательных учреждений (юридических лиц):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9   общеобразовательных  учреждений  (4 средних  школы, 4  основных  школы, 1 начальная школа);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1 информационно-методический центр.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Все  они  в  своем  составе  имеют 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28 структурных подразделений</a:t>
            </a:r>
            <a:r>
              <a:rPr lang="ru-RU" dirty="0" smtClean="0"/>
              <a:t>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6 общеобразовательных учреждений (4 начальных школы, 2 основных школы);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19 детских дошкольных учреждений;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Центр дополнительного образования для детей;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детский клуб «Карусель»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детский  оздоровительный  лагерь «Заря»;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детская юношеская спортивная школа,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3 хоккейных  корта(Куликово, Красноборск-2),   лыжная  база в </a:t>
            </a:r>
            <a:r>
              <a:rPr lang="ru-RU" dirty="0" err="1" smtClean="0"/>
              <a:t>с.Черевково</a:t>
            </a:r>
            <a:r>
              <a:rPr lang="ru-RU" dirty="0" smtClean="0"/>
              <a:t>. 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В муниципальных образовательных учреждениях МО "Красноборский муниципальный район" обучается 1375 (2014 год - 1379) человек.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56663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957548" cy="124009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дошкольное 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214422"/>
            <a:ext cx="8104984" cy="56435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По состоянию на 01 января 2016 года </a:t>
            </a:r>
          </a:p>
          <a:p>
            <a:pPr algn="ctr">
              <a:buNone/>
            </a:pPr>
            <a:r>
              <a:rPr lang="ru-RU" sz="2400" dirty="0" smtClean="0"/>
              <a:t>в Красноборском   районе работают </a:t>
            </a:r>
            <a:r>
              <a:rPr lang="ru-RU" sz="2400" dirty="0" smtClean="0">
                <a:solidFill>
                  <a:srgbClr val="FF0000"/>
                </a:solidFill>
              </a:rPr>
              <a:t>18 дошкольных </a:t>
            </a:r>
          </a:p>
          <a:p>
            <a:pPr algn="ctr">
              <a:buNone/>
            </a:pPr>
            <a:r>
              <a:rPr lang="ru-RU" sz="2400" dirty="0" smtClean="0"/>
              <a:t>образовательных учреждений, где функционируют </a:t>
            </a:r>
            <a:r>
              <a:rPr lang="ru-RU" sz="2400" dirty="0" smtClean="0">
                <a:solidFill>
                  <a:srgbClr val="FF0000"/>
                </a:solidFill>
              </a:rPr>
              <a:t>50 групп 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2400" dirty="0" smtClean="0"/>
              <a:t>с </a:t>
            </a:r>
            <a:r>
              <a:rPr lang="ru-RU" sz="2400" dirty="0" smtClean="0"/>
              <a:t>наполняемостью </a:t>
            </a:r>
            <a:r>
              <a:rPr lang="ru-RU" sz="2400" dirty="0" smtClean="0">
                <a:solidFill>
                  <a:srgbClr val="FF0000"/>
                </a:solidFill>
              </a:rPr>
              <a:t>777 человек</a:t>
            </a:r>
            <a:r>
              <a:rPr lang="ru-RU" sz="2400" dirty="0" smtClean="0"/>
              <a:t>.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В </a:t>
            </a:r>
            <a:r>
              <a:rPr lang="ru-RU" sz="2000" dirty="0" smtClean="0"/>
              <a:t>2015 году сохранены льготы 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по </a:t>
            </a:r>
            <a:r>
              <a:rPr lang="ru-RU" sz="2000" dirty="0" smtClean="0"/>
              <a:t>оплате </a:t>
            </a:r>
            <a:r>
              <a:rPr lang="ru-RU" sz="2000" dirty="0" smtClean="0"/>
              <a:t>на содержание</a:t>
            </a:r>
          </a:p>
          <a:p>
            <a:pPr>
              <a:buNone/>
            </a:pPr>
            <a:r>
              <a:rPr lang="ru-RU" sz="2000" dirty="0" smtClean="0"/>
              <a:t>ребёнка </a:t>
            </a:r>
            <a:r>
              <a:rPr lang="ru-RU" sz="2000" dirty="0" smtClean="0"/>
              <a:t>в детском саду.  </a:t>
            </a:r>
          </a:p>
          <a:p>
            <a:pPr>
              <a:buNone/>
            </a:pPr>
            <a:r>
              <a:rPr lang="ru-RU" sz="2000" dirty="0" smtClean="0"/>
              <a:t>1 сентября 2015 года  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дошкольные 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учреждения приняли 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72 </a:t>
            </a:r>
            <a:r>
              <a:rPr lang="ru-RU" sz="2000" dirty="0" smtClean="0"/>
              <a:t>дошкольника.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urwGkFhXHY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3071810"/>
            <a:ext cx="4478632" cy="33575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6663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85728"/>
            <a:ext cx="8100392" cy="78581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ОБРАЗОВАНИЕ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910" y="1214422"/>
            <a:ext cx="8033546" cy="56435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200" dirty="0" smtClean="0"/>
              <a:t>В дневных муниципальных</a:t>
            </a:r>
          </a:p>
          <a:p>
            <a:pPr algn="ctr">
              <a:buNone/>
            </a:pPr>
            <a:r>
              <a:rPr lang="ru-RU" sz="2200" dirty="0" smtClean="0"/>
              <a:t> общеобразовательных учреждениях МО «Красноборский муниципальный район» обучается </a:t>
            </a:r>
            <a:r>
              <a:rPr lang="ru-RU" sz="2200" dirty="0" smtClean="0">
                <a:solidFill>
                  <a:srgbClr val="FF0000"/>
                </a:solidFill>
              </a:rPr>
              <a:t>1375</a:t>
            </a:r>
            <a:r>
              <a:rPr lang="ru-RU" sz="2200" dirty="0" smtClean="0"/>
              <a:t>  </a:t>
            </a:r>
            <a:r>
              <a:rPr lang="ru-RU" sz="2200" dirty="0" smtClean="0">
                <a:solidFill>
                  <a:srgbClr val="FF0000"/>
                </a:solidFill>
              </a:rPr>
              <a:t>учащихся.</a:t>
            </a:r>
          </a:p>
          <a:p>
            <a:pPr algn="ctr">
              <a:buNone/>
            </a:pPr>
            <a:r>
              <a:rPr lang="ru-RU" sz="2200" dirty="0" smtClean="0"/>
              <a:t>(2012 год -1342, 2013 год-1302, 2014 год - 1379)</a:t>
            </a:r>
          </a:p>
          <a:p>
            <a:pPr algn="ctr">
              <a:buNone/>
            </a:pPr>
            <a:r>
              <a:rPr lang="ru-RU" sz="2200" dirty="0" smtClean="0"/>
              <a:t>В образовательных учреждениях введены новые федеральные государственные образовательные стандарты (ФГОС).</a:t>
            </a:r>
          </a:p>
          <a:p>
            <a:pPr>
              <a:buNone/>
            </a:pPr>
            <a:r>
              <a:rPr lang="ru-RU" sz="2400" dirty="0" smtClean="0"/>
              <a:t>ФГОС ОО были охвачены все учащиеся начального звена – </a:t>
            </a:r>
            <a:r>
              <a:rPr lang="ru-RU" sz="2400" dirty="0" smtClean="0">
                <a:solidFill>
                  <a:srgbClr val="FF0000"/>
                </a:solidFill>
              </a:rPr>
              <a:t>538 учащихся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В рамках "</a:t>
            </a:r>
            <a:r>
              <a:rPr lang="ru-RU" sz="2400" dirty="0" err="1" smtClean="0"/>
              <a:t>пилотной</a:t>
            </a:r>
            <a:r>
              <a:rPr lang="ru-RU" sz="2400" dirty="0" smtClean="0"/>
              <a:t>" площадки ФГОС основного общего образования работали два образовательных учреждения – МБОУ «Красноборская средняя школа» </a:t>
            </a:r>
          </a:p>
          <a:p>
            <a:pPr>
              <a:buNone/>
            </a:pPr>
            <a:r>
              <a:rPr lang="ru-RU" sz="2400" dirty="0" smtClean="0"/>
              <a:t>(5-7 классы) и МБОУ «</a:t>
            </a:r>
            <a:r>
              <a:rPr lang="ru-RU" sz="2400" dirty="0" err="1" smtClean="0"/>
              <a:t>Пермогорская</a:t>
            </a:r>
            <a:r>
              <a:rPr lang="ru-RU" sz="2400" dirty="0" smtClean="0"/>
              <a:t> школа» (5-6 классы). </a:t>
            </a:r>
            <a:endParaRPr lang="ru-RU" sz="22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56663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76864" cy="838200"/>
          </a:xfrm>
        </p:spPr>
        <p:txBody>
          <a:bodyPr/>
          <a:lstStyle/>
          <a:p>
            <a:pPr algn="ctr"/>
            <a:r>
              <a:rPr lang="ru-RU" dirty="0" smtClean="0"/>
              <a:t>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071546"/>
            <a:ext cx="8136904" cy="5357850"/>
          </a:xfrm>
        </p:spPr>
        <p:txBody>
          <a:bodyPr>
            <a:normAutofit fontScale="85000" lnSpcReduction="20000"/>
          </a:bodyPr>
          <a:lstStyle/>
          <a:p>
            <a:pPr marL="108000" indent="342900" algn="ctr">
              <a:spcBef>
                <a:spcPts val="0"/>
              </a:spcBef>
              <a:buNone/>
            </a:pPr>
            <a:r>
              <a:rPr lang="ru-RU" dirty="0">
                <a:latin typeface="+mj-lt"/>
                <a:cs typeface="Times New Roman" pitchFamily="18" charset="0"/>
              </a:rPr>
              <a:t>Выполнены  Указы Президента </a:t>
            </a:r>
            <a:endParaRPr lang="ru-RU" dirty="0" smtClean="0">
              <a:latin typeface="+mj-lt"/>
              <a:cs typeface="Times New Roman" pitchFamily="18" charset="0"/>
            </a:endParaRPr>
          </a:p>
          <a:p>
            <a:pPr marL="108000" indent="342900" algn="ctr">
              <a:spcBef>
                <a:spcPts val="0"/>
              </a:spcBef>
              <a:buNone/>
            </a:pPr>
            <a:r>
              <a:rPr lang="ru-RU" dirty="0" smtClean="0">
                <a:latin typeface="+mj-lt"/>
                <a:cs typeface="Times New Roman" pitchFamily="18" charset="0"/>
              </a:rPr>
              <a:t>по </a:t>
            </a:r>
            <a:r>
              <a:rPr lang="ru-RU" dirty="0">
                <a:latin typeface="+mj-lt"/>
                <a:cs typeface="Times New Roman" pitchFamily="18" charset="0"/>
              </a:rPr>
              <a:t>повышению средней заработной платы педагогическим работникам</a:t>
            </a:r>
            <a:r>
              <a:rPr lang="ru-RU" dirty="0" smtClean="0">
                <a:latin typeface="+mj-lt"/>
                <a:cs typeface="Times New Roman" pitchFamily="18" charset="0"/>
              </a:rPr>
              <a:t>.</a:t>
            </a:r>
            <a:endParaRPr lang="ru-RU" dirty="0">
              <a:latin typeface="+mj-lt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/>
              <a:t>Среднемесячная  заработная плата </a:t>
            </a:r>
          </a:p>
          <a:p>
            <a:pPr algn="ctr">
              <a:buNone/>
            </a:pPr>
            <a:r>
              <a:rPr lang="ru-RU" dirty="0" smtClean="0"/>
              <a:t>в 2015 году составила: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у педагогических работников дошкольных образовательных учреждений  - </a:t>
            </a:r>
            <a:r>
              <a:rPr lang="ru-RU" dirty="0" smtClean="0">
                <a:solidFill>
                  <a:srgbClr val="FF0000"/>
                </a:solidFill>
              </a:rPr>
              <a:t>29821,29          (АПГ -27827,90 руб.)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у педагогических работников общеобразовательных  учреждений – </a:t>
            </a:r>
            <a:r>
              <a:rPr lang="ru-RU" dirty="0" smtClean="0">
                <a:solidFill>
                  <a:srgbClr val="FF0000"/>
                </a:solidFill>
              </a:rPr>
              <a:t>39540,05 (АПГ - 36337,08 руб.)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у педагогических работников образовательных  учреждений дополнительного образования детей </a:t>
            </a:r>
            <a:r>
              <a:rPr lang="ru-RU" dirty="0" smtClean="0">
                <a:solidFill>
                  <a:srgbClr val="FF0000"/>
                </a:solidFill>
              </a:rPr>
              <a:t>33646,24 (АПГ - 30855,0 руб.)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56550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43608" y="357166"/>
            <a:ext cx="7776864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Летняя оздоровительная кампания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28728" y="1142984"/>
            <a:ext cx="72866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Организация летнего отдыха оздоровления и занятости детей в каникулярный период осуществляется в рамках программы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"Развитие образования в МО "Красноборский муниципальный район" с 2014 по 2016 годы"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214414" y="3643290"/>
          <a:ext cx="7072362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3105834"/>
            <a:ext cx="86439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Охват детей отдыхом и оздоровлением в период летних каникул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9473534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848872" cy="838200"/>
          </a:xfrm>
        </p:spPr>
        <p:txBody>
          <a:bodyPr/>
          <a:lstStyle/>
          <a:p>
            <a:pPr algn="ctr"/>
            <a:r>
              <a:rPr lang="ru-RU" dirty="0" smtClean="0"/>
              <a:t>ГОСУДАРСТВЕННЫЕ ПОЛНОМОЧИЯ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071546"/>
            <a:ext cx="8208912" cy="5741830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/>
              <a:t>Всего за 2015 год на территории МО «Красноборский муниципальный район» выявлены 13 несовершеннолетних детей, оставшихся без попечения родителей.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В течение 2015 года под опеку устроено 16 детей, из которых 6 человек – воспитанники ГБОУ АО «Красноборский детский дом».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В течение отчетного периода приобретено 10 жилых помещений для детей-сирот на общую сумму 14,6 млн. рублей.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На 01января 2016 года на учете в отделе опеки и попечительства состоит 20  недееспособных граждан.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72352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71480"/>
            <a:ext cx="8686800" cy="107157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правовая </a:t>
            </a:r>
            <a:r>
              <a:rPr lang="ru-RU" sz="2800" dirty="0"/>
              <a:t>ДЕЯТЕЛЬНОСТЬ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4414" y="1214422"/>
            <a:ext cx="7500990" cy="5454938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1. Подготовка нормативных правовых </a:t>
            </a:r>
            <a:r>
              <a:rPr lang="ru-RU" sz="2000" dirty="0" smtClean="0"/>
              <a:t>актов. </a:t>
            </a: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2. Реализация муниципальной программы «Обеспечение общественного порядка, профилактика преступности, коррупции, терроризма, экстремизма и незаконного потребления наркотических средств и психотропных веществ в МО «Красноборский муниципальный район» </a:t>
            </a:r>
          </a:p>
          <a:p>
            <a:pPr algn="just">
              <a:buNone/>
            </a:pPr>
            <a:r>
              <a:rPr lang="ru-RU" sz="2000" dirty="0" smtClean="0"/>
              <a:t>3. Представление интересов администрации МО «Красноборский муниципальный район» в </a:t>
            </a:r>
            <a:r>
              <a:rPr lang="ru-RU" sz="2000" dirty="0" smtClean="0"/>
              <a:t>судах. </a:t>
            </a: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4. Приведение Устава МО «Красноборский муниципальный район» в соответствие с федеральным и областным </a:t>
            </a:r>
            <a:r>
              <a:rPr lang="ru-RU" sz="2000" dirty="0" smtClean="0"/>
              <a:t>законодательством</a:t>
            </a:r>
            <a:r>
              <a:rPr lang="ru-RU" sz="2000" dirty="0" smtClean="0"/>
              <a:t>.</a:t>
            </a:r>
          </a:p>
          <a:p>
            <a:pPr algn="just">
              <a:buNone/>
            </a:pPr>
            <a:r>
              <a:rPr lang="ru-RU" sz="2000" dirty="0" smtClean="0"/>
              <a:t>5. </a:t>
            </a:r>
            <a:r>
              <a:rPr lang="ru-RU" sz="2000" dirty="0" smtClean="0"/>
              <a:t>Работа по заключению </a:t>
            </a:r>
            <a:r>
              <a:rPr lang="ru-RU" sz="2000" dirty="0" smtClean="0"/>
              <a:t>соглашений по передаче полномочий с органами местного самоуправления </a:t>
            </a:r>
          </a:p>
          <a:p>
            <a:pPr algn="just">
              <a:buNone/>
            </a:pPr>
            <a:r>
              <a:rPr lang="ru-RU" sz="2000" dirty="0" smtClean="0"/>
              <a:t>6. Проведение правовой экспертизы проектов муниципальных правовых актов </a:t>
            </a:r>
          </a:p>
          <a:p>
            <a:pPr algn="just">
              <a:buNone/>
            </a:pPr>
            <a:r>
              <a:rPr lang="ru-RU" sz="2000" dirty="0" smtClean="0"/>
              <a:t>7. Рассмотрение протестов, представлений, исполнение требований о предоставлении сведений и информации из прокуратуры.</a:t>
            </a:r>
          </a:p>
          <a:p>
            <a:pPr algn="just">
              <a:buNone/>
            </a:pPr>
            <a:r>
              <a:rPr lang="ru-RU" sz="2000" dirty="0" smtClean="0"/>
              <a:t>8. Сбор и проверка справок о доходах, </a:t>
            </a:r>
          </a:p>
          <a:p>
            <a:pPr algn="just">
              <a:buNone/>
            </a:pPr>
            <a:r>
              <a:rPr lang="ru-RU" sz="2000" dirty="0" smtClean="0"/>
              <a:t>10. Кадровая работа по администрации </a:t>
            </a:r>
          </a:p>
          <a:p>
            <a:pPr algn="just">
              <a:buNone/>
            </a:pPr>
            <a:r>
              <a:rPr lang="ru-RU" sz="2000" dirty="0" smtClean="0"/>
              <a:t>11. Работа комиссии по соблюдению требований к служебному поведению муниципальных служащих </a:t>
            </a:r>
          </a:p>
          <a:p>
            <a:pPr algn="just">
              <a:buNone/>
            </a:pPr>
            <a:r>
              <a:rPr lang="ru-RU" sz="2000" dirty="0" smtClean="0"/>
              <a:t>12. Работа по возбужденным исполнительным производствам, </a:t>
            </a:r>
          </a:p>
          <a:p>
            <a:pPr algn="just">
              <a:buNone/>
            </a:pPr>
            <a:r>
              <a:rPr lang="ru-RU" sz="2000" dirty="0" smtClean="0"/>
              <a:t>13. Принятие мер, направленных на противодействие коррупции </a:t>
            </a:r>
          </a:p>
          <a:p>
            <a:pPr algn="just">
              <a:buNone/>
            </a:pPr>
            <a:r>
              <a:rPr lang="ru-RU" sz="2000" dirty="0" smtClean="0"/>
              <a:t>14. Осуществление </a:t>
            </a:r>
            <a:r>
              <a:rPr lang="ru-RU" sz="2000" dirty="0" smtClean="0"/>
              <a:t>ведомственного контроля за соблюдением трудового законодательства </a:t>
            </a:r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4730164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ОРГАНИЗАЦИОННО-ИНФОРМАЦИОННАЯ </a:t>
            </a:r>
            <a:r>
              <a:rPr lang="ru-RU" sz="2800" dirty="0"/>
              <a:t>ДЕЯТЕЛЬНОСТЬ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42984"/>
            <a:ext cx="8064896" cy="5526376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- по </a:t>
            </a:r>
            <a:r>
              <a:rPr lang="ru-RU" dirty="0"/>
              <a:t>личным вопросам было </a:t>
            </a:r>
            <a:r>
              <a:rPr lang="ru-RU" dirty="0" smtClean="0"/>
              <a:t>принято -  </a:t>
            </a:r>
            <a:r>
              <a:rPr lang="ru-RU" dirty="0" smtClean="0">
                <a:solidFill>
                  <a:srgbClr val="C00000"/>
                </a:solidFill>
              </a:rPr>
              <a:t>67 человек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- письменных </a:t>
            </a:r>
            <a:r>
              <a:rPr lang="ru-RU" dirty="0"/>
              <a:t>обращений граждан </a:t>
            </a:r>
            <a:r>
              <a:rPr lang="ru-RU" dirty="0" smtClean="0"/>
              <a:t>поступило -  </a:t>
            </a:r>
            <a:r>
              <a:rPr lang="ru-RU" dirty="0" smtClean="0">
                <a:solidFill>
                  <a:srgbClr val="C00000"/>
                </a:solidFill>
              </a:rPr>
              <a:t>82</a:t>
            </a: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- </a:t>
            </a:r>
            <a:r>
              <a:rPr lang="ru-RU" dirty="0" smtClean="0">
                <a:solidFill>
                  <a:srgbClr val="C00000"/>
                </a:solidFill>
              </a:rPr>
              <a:t>3513 </a:t>
            </a:r>
            <a:r>
              <a:rPr lang="ru-RU" dirty="0" smtClean="0"/>
              <a:t>документов от </a:t>
            </a:r>
            <a:r>
              <a:rPr lang="ru-RU" dirty="0"/>
              <a:t>различных </a:t>
            </a:r>
            <a:r>
              <a:rPr lang="ru-RU" dirty="0" smtClean="0"/>
              <a:t>респондентов</a:t>
            </a:r>
          </a:p>
          <a:p>
            <a:pPr marL="0" indent="0" algn="just">
              <a:buNone/>
            </a:pPr>
            <a:r>
              <a:rPr lang="ru-RU" dirty="0" smtClean="0"/>
              <a:t>- </a:t>
            </a:r>
            <a:r>
              <a:rPr lang="ru-RU" dirty="0" smtClean="0">
                <a:solidFill>
                  <a:srgbClr val="C00000"/>
                </a:solidFill>
              </a:rPr>
              <a:t>205 </a:t>
            </a:r>
            <a:r>
              <a:rPr lang="ru-RU" dirty="0"/>
              <a:t>нормативных </a:t>
            </a:r>
            <a:r>
              <a:rPr lang="ru-RU" dirty="0" smtClean="0"/>
              <a:t>документов </a:t>
            </a:r>
            <a:r>
              <a:rPr lang="ru-RU" dirty="0"/>
              <a:t>вышестоящих органов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 smtClean="0"/>
              <a:t>- вышло </a:t>
            </a:r>
            <a:r>
              <a:rPr lang="ru-RU" dirty="0" smtClean="0">
                <a:solidFill>
                  <a:srgbClr val="FF0000"/>
                </a:solidFill>
              </a:rPr>
              <a:t>12 </a:t>
            </a:r>
            <a:r>
              <a:rPr lang="ru-RU" dirty="0">
                <a:solidFill>
                  <a:srgbClr val="FF0000"/>
                </a:solidFill>
              </a:rPr>
              <a:t>номеров </a:t>
            </a:r>
            <a:r>
              <a:rPr lang="ru-RU" dirty="0" smtClean="0"/>
              <a:t>газеты «Красноборские вести» (печатный объем газеты составил 128 полос). </a:t>
            </a:r>
          </a:p>
          <a:p>
            <a:pPr marL="0" indent="0" algn="just">
              <a:buNone/>
            </a:pPr>
            <a:r>
              <a:rPr lang="ru-RU" dirty="0" smtClean="0"/>
              <a:t>- проведено </a:t>
            </a:r>
            <a:r>
              <a:rPr lang="ru-RU" dirty="0" smtClean="0">
                <a:solidFill>
                  <a:srgbClr val="C00000"/>
                </a:solidFill>
              </a:rPr>
              <a:t>10 </a:t>
            </a:r>
            <a:r>
              <a:rPr lang="ru-RU" dirty="0">
                <a:solidFill>
                  <a:srgbClr val="C00000"/>
                </a:solidFill>
              </a:rPr>
              <a:t>заседаний </a:t>
            </a:r>
            <a:r>
              <a:rPr lang="ru-RU" dirty="0"/>
              <a:t>Совета </a:t>
            </a:r>
            <a:r>
              <a:rPr lang="ru-RU" dirty="0" smtClean="0"/>
              <a:t>глав</a:t>
            </a:r>
          </a:p>
          <a:p>
            <a:pPr marL="0" indent="0" algn="just">
              <a:buNone/>
            </a:pPr>
            <a:r>
              <a:rPr lang="ru-RU" dirty="0" smtClean="0"/>
              <a:t>- проведено </a:t>
            </a:r>
            <a:r>
              <a:rPr lang="ru-RU" dirty="0" smtClean="0">
                <a:solidFill>
                  <a:srgbClr val="C00000"/>
                </a:solidFill>
              </a:rPr>
              <a:t>4 заседания </a:t>
            </a:r>
            <a:r>
              <a:rPr lang="ru-RU" dirty="0"/>
              <a:t>Общественного </a:t>
            </a:r>
            <a:r>
              <a:rPr lang="ru-RU" dirty="0" smtClean="0"/>
              <a:t>совета</a:t>
            </a:r>
          </a:p>
          <a:p>
            <a:pPr marL="0" indent="0" algn="just">
              <a:buNone/>
            </a:pPr>
            <a:r>
              <a:rPr lang="ru-RU" dirty="0" smtClean="0"/>
              <a:t>- проведено </a:t>
            </a:r>
            <a:r>
              <a:rPr lang="ru-RU" dirty="0" smtClean="0">
                <a:solidFill>
                  <a:srgbClr val="C00000"/>
                </a:solidFill>
              </a:rPr>
              <a:t>3  </a:t>
            </a:r>
            <a:r>
              <a:rPr lang="ru-RU" dirty="0">
                <a:solidFill>
                  <a:srgbClr val="C00000"/>
                </a:solidFill>
              </a:rPr>
              <a:t>публичных </a:t>
            </a:r>
            <a:r>
              <a:rPr lang="ru-RU" dirty="0" smtClean="0">
                <a:solidFill>
                  <a:srgbClr val="C00000"/>
                </a:solidFill>
              </a:rPr>
              <a:t>слушания</a:t>
            </a:r>
          </a:p>
          <a:p>
            <a:pPr marL="0" indent="0" algn="just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- пресс-службой подготовлено </a:t>
            </a:r>
            <a:r>
              <a:rPr lang="ru-RU" dirty="0" smtClean="0">
                <a:solidFill>
                  <a:srgbClr val="FF0000"/>
                </a:solidFill>
              </a:rPr>
              <a:t>107 информационных материалов</a:t>
            </a:r>
            <a:endParaRPr lang="ru-RU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latin typeface="+mj-lt"/>
              </a:rPr>
              <a:t>       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30164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Численность безработных</a:t>
            </a: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185" y="4725144"/>
            <a:ext cx="2289450" cy="171708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4368" y="4725144"/>
            <a:ext cx="2571768" cy="171116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714884"/>
            <a:ext cx="2749984" cy="169983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2005180226"/>
              </p:ext>
            </p:extLst>
          </p:nvPr>
        </p:nvGraphicFramePr>
        <p:xfrm>
          <a:off x="1259632" y="1412776"/>
          <a:ext cx="7358114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Деятельность </a:t>
            </a:r>
            <a:br>
              <a:rPr lang="ru-RU" sz="2800" b="1" dirty="0" smtClean="0"/>
            </a:br>
            <a:r>
              <a:rPr lang="ru-RU" sz="2800" b="1" dirty="0" smtClean="0"/>
              <a:t>по противодействию коррупции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42984"/>
            <a:ext cx="8064896" cy="552637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Font typeface="Wingdings" pitchFamily="2" charset="2"/>
              <a:buChar char="Ø"/>
            </a:pPr>
            <a:r>
              <a:rPr lang="ru-RU" dirty="0" smtClean="0"/>
              <a:t>Проведено 3 мероприятия по предупреждению </a:t>
            </a:r>
          </a:p>
          <a:p>
            <a:pPr marL="0" indent="0" algn="ctr">
              <a:buNone/>
            </a:pPr>
            <a:r>
              <a:rPr lang="ru-RU" dirty="0" smtClean="0"/>
              <a:t>коррупционных правонарушений на муниципальной службе.</a:t>
            </a:r>
          </a:p>
          <a:p>
            <a:pPr marL="0" indent="0" algn="ctr">
              <a:buFont typeface="Wingdings" pitchFamily="2" charset="2"/>
              <a:buChar char="Ø"/>
            </a:pPr>
            <a:r>
              <a:rPr lang="ru-RU" dirty="0" smtClean="0"/>
              <a:t>Изготовлено 200 памяток  для муниципальных служащих по вопросам противодействия коррупции.</a:t>
            </a:r>
          </a:p>
          <a:p>
            <a:pPr marL="0" indent="0" algn="ctr">
              <a:buFont typeface="Wingdings" pitchFamily="2" charset="2"/>
              <a:buChar char="Ø"/>
            </a:pPr>
            <a:r>
              <a:rPr lang="ru-RU" dirty="0" smtClean="0"/>
              <a:t>В августе и декабре на территории МО «КМР» был проведен социологический опрос населения «Оценка восприятия населением проявлений коррупции в органах власти и ОМСУ». Результаты опроса были представлены на Совет по противодействию коррупции и опубликованы в газете «Знамя».</a:t>
            </a:r>
          </a:p>
          <a:p>
            <a:pPr marL="0" indent="0" algn="ctr">
              <a:buFont typeface="Wingdings" pitchFamily="2" charset="2"/>
              <a:buChar char="Ø"/>
            </a:pPr>
            <a:r>
              <a:rPr lang="ru-RU" dirty="0" smtClean="0"/>
              <a:t>В администрации  МО «КМР» действует телефон доверия по фиксации фактов коррупционной направленности – 88184032184.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dirty="0" smtClean="0"/>
              <a:t>В газете «Знамя» систематически </a:t>
            </a:r>
          </a:p>
          <a:p>
            <a:pPr marL="0" indent="0">
              <a:buNone/>
            </a:pPr>
            <a:r>
              <a:rPr lang="ru-RU" dirty="0" smtClean="0"/>
              <a:t>публикуются информационные </a:t>
            </a:r>
          </a:p>
          <a:p>
            <a:pPr marL="0" indent="0">
              <a:buNone/>
            </a:pPr>
            <a:r>
              <a:rPr lang="ru-RU" dirty="0" smtClean="0"/>
              <a:t>материалы об отрицательном </a:t>
            </a:r>
          </a:p>
          <a:p>
            <a:pPr marL="0" indent="0">
              <a:buNone/>
            </a:pPr>
            <a:r>
              <a:rPr lang="ru-RU" dirty="0" smtClean="0"/>
              <a:t>влиянии коррупции.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dirty="0" smtClean="0"/>
              <a:t>Работает Совет по противодействию </a:t>
            </a:r>
          </a:p>
          <a:p>
            <a:pPr marL="0" indent="0">
              <a:buNone/>
            </a:pPr>
            <a:r>
              <a:rPr lang="ru-RU" dirty="0" smtClean="0"/>
              <a:t>коррупции в МО, в 2015 году</a:t>
            </a:r>
          </a:p>
          <a:p>
            <a:pPr marL="0" indent="0">
              <a:buNone/>
            </a:pPr>
            <a:r>
              <a:rPr lang="ru-RU" dirty="0" smtClean="0"/>
              <a:t>проведено 5 заседаний.</a:t>
            </a:r>
            <a:endParaRPr lang="ru-RU" dirty="0"/>
          </a:p>
        </p:txBody>
      </p:sp>
      <p:pic>
        <p:nvPicPr>
          <p:cNvPr id="4" name="Рисунок 3" descr="Копия (2) КОРРУПЦИЯ банне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4214818"/>
            <a:ext cx="3643306" cy="23181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30164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70 лет Победы в Великой </a:t>
            </a:r>
            <a:br>
              <a:rPr lang="ru-RU" dirty="0" smtClean="0"/>
            </a:br>
            <a:r>
              <a:rPr lang="ru-RU" dirty="0" smtClean="0"/>
              <a:t>Отечественной войне 1941-1945 </a:t>
            </a:r>
            <a:r>
              <a:rPr lang="ru-RU" dirty="0" err="1" smtClean="0"/>
              <a:t>гг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482042" cy="22145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          </a:t>
            </a:r>
            <a:endParaRPr lang="ru-RU" sz="4200" dirty="0"/>
          </a:p>
        </p:txBody>
      </p:sp>
      <p:sp>
        <p:nvSpPr>
          <p:cNvPr id="5" name="TextBox 4"/>
          <p:cNvSpPr txBox="1"/>
          <p:nvPr/>
        </p:nvSpPr>
        <p:spPr>
          <a:xfrm>
            <a:off x="1214414" y="1500174"/>
            <a:ext cx="75009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Вручено 395 медалей, 32 передано в семьи на хранение.  Не удалось вручить  12 медалей по причине смерти, 2  - в связи с переменой места жительства. Во всех муниципальных образованиях (поселениях) прошли торжественные мероприятия  по вручению  юбилейных медалей. Тем, кто нес мог присутствовать на мероприятиях, медали вручались на дому. Также были организованы выезды в г.Архангельск, Северодвинск, </a:t>
            </a:r>
            <a:r>
              <a:rPr lang="ru-RU" dirty="0" err="1" smtClean="0"/>
              <a:t>Новодвинск</a:t>
            </a:r>
            <a:r>
              <a:rPr lang="ru-RU" dirty="0" smtClean="0"/>
              <a:t>, Котлас, Коряжму для вручения  юбилейных медалей нашим землякам,  проживающим у детей или других родственников.</a:t>
            </a:r>
          </a:p>
          <a:p>
            <a:endParaRPr lang="ru-RU" dirty="0"/>
          </a:p>
        </p:txBody>
      </p:sp>
      <p:pic>
        <p:nvPicPr>
          <p:cNvPr id="6" name="Рисунок 5" descr="Yj2j9k-_Ff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4071942"/>
            <a:ext cx="3357553" cy="2517125"/>
          </a:xfrm>
          <a:prstGeom prst="rect">
            <a:avLst/>
          </a:prstGeom>
        </p:spPr>
      </p:pic>
      <p:pic>
        <p:nvPicPr>
          <p:cNvPr id="7" name="Рисунок 6" descr="TCFU4ja25K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3858867"/>
            <a:ext cx="4000496" cy="2999133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8092008" cy="124009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Первоочередные задачи на 2016 год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68760"/>
            <a:ext cx="8136904" cy="52565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Продвижение и реализация наших проектов: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/>
              <a:t> строительство начальной школы </a:t>
            </a:r>
          </a:p>
          <a:p>
            <a:pPr algn="ctr">
              <a:buNone/>
            </a:pPr>
            <a:r>
              <a:rPr lang="ru-RU" dirty="0" smtClean="0"/>
              <a:t>в с. Красноборск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/>
              <a:t>строительство детского сада </a:t>
            </a:r>
          </a:p>
          <a:p>
            <a:pPr algn="ctr">
              <a:buNone/>
            </a:pPr>
            <a:r>
              <a:rPr lang="ru-RU" dirty="0" smtClean="0"/>
              <a:t>в с. </a:t>
            </a:r>
            <a:r>
              <a:rPr lang="ru-RU" dirty="0" err="1" smtClean="0"/>
              <a:t>Черевково</a:t>
            </a:r>
            <a:endParaRPr lang="ru-RU" dirty="0" smtClean="0"/>
          </a:p>
          <a:p>
            <a:pPr algn="ctr">
              <a:buFont typeface="Wingdings" pitchFamily="2" charset="2"/>
              <a:buChar char="Ø"/>
            </a:pPr>
            <a:r>
              <a:rPr lang="ru-RU" dirty="0" smtClean="0"/>
              <a:t>строительство терапевтического отделения в с. Красноборск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/>
              <a:t>качественная и своевременная подготовка к осенне-зимнему периоду</a:t>
            </a:r>
          </a:p>
          <a:p>
            <a:pPr marL="0" indent="0"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62900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СПАСИБО ЗА ВНИМАНИЕ!</a:t>
            </a:r>
          </a:p>
          <a:p>
            <a:pPr marL="0" indent="0" algn="ctr"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НАДЕЕМСЯ НА ДАЛЬНЕЙШЕЕ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ПЛОДОТВОРНОЕ СОТРУДНИЧЕСТВО!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40384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3768"/>
            <a:ext cx="7632848" cy="13749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ЭКОНОМИКА</a:t>
            </a:r>
            <a:br>
              <a:rPr lang="ru-RU" b="1" dirty="0" smtClean="0"/>
            </a:br>
            <a:r>
              <a:rPr lang="ru-RU" sz="2200" b="1" dirty="0" smtClean="0"/>
              <a:t>Анализ социально-экономического развития района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052736"/>
            <a:ext cx="8280920" cy="4937141"/>
          </a:xfrm>
        </p:spPr>
        <p:txBody>
          <a:bodyPr>
            <a:normAutofit/>
          </a:bodyPr>
          <a:lstStyle/>
          <a:p>
            <a:pPr indent="342900" algn="ctr"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 indent="342900"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На 1 января 2016 г. количество предприятий и организаций на территории района составило                   </a:t>
            </a:r>
            <a:r>
              <a:rPr lang="ru-RU" sz="2400" dirty="0" smtClean="0">
                <a:solidFill>
                  <a:srgbClr val="FF0000"/>
                </a:solidFill>
              </a:rPr>
              <a:t>127 единиц.</a:t>
            </a:r>
          </a:p>
          <a:p>
            <a:pPr indent="342900"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За 2015 г. в районе ликвидировано 4 организации</a:t>
            </a:r>
          </a:p>
          <a:p>
            <a:pPr indent="342900" algn="ctr">
              <a:buNone/>
            </a:pPr>
            <a:endParaRPr lang="ru-RU" sz="1400" dirty="0" smtClean="0"/>
          </a:p>
          <a:p>
            <a:pPr algn="ctr">
              <a:buNone/>
            </a:pPr>
            <a:r>
              <a:rPr lang="ru-RU" sz="2400" dirty="0" smtClean="0"/>
              <a:t>Объем, отгруженных товаров собственного производства, выполненных работ и услуг собственными силами крупными организациями и субъектами среднего предпринимательства составил в действующих ценах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336 </a:t>
            </a:r>
            <a:r>
              <a:rPr lang="ru-RU" sz="2400" dirty="0" err="1" smtClean="0">
                <a:solidFill>
                  <a:srgbClr val="FF0000"/>
                </a:solidFill>
              </a:rPr>
              <a:t>млн</a:t>
            </a:r>
            <a:r>
              <a:rPr lang="ru-RU" sz="2400" dirty="0" smtClean="0">
                <a:solidFill>
                  <a:srgbClr val="FF0000"/>
                </a:solidFill>
              </a:rPr>
              <a:t> 806  тыс. руб., </a:t>
            </a:r>
          </a:p>
          <a:p>
            <a:pPr algn="ctr">
              <a:buNone/>
            </a:pPr>
            <a:r>
              <a:rPr lang="ru-RU" sz="2400" dirty="0" smtClean="0"/>
              <a:t>что составляет 103,9% к уровню прошлого года</a:t>
            </a: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92088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Малое и среднее предпринимательство </a:t>
            </a:r>
            <a:endParaRPr lang="ru-RU" sz="28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83568" y="1357298"/>
            <a:ext cx="8208912" cy="53120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      </a:t>
            </a:r>
            <a:r>
              <a:rPr lang="ru-RU" sz="1900" dirty="0" smtClean="0">
                <a:solidFill>
                  <a:srgbClr val="C00000"/>
                </a:solidFill>
              </a:rPr>
              <a:t>2011</a:t>
            </a:r>
            <a:r>
              <a:rPr lang="ru-RU" sz="1900" dirty="0" smtClean="0"/>
              <a:t>     </a:t>
            </a:r>
            <a:r>
              <a:rPr lang="ru-RU" sz="1900" dirty="0" smtClean="0">
                <a:solidFill>
                  <a:srgbClr val="C00000"/>
                </a:solidFill>
              </a:rPr>
              <a:t>2012    2013   2014      2015</a:t>
            </a:r>
          </a:p>
          <a:p>
            <a:pPr>
              <a:buNone/>
            </a:pPr>
            <a:r>
              <a:rPr lang="ru-RU" sz="1900" dirty="0" smtClean="0">
                <a:solidFill>
                  <a:schemeClr val="tx1"/>
                </a:solidFill>
              </a:rPr>
              <a:t>Малых предприятий          397      372       369     351         319</a:t>
            </a:r>
          </a:p>
          <a:p>
            <a:pPr>
              <a:buNone/>
            </a:pPr>
            <a:r>
              <a:rPr lang="ru-RU" sz="1900" dirty="0" smtClean="0">
                <a:solidFill>
                  <a:schemeClr val="tx1"/>
                </a:solidFill>
              </a:rPr>
              <a:t>Число работающих          1914     1622     1350   1100       1100</a:t>
            </a:r>
          </a:p>
          <a:p>
            <a:pPr>
              <a:buNone/>
            </a:pPr>
            <a:endParaRPr lang="ru-RU" sz="1700" dirty="0" smtClean="0"/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Реализация ДЦП «Развитие малого предпринимательства в МО «Красноборский муниципальный район»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на 2013 - 2015 гг.»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Областной бюджет – 460,49 тысяч рублей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Местный бюджет – 19,5 тысяч рублей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   За счет освоения указанных средств на открытие собственного дела получили поддержку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6 субъектов малого предпринимательства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92088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Потребительский рынок товаров и услуг</a:t>
            </a:r>
            <a:endParaRPr lang="ru-RU" sz="28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83568" y="1357298"/>
            <a:ext cx="8208912" cy="5312062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19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2800" dirty="0" smtClean="0"/>
              <a:t>Торговое обслуживание осуществляет 151 магазин,</a:t>
            </a:r>
          </a:p>
          <a:p>
            <a:pPr algn="ctr">
              <a:buNone/>
            </a:pPr>
            <a:r>
              <a:rPr lang="ru-RU" sz="2800" dirty="0" smtClean="0"/>
              <a:t>Услуги питания – 4 кафе, 3 диско-бара, </a:t>
            </a:r>
          </a:p>
          <a:p>
            <a:pPr algn="ctr">
              <a:buNone/>
            </a:pPr>
            <a:r>
              <a:rPr lang="ru-RU" sz="2800" dirty="0" smtClean="0"/>
              <a:t>12 школьных </a:t>
            </a:r>
            <a:r>
              <a:rPr lang="ru-RU" sz="2800" dirty="0" smtClean="0"/>
              <a:t>столовых. </a:t>
            </a:r>
          </a:p>
          <a:p>
            <a:pPr algn="ctr">
              <a:buNone/>
            </a:pPr>
            <a:r>
              <a:rPr lang="ru-RU" sz="2800" dirty="0" smtClean="0"/>
              <a:t>Бытовые </a:t>
            </a:r>
            <a:r>
              <a:rPr lang="ru-RU" sz="2800" dirty="0" smtClean="0"/>
              <a:t>услуги населению оказывают </a:t>
            </a:r>
            <a:endParaRPr lang="ru-RU" sz="2800" dirty="0" smtClean="0"/>
          </a:p>
          <a:p>
            <a:pPr algn="ctr">
              <a:buNone/>
            </a:pPr>
            <a:r>
              <a:rPr lang="ru-RU" sz="2800" dirty="0" smtClean="0"/>
              <a:t>21 предприятие.</a:t>
            </a: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На возмещение части затрат на перевозку товаров в труднодоступные населенные пункты в течение года было выплачено </a:t>
            </a:r>
            <a:r>
              <a:rPr lang="ru-RU" sz="2400" b="1" dirty="0" smtClean="0">
                <a:solidFill>
                  <a:srgbClr val="FF0000"/>
                </a:solidFill>
              </a:rPr>
              <a:t>92800,53</a:t>
            </a:r>
            <a:r>
              <a:rPr lang="ru-RU" sz="2400" b="1" dirty="0" smtClean="0">
                <a:solidFill>
                  <a:schemeClr val="tx1"/>
                </a:solidFill>
              </a:rPr>
              <a:t> рублей субсидии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( в том числе 37120, 21 </a:t>
            </a:r>
            <a:r>
              <a:rPr lang="ru-RU" sz="2400" b="1" dirty="0" err="1" smtClean="0">
                <a:solidFill>
                  <a:schemeClr val="tx1"/>
                </a:solidFill>
              </a:rPr>
              <a:t>руб</a:t>
            </a:r>
            <a:r>
              <a:rPr lang="ru-RU" sz="2400" b="1" dirty="0" smtClean="0">
                <a:solidFill>
                  <a:schemeClr val="tx1"/>
                </a:solidFill>
              </a:rPr>
              <a:t> – из бюджета района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55680, 32 </a:t>
            </a:r>
            <a:r>
              <a:rPr lang="ru-RU" sz="2400" b="1" dirty="0" err="1" smtClean="0">
                <a:solidFill>
                  <a:schemeClr val="tx1"/>
                </a:solidFill>
              </a:rPr>
              <a:t>руб</a:t>
            </a:r>
            <a:r>
              <a:rPr lang="ru-RU" sz="2400" b="1" dirty="0" smtClean="0">
                <a:solidFill>
                  <a:schemeClr val="tx1"/>
                </a:solidFill>
              </a:rPr>
              <a:t> – из областного бюджета)</a:t>
            </a:r>
            <a:endParaRPr lang="ru-RU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Агропромышленный комплекс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308628"/>
            <a:ext cx="2808312" cy="2123972"/>
          </a:xfrm>
          <a:prstGeom prst="rect">
            <a:avLst/>
          </a:prstGeom>
          <a:noFill/>
          <a:ln w="1270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293096"/>
            <a:ext cx="3309764" cy="2160240"/>
          </a:xfrm>
          <a:prstGeom prst="rect">
            <a:avLst/>
          </a:prstGeom>
          <a:noFill/>
          <a:ln w="1270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86851443"/>
              </p:ext>
            </p:extLst>
          </p:nvPr>
        </p:nvGraphicFramePr>
        <p:xfrm>
          <a:off x="2699792" y="1714488"/>
          <a:ext cx="5515546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5373"/>
                <a:gridCol w="1164817"/>
                <a:gridCol w="1287678"/>
                <a:gridCol w="1287678"/>
              </a:tblGrid>
              <a:tr h="426720"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Голов</a:t>
                      </a:r>
                      <a:endParaRPr lang="ru-RU" sz="12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01.01.2015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01.01.2016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 % к </a:t>
                      </a:r>
                      <a:br>
                        <a:rPr lang="ru-RU" sz="14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</a:br>
                      <a:r>
                        <a:rPr lang="ru-RU" sz="14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01.01.2014 г</a:t>
                      </a:r>
                      <a:endParaRPr lang="ru-RU" sz="1400" dirty="0" smtClean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Крупный рогатый скот – всего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1259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1237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94,3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267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в том числе коровы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514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491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92,5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267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Свиньи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388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430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101,4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675094" y="1142984"/>
            <a:ext cx="59293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Поголовье скота в хозяйствах всех категорий</a:t>
            </a:r>
            <a:endParaRPr kumimoji="0" lang="ru-RU" sz="11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МО «Красноборский муниципальный район»</a:t>
            </a:r>
            <a:endParaRPr kumimoji="0" lang="ru-RU" sz="1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785926"/>
            <a:ext cx="224163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u="sng" dirty="0" smtClean="0"/>
              <a:t>В 2015 году в районе</a:t>
            </a:r>
          </a:p>
          <a:p>
            <a:pPr algn="ctr"/>
            <a:r>
              <a:rPr lang="ru-RU" u="sng" dirty="0" smtClean="0"/>
              <a:t>работает:</a:t>
            </a:r>
          </a:p>
          <a:p>
            <a:pPr marL="342900" indent="-342900" algn="ctr"/>
            <a:r>
              <a:rPr lang="ru-RU" u="sng" dirty="0" smtClean="0"/>
              <a:t>30</a:t>
            </a:r>
            <a:r>
              <a:rPr lang="ru-RU" dirty="0" smtClean="0"/>
              <a:t> крестьянских </a:t>
            </a:r>
          </a:p>
          <a:p>
            <a:pPr marL="342900" indent="-342900" algn="ctr"/>
            <a:r>
              <a:rPr lang="ru-RU" dirty="0" smtClean="0"/>
              <a:t>(фермерских)</a:t>
            </a:r>
          </a:p>
          <a:p>
            <a:pPr marL="342900" indent="-342900" algn="ctr"/>
            <a:r>
              <a:rPr lang="ru-RU" dirty="0" smtClean="0"/>
              <a:t>хозяйств</a:t>
            </a:r>
          </a:p>
          <a:p>
            <a:pPr marL="342900" indent="-342900" algn="ctr"/>
            <a:r>
              <a:rPr lang="ru-RU" u="sng" dirty="0" smtClean="0"/>
              <a:t>4,5</a:t>
            </a:r>
            <a:r>
              <a:rPr lang="ru-RU" dirty="0" smtClean="0"/>
              <a:t> тысячи личных </a:t>
            </a:r>
          </a:p>
          <a:p>
            <a:pPr marL="342900" indent="-342900" algn="ctr"/>
            <a:r>
              <a:rPr lang="ru-RU" dirty="0" smtClean="0"/>
              <a:t>подсобных хозяйств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1867</TotalTime>
  <Words>3391</Words>
  <Application>Microsoft Office PowerPoint</Application>
  <PresentationFormat>Экран (4:3)</PresentationFormat>
  <Paragraphs>459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Трек</vt:lpstr>
      <vt:lpstr>Слайд 1</vt:lpstr>
      <vt:lpstr>Слайд 2</vt:lpstr>
      <vt:lpstr>ДЕМОГРАФИЧЕСКАЯ СИТУАЦИЯ </vt:lpstr>
      <vt:lpstr>УРОВЕНЬ ЖИЗНИ НАСЕЛЕНИЯ </vt:lpstr>
      <vt:lpstr>Численность безработных</vt:lpstr>
      <vt:lpstr>  ЭКОНОМИКА Анализ социально-экономического развития района   </vt:lpstr>
      <vt:lpstr>Малое и среднее предпринимательство </vt:lpstr>
      <vt:lpstr>Потребительский рынок товаров и услуг</vt:lpstr>
      <vt:lpstr>Агропромышленный комплекс </vt:lpstr>
      <vt:lpstr>Агропромышленный комплекс </vt:lpstr>
      <vt:lpstr>Агропромышленный комплекс </vt:lpstr>
      <vt:lpstr>Агропромышленный комплекс </vt:lpstr>
      <vt:lpstr>Муниципальные закупки</vt:lpstr>
      <vt:lpstr>ТЕРРИТОРИАЛЬНОЕ ОБЩЕСТВЕННОЕ САМОУПРАВЛЕНИЕ</vt:lpstr>
      <vt:lpstr>МУНИЦИПАЛЬНОЕ ХОЗЯЙСТВО </vt:lpstr>
      <vt:lpstr>МУНИЦИПАЛЬНОЕ ХОЗЯЙСТВО </vt:lpstr>
      <vt:lpstr>МУНИЦИПАЛЬНОЕ ХОЗЯЙСТВО </vt:lpstr>
      <vt:lpstr>МУНИЦИПАЛЬНОЕ ХОЗЯЙСТВО </vt:lpstr>
      <vt:lpstr>Имущественные отношения</vt:lpstr>
      <vt:lpstr>Имущественные отношения</vt:lpstr>
      <vt:lpstr>Земельные отношения</vt:lpstr>
      <vt:lpstr>Земельные отношения</vt:lpstr>
      <vt:lpstr>Гражданская оборона и защита  населения от чрезвычайных ситуаций</vt:lpstr>
      <vt:lpstr>СОЦИАЛЬНАЯ ПОЛИТИКА</vt:lpstr>
      <vt:lpstr>Семейная политика</vt:lpstr>
      <vt:lpstr>Семейная политика</vt:lpstr>
      <vt:lpstr>Молодежная политика </vt:lpstr>
      <vt:lpstr>Молодежная политика </vt:lpstr>
      <vt:lpstr>Молодежная политика </vt:lpstr>
      <vt:lpstr>Патриотическое воспитание</vt:lpstr>
      <vt:lpstr>ФИЗКУЛЬТУРА И СПОРТ</vt:lpstr>
      <vt:lpstr>Работа С ЛИЦАМИ  С Ограниченными ВОЗМОЖНОСТЯМИ</vt:lpstr>
      <vt:lpstr>ЗДРАВООХРАНЕНИЕ</vt:lpstr>
      <vt:lpstr>ЗДРАВООХРАНЕНИЕ</vt:lpstr>
      <vt:lpstr>Слайд 35</vt:lpstr>
      <vt:lpstr>КУЛЬТУРА И ТУРИЗМ</vt:lpstr>
      <vt:lpstr>Основные культурные события 2015 года</vt:lpstr>
      <vt:lpstr>Основные культурные события 2015 года</vt:lpstr>
      <vt:lpstr>Основные культурные события 2015 года</vt:lpstr>
      <vt:lpstr>Основные культурные события 2015 года</vt:lpstr>
      <vt:lpstr>Развитие туризма</vt:lpstr>
      <vt:lpstr>ОБРАЗОВАНИЕ</vt:lpstr>
      <vt:lpstr>дошкольное образование</vt:lpstr>
      <vt:lpstr>ОБРАЗОВАНИЕ</vt:lpstr>
      <vt:lpstr>ОБРАЗОВАНИЕ</vt:lpstr>
      <vt:lpstr>Летняя оздоровительная кампания</vt:lpstr>
      <vt:lpstr>ГОСУДАРСТВЕННЫЕ ПОЛНОМОЧИЯ</vt:lpstr>
      <vt:lpstr> правовая ДЕЯТЕЛЬНОСТЬ  </vt:lpstr>
      <vt:lpstr> ОРГАНИЗАЦИОННО-ИНФОРМАЦИОННАЯ ДЕЯТЕЛЬНОСТЬ  </vt:lpstr>
      <vt:lpstr> Деятельность  по противодействию коррупции   </vt:lpstr>
      <vt:lpstr>70 лет Победы в Великой  Отечественной войне 1941-1945 гг</vt:lpstr>
      <vt:lpstr>Первоочередные задачи на 2016 год</vt:lpstr>
      <vt:lpstr>Слайд 53</vt:lpstr>
    </vt:vector>
  </TitlesOfParts>
  <Company>Админ МО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Malahova</dc:creator>
  <cp:lastModifiedBy>Malahova</cp:lastModifiedBy>
  <cp:revision>228</cp:revision>
  <dcterms:created xsi:type="dcterms:W3CDTF">2013-04-10T07:59:56Z</dcterms:created>
  <dcterms:modified xsi:type="dcterms:W3CDTF">2016-05-17T14:49:07Z</dcterms:modified>
</cp:coreProperties>
</file>