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7"/>
  </p:notesMasterIdLst>
  <p:sldIdLst>
    <p:sldId id="307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308" r:id="rId12"/>
    <p:sldId id="266" r:id="rId13"/>
    <p:sldId id="267" r:id="rId14"/>
    <p:sldId id="302" r:id="rId15"/>
    <p:sldId id="303" r:id="rId16"/>
    <p:sldId id="268" r:id="rId17"/>
    <p:sldId id="269" r:id="rId18"/>
    <p:sldId id="272" r:id="rId19"/>
    <p:sldId id="273" r:id="rId20"/>
    <p:sldId id="271" r:id="rId21"/>
    <p:sldId id="280" r:id="rId22"/>
    <p:sldId id="309" r:id="rId23"/>
    <p:sldId id="310" r:id="rId24"/>
    <p:sldId id="274" r:id="rId25"/>
    <p:sldId id="275" r:id="rId26"/>
    <p:sldId id="304" r:id="rId27"/>
    <p:sldId id="311" r:id="rId28"/>
    <p:sldId id="312" r:id="rId29"/>
    <p:sldId id="277" r:id="rId30"/>
    <p:sldId id="279" r:id="rId31"/>
    <p:sldId id="313" r:id="rId32"/>
    <p:sldId id="283" r:id="rId33"/>
    <p:sldId id="281" r:id="rId34"/>
    <p:sldId id="306" r:id="rId35"/>
    <p:sldId id="314" r:id="rId36"/>
    <p:sldId id="315" r:id="rId37"/>
    <p:sldId id="284" r:id="rId38"/>
    <p:sldId id="316" r:id="rId39"/>
    <p:sldId id="290" r:id="rId40"/>
    <p:sldId id="317" r:id="rId41"/>
    <p:sldId id="318" r:id="rId42"/>
    <p:sldId id="294" r:id="rId43"/>
    <p:sldId id="293" r:id="rId44"/>
    <p:sldId id="291" r:id="rId45"/>
    <p:sldId id="288" r:id="rId46"/>
    <p:sldId id="289" r:id="rId47"/>
    <p:sldId id="295" r:id="rId48"/>
    <p:sldId id="319" r:id="rId49"/>
    <p:sldId id="320" r:id="rId50"/>
    <p:sldId id="321" r:id="rId51"/>
    <p:sldId id="298" r:id="rId52"/>
    <p:sldId id="322" r:id="rId53"/>
    <p:sldId id="299" r:id="rId54"/>
    <p:sldId id="300" r:id="rId55"/>
    <p:sldId id="301" r:id="rId5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014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83;&#1077;&#1090;&#1086;%202014\&#1076;&#1080;&#1072;&#1075;&#1088;&#1072;&#1084;&#1082;&#1080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4991168589554367E-2"/>
          <c:y val="4.0870191773563616E-2"/>
          <c:w val="0.91779687023060563"/>
          <c:h val="0.81516939763951446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безработицы</c:v>
                </c:pt>
              </c:strCache>
            </c:strRef>
          </c:tx>
          <c:spPr>
            <a:ln w="41275">
              <a:solidFill>
                <a:srgbClr val="0000FF"/>
              </a:solidFill>
            </a:ln>
          </c:spPr>
          <c:marker>
            <c:symbol val="circle"/>
            <c:size val="9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1.1957240155990196E-2"/>
                  <c:y val="-3.7500000000000047E-2"/>
                </c:manualLayout>
              </c:layout>
              <c:showVal val="1"/>
            </c:dLbl>
            <c:dLbl>
              <c:idx val="1"/>
              <c:layout>
                <c:manualLayout>
                  <c:x val="-7.4732750974938989E-3"/>
                  <c:y val="-3.4375000000000051E-2"/>
                </c:manualLayout>
              </c:layout>
              <c:showVal val="1"/>
            </c:dLbl>
            <c:dLbl>
              <c:idx val="2"/>
              <c:layout>
                <c:manualLayout>
                  <c:x val="-4.4839650584963375E-3"/>
                  <c:y val="-4.6874999999999944E-2"/>
                </c:manualLayout>
              </c:layout>
              <c:showVal val="1"/>
            </c:dLbl>
            <c:dLbl>
              <c:idx val="3"/>
              <c:layout>
                <c:manualLayout>
                  <c:x val="-1.793586023398552E-2"/>
                  <c:y val="-5.0000000000000044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Лист1!$A$2:$A$7</c:f>
              <c:numCache>
                <c:formatCode>dd/mm/yyyy</c:formatCode>
                <c:ptCount val="6"/>
                <c:pt idx="0">
                  <c:v>40179</c:v>
                </c:pt>
                <c:pt idx="1">
                  <c:v>40544</c:v>
                </c:pt>
                <c:pt idx="2">
                  <c:v>40909</c:v>
                </c:pt>
                <c:pt idx="3">
                  <c:v>41275</c:v>
                </c:pt>
                <c:pt idx="4">
                  <c:v>41640</c:v>
                </c:pt>
                <c:pt idx="5">
                  <c:v>42005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533</c:v>
                </c:pt>
                <c:pt idx="1">
                  <c:v>488</c:v>
                </c:pt>
                <c:pt idx="2">
                  <c:v>403</c:v>
                </c:pt>
                <c:pt idx="3">
                  <c:v>272</c:v>
                </c:pt>
                <c:pt idx="4">
                  <c:v>266</c:v>
                </c:pt>
                <c:pt idx="5">
                  <c:v>258</c:v>
                </c:pt>
              </c:numCache>
            </c:numRef>
          </c:val>
        </c:ser>
        <c:marker val="1"/>
        <c:axId val="68110976"/>
        <c:axId val="68112768"/>
      </c:lineChart>
      <c:dateAx>
        <c:axId val="68110976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8112768"/>
        <c:crosses val="autoZero"/>
        <c:auto val="1"/>
        <c:lblOffset val="100"/>
        <c:baseTimeUnit val="years"/>
      </c:dateAx>
      <c:valAx>
        <c:axId val="681127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8110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2011</c:v>
                </c:pt>
              </c:strCache>
            </c:strRef>
          </c:tx>
          <c:cat>
            <c:strRef>
              <c:f>Лист1!$C$8:$F$8</c:f>
              <c:strCache>
                <c:ptCount val="4"/>
                <c:pt idx="0">
                  <c:v>всего охвачено</c:v>
                </c:pt>
                <c:pt idx="1">
                  <c:v>в т.ч. ДОЛ Арх.об.</c:v>
                </c:pt>
                <c:pt idx="2">
                  <c:v>в т.ч. ДОЛ при ОУ</c:v>
                </c:pt>
                <c:pt idx="3">
                  <c:v>в т.ч. южн.  Лагеря</c:v>
                </c:pt>
              </c:strCache>
            </c:strRef>
          </c:cat>
          <c:val>
            <c:numRef>
              <c:f>Лист1!$C$3:$F$3</c:f>
              <c:numCache>
                <c:formatCode>General</c:formatCode>
                <c:ptCount val="4"/>
                <c:pt idx="0">
                  <c:v>44.3</c:v>
                </c:pt>
                <c:pt idx="1">
                  <c:v>41.2</c:v>
                </c:pt>
                <c:pt idx="2">
                  <c:v>37.200000000000003</c:v>
                </c:pt>
                <c:pt idx="3">
                  <c:v>28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2012</c:v>
                </c:pt>
              </c:strCache>
            </c:strRef>
          </c:tx>
          <c:cat>
            <c:strRef>
              <c:f>Лист1!$C$8:$F$8</c:f>
              <c:strCache>
                <c:ptCount val="4"/>
                <c:pt idx="0">
                  <c:v>всего охвачено</c:v>
                </c:pt>
                <c:pt idx="1">
                  <c:v>в т.ч. ДОЛ Арх.об.</c:v>
                </c:pt>
                <c:pt idx="2">
                  <c:v>в т.ч. ДОЛ при ОУ</c:v>
                </c:pt>
                <c:pt idx="3">
                  <c:v>в т.ч. южн.  Лагеря</c:v>
                </c:pt>
              </c:strCache>
            </c:strRef>
          </c:cat>
          <c:val>
            <c:numRef>
              <c:f>Лист1!$C$4:$F$4</c:f>
              <c:numCache>
                <c:formatCode>General</c:formatCode>
                <c:ptCount val="4"/>
                <c:pt idx="0">
                  <c:v>48.7</c:v>
                </c:pt>
                <c:pt idx="1">
                  <c:v>45.5</c:v>
                </c:pt>
                <c:pt idx="2">
                  <c:v>40.200000000000003</c:v>
                </c:pt>
                <c:pt idx="3">
                  <c:v>44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2013</c:v>
                </c:pt>
              </c:strCache>
            </c:strRef>
          </c:tx>
          <c:cat>
            <c:strRef>
              <c:f>Лист1!$C$8:$F$8</c:f>
              <c:strCache>
                <c:ptCount val="4"/>
                <c:pt idx="0">
                  <c:v>всего охвачено</c:v>
                </c:pt>
                <c:pt idx="1">
                  <c:v>в т.ч. ДОЛ Арх.об.</c:v>
                </c:pt>
                <c:pt idx="2">
                  <c:v>в т.ч. ДОЛ при ОУ</c:v>
                </c:pt>
                <c:pt idx="3">
                  <c:v>в т.ч. южн.  Лагеря</c:v>
                </c:pt>
              </c:strCache>
            </c:strRef>
          </c:cat>
          <c:val>
            <c:numRef>
              <c:f>Лист1!$C$5:$F$5</c:f>
              <c:numCache>
                <c:formatCode>General</c:formatCode>
                <c:ptCount val="4"/>
                <c:pt idx="0">
                  <c:v>48.7</c:v>
                </c:pt>
                <c:pt idx="1">
                  <c:v>47.3</c:v>
                </c:pt>
                <c:pt idx="2">
                  <c:v>42.1</c:v>
                </c:pt>
                <c:pt idx="3">
                  <c:v>17</c:v>
                </c:pt>
              </c:numCache>
            </c:numRef>
          </c:val>
        </c:ser>
        <c:ser>
          <c:idx val="3"/>
          <c:order val="3"/>
          <c:tx>
            <c:strRef>
              <c:f>Лист1!$A$6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Лист1!$C$8:$F$8</c:f>
              <c:strCache>
                <c:ptCount val="4"/>
                <c:pt idx="0">
                  <c:v>всего охвачено</c:v>
                </c:pt>
                <c:pt idx="1">
                  <c:v>в т.ч. ДОЛ Арх.об.</c:v>
                </c:pt>
                <c:pt idx="2">
                  <c:v>в т.ч. ДОЛ при ОУ</c:v>
                </c:pt>
                <c:pt idx="3">
                  <c:v>в т.ч. южн.  Лагеря</c:v>
                </c:pt>
              </c:strCache>
            </c:strRef>
          </c:cat>
          <c:val>
            <c:numRef>
              <c:f>Лист1!$C$6:$F$6</c:f>
              <c:numCache>
                <c:formatCode>General</c:formatCode>
                <c:ptCount val="4"/>
                <c:pt idx="0">
                  <c:v>52.7</c:v>
                </c:pt>
                <c:pt idx="1">
                  <c:v>51.6</c:v>
                </c:pt>
                <c:pt idx="2">
                  <c:v>43.3</c:v>
                </c:pt>
                <c:pt idx="3">
                  <c:v>13</c:v>
                </c:pt>
              </c:numCache>
            </c:numRef>
          </c:val>
        </c:ser>
        <c:axId val="56999296"/>
        <c:axId val="58668544"/>
      </c:barChart>
      <c:catAx>
        <c:axId val="5699929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b="0"/>
                  <a:t>*</a:t>
                </a:r>
                <a:r>
                  <a:rPr lang="ru-RU" b="0" baseline="0"/>
                  <a:t> южные лагеря представлены в количественном охвате</a:t>
                </a:r>
                <a:endParaRPr lang="ru-RU" b="0"/>
              </a:p>
            </c:rich>
          </c:tx>
          <c:layout>
            <c:manualLayout>
              <c:xMode val="edge"/>
              <c:yMode val="edge"/>
              <c:x val="4.1023261090399062E-2"/>
              <c:y val="0.87868037328668036"/>
            </c:manualLayout>
          </c:layout>
        </c:title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58668544"/>
        <c:crosses val="autoZero"/>
        <c:auto val="1"/>
        <c:lblAlgn val="ctr"/>
        <c:lblOffset val="100"/>
      </c:catAx>
      <c:valAx>
        <c:axId val="5866854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200"/>
                  <a:t>процент</a:t>
                </a:r>
                <a:r>
                  <a:rPr lang="ru-RU" sz="1200" baseline="0"/>
                  <a:t> охвата</a:t>
                </a:r>
                <a:endParaRPr lang="ru-RU" sz="1200"/>
              </a:p>
            </c:rich>
          </c:tx>
        </c:title>
        <c:numFmt formatCode="General" sourceLinked="1"/>
        <c:tickLblPos val="nextTo"/>
        <c:crossAx val="56999296"/>
        <c:crosses val="autoZero"/>
        <c:crossBetween val="between"/>
      </c:valAx>
    </c:plotArea>
    <c:legend>
      <c:legendPos val="r"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3ED903-C06A-4966-A84A-FA8EA91266B4}" type="datetimeFigureOut">
              <a:rPr lang="ru-RU" smtClean="0"/>
              <a:pPr/>
              <a:t>19.05.2015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1034A-3AB5-4EB8-9CA4-245A9FC634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5814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1034A-3AB5-4EB8-9CA4-245A9FC634A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9251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109A01-266E-4295-9DD8-2EAC75809696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57A6A8D4-99A7-467A-8A5C-1074636165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6BA141-2480-4245-B711-1169F38A0759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668E1E-FACB-4D46-90DB-2CD63F5168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A98739-3888-4C32-B443-E1404C1D42B8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4C3C1-C265-4065-A341-6FC9151DD6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67CECD-F259-4AFA-AED4-04DD43C39A38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2057C748-1EB2-4CC0-8C85-E55F6543E29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8C01D1B-9057-4693-8B52-983B618950DD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02091F-DB4C-4A5E-9EB1-95105BB2B9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0195CB-EDE0-42EB-A2C4-5747C4F0E17C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277763-7266-4B91-AE7A-2A40AC4C39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B5993C-B702-480C-B03C-1E3620AC3037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A0B003DF-AD04-45A3-9731-18E9F264A9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16BE83-563E-4DE3-AB49-CC4D6162CEB0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2A234-28C3-496B-8084-7EDBA0296B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AD3551-0E97-47CE-A463-39C5F5B84004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65FD8D-BF61-4282-9EB3-5F69C6A9AD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BEBB60-F124-4142-8A21-97943D7696AE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B33669-8428-4EE0-8A40-9AF8FC156A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74089C-D31E-41CA-8266-3E4E04F8C321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1A5E4-6D0B-4BE2-A4A6-C51D407B12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E93F73F-67A8-4F50-97F0-6C0BFD47B2C6}" type="datetimeFigureOut">
              <a:rPr lang="ru-RU" smtClean="0"/>
              <a:pPr>
                <a:defRPr/>
              </a:pPr>
              <a:t>19.05.2015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CB1DF98-D17C-4F2D-AC2C-56D2B1DA7B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2" descr="C:\Users\Malahova\Documents\12.jpg"/>
          <p:cNvPicPr>
            <a:picLocks noChangeAspect="1" noChangeArrowheads="1"/>
          </p:cNvPicPr>
          <p:nvPr/>
        </p:nvPicPr>
        <p:blipFill>
          <a:blip r:embed="rId2"/>
          <a:srcRect b="485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1928802"/>
            <a:ext cx="7500958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Отчет главы </a:t>
            </a:r>
          </a:p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муниципального образования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«Красноборский муниципальный район»</a:t>
            </a:r>
          </a:p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 результатах деятельности за 2014 год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F:\ДОКУМЕНТЫ\ДЕНЬ ПОБЕДЫ\70-я годовщина Победы - 2015\Картинки\Логотип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357166"/>
            <a:ext cx="1291713" cy="221932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5007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За 2014 год в сельскохозяйственное производство </a:t>
            </a:r>
          </a:p>
          <a:p>
            <a:pPr algn="ctr">
              <a:buNone/>
            </a:pPr>
            <a:r>
              <a:rPr lang="ru-RU" sz="2400" dirty="0" smtClean="0"/>
              <a:t>района привлечено бюджетных средств: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3 447,1 тыс. руб</a:t>
            </a:r>
            <a:r>
              <a:rPr lang="ru-RU" sz="2000" dirty="0" smtClean="0"/>
              <a:t>. федерального уровня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5 239,7 тыс. руб</a:t>
            </a:r>
            <a:r>
              <a:rPr lang="ru-RU" sz="2000" dirty="0" smtClean="0"/>
              <a:t>. областного уровня. </a:t>
            </a:r>
          </a:p>
          <a:p>
            <a:pPr algn="ctr">
              <a:buNone/>
            </a:pPr>
            <a:r>
              <a:rPr lang="ru-RU" sz="2000" dirty="0" smtClean="0"/>
              <a:t>Общий объем привлеченных средств составил </a:t>
            </a:r>
            <a:r>
              <a:rPr lang="ru-RU" sz="2000" dirty="0" smtClean="0">
                <a:solidFill>
                  <a:srgbClr val="FF0000"/>
                </a:solidFill>
              </a:rPr>
              <a:t>8 686,8 тыс. руб</a:t>
            </a:r>
            <a:r>
              <a:rPr lang="ru-RU" sz="2000" dirty="0" smtClean="0"/>
              <a:t>.</a:t>
            </a:r>
          </a:p>
          <a:p>
            <a:pPr algn="ctr">
              <a:buNone/>
            </a:pPr>
            <a:r>
              <a:rPr lang="ru-RU" sz="2000" dirty="0" smtClean="0"/>
              <a:t> (на 1 516,3 тыс. руб. больше, чем в прошлом году).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В рамках ФЦП «Устойчивое развитие сельских территорий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на 2014 - 2017 годы и на  период   до 2020 года» </a:t>
            </a:r>
          </a:p>
          <a:p>
            <a:pPr algn="ctr">
              <a:buNone/>
            </a:pPr>
            <a:r>
              <a:rPr lang="ru-RU" sz="2400" dirty="0" smtClean="0"/>
              <a:t>социальные выплаты на приобретение (строительство) жилья в сельской местности получили </a:t>
            </a:r>
            <a:r>
              <a:rPr lang="ru-RU" sz="2400" dirty="0">
                <a:solidFill>
                  <a:srgbClr val="C00000"/>
                </a:solidFill>
              </a:rPr>
              <a:t>8</a:t>
            </a:r>
            <a:r>
              <a:rPr lang="ru-RU" sz="2400" dirty="0" smtClean="0">
                <a:solidFill>
                  <a:srgbClr val="C00000"/>
                </a:solidFill>
              </a:rPr>
              <a:t> семей</a:t>
            </a:r>
            <a:r>
              <a:rPr lang="ru-RU" sz="2400" dirty="0" smtClean="0"/>
              <a:t>, </a:t>
            </a:r>
          </a:p>
          <a:p>
            <a:pPr algn="ctr">
              <a:buNone/>
            </a:pPr>
            <a:r>
              <a:rPr lang="ru-RU" sz="2400" dirty="0" smtClean="0"/>
              <a:t>в том числе </a:t>
            </a:r>
            <a:r>
              <a:rPr lang="ru-RU" sz="2400" dirty="0" smtClean="0">
                <a:solidFill>
                  <a:srgbClr val="FF0000"/>
                </a:solidFill>
              </a:rPr>
              <a:t>3 семьи </a:t>
            </a:r>
            <a:r>
              <a:rPr lang="ru-RU" sz="2400" dirty="0" smtClean="0"/>
              <a:t>молодых специалистов.</a:t>
            </a:r>
          </a:p>
          <a:p>
            <a:pPr>
              <a:buNone/>
            </a:pPr>
            <a:r>
              <a:rPr lang="ru-RU" sz="2400" dirty="0" smtClean="0"/>
              <a:t>- районный бюджет – </a:t>
            </a:r>
            <a:r>
              <a:rPr lang="ru-RU" sz="2400" dirty="0" smtClean="0">
                <a:solidFill>
                  <a:srgbClr val="C00000"/>
                </a:solidFill>
              </a:rPr>
              <a:t>355,5 тыс. рублей</a:t>
            </a:r>
          </a:p>
          <a:p>
            <a:pPr>
              <a:buNone/>
            </a:pPr>
            <a:r>
              <a:rPr lang="ru-RU" sz="2400" dirty="0" smtClean="0"/>
              <a:t>- федеральный и областной бюджет – </a:t>
            </a:r>
            <a:r>
              <a:rPr lang="ru-RU" sz="2400" dirty="0" smtClean="0">
                <a:solidFill>
                  <a:srgbClr val="C00000"/>
                </a:solidFill>
              </a:rPr>
              <a:t>4 323 тыс. рублей.</a:t>
            </a:r>
          </a:p>
          <a:p>
            <a:pPr>
              <a:buFontTx/>
              <a:buChar char="-"/>
            </a:pP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Агропромышленный комплекс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Муниципальные закупки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По итогам размещенных заказов в 2014 году заключено 59 контрактов бюджетных учреждений  на сумму –</a:t>
            </a:r>
          </a:p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334 170 027,06 рублей </a:t>
            </a:r>
          </a:p>
          <a:p>
            <a:pPr>
              <a:buNone/>
            </a:pPr>
            <a:r>
              <a:rPr lang="ru-RU" dirty="0" smtClean="0"/>
              <a:t>Экономия денежных средств </a:t>
            </a:r>
          </a:p>
          <a:p>
            <a:pPr>
              <a:buNone/>
            </a:pPr>
            <a:r>
              <a:rPr lang="ru-RU" dirty="0" smtClean="0"/>
              <a:t>по итогам заключенных </a:t>
            </a:r>
          </a:p>
          <a:p>
            <a:pPr>
              <a:buNone/>
            </a:pPr>
            <a:r>
              <a:rPr lang="ru-RU" dirty="0" smtClean="0"/>
              <a:t>контрактов составляет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5 781 331,52 рублей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2050" name="Picture 2" descr="C:\Users\Malahova.ADMI.000\Pictures\50f900cb12ba09.3606018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929066"/>
            <a:ext cx="3202135" cy="228601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79208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7296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7224" y="1285860"/>
            <a:ext cx="78581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2014 году на территории района осуществляли деятельность по направлениям ТЭК и ЖКХ, связи, транспортного обслуживания и предоставления иных услуг: </a:t>
            </a:r>
          </a:p>
          <a:p>
            <a:pPr lvl="0" indent="450850" algn="just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комплексных предприятий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(обслуживание жилого фонда, тепло-, водоснабжение и водоотведение), </a:t>
            </a:r>
          </a:p>
          <a:p>
            <a:pPr lvl="0" indent="450850" algn="just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ресурсоснабжающих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предприятий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(тепло-, </a:t>
            </a:r>
            <a:r>
              <a:rPr lang="ru-RU" sz="2400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электро-газоснабжение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</a:t>
            </a:r>
          </a:p>
          <a:p>
            <a:pPr lvl="0" indent="450850" algn="just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управляющая организация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indent="450850" algn="just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ТСЖ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lvl="0" indent="450850" algn="just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организаций специализированного профиля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(обслуживание полигона ТБО, ЖБО, транспортные услуги, связь, ритуальные услуги). 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071546"/>
            <a:ext cx="8106124" cy="557216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3800" dirty="0" smtClean="0"/>
              <a:t>Инвестиции в строительство объектов </a:t>
            </a:r>
          </a:p>
          <a:p>
            <a:pPr algn="ctr">
              <a:buNone/>
            </a:pPr>
            <a:r>
              <a:rPr lang="ru-RU" sz="3800" dirty="0" smtClean="0"/>
              <a:t>на территории муниципального района за 2014 год превысили </a:t>
            </a:r>
            <a:r>
              <a:rPr lang="ru-RU" sz="3800" dirty="0" smtClean="0">
                <a:solidFill>
                  <a:srgbClr val="FF0000"/>
                </a:solidFill>
              </a:rPr>
              <a:t>120 млн. рублей,</a:t>
            </a:r>
            <a:r>
              <a:rPr lang="ru-RU" sz="3800" dirty="0" smtClean="0"/>
              <a:t> </a:t>
            </a:r>
          </a:p>
          <a:p>
            <a:pPr algn="ctr">
              <a:buNone/>
            </a:pPr>
            <a:r>
              <a:rPr lang="ru-RU" sz="3800" dirty="0" smtClean="0"/>
              <a:t>что на </a:t>
            </a:r>
            <a:r>
              <a:rPr lang="ru-RU" sz="3800" dirty="0" smtClean="0">
                <a:solidFill>
                  <a:srgbClr val="FF0000"/>
                </a:solidFill>
              </a:rPr>
              <a:t>30 млн. рублей </a:t>
            </a:r>
            <a:r>
              <a:rPr lang="ru-RU" sz="3800" dirty="0" smtClean="0"/>
              <a:t>больше показателя прошлого года. </a:t>
            </a:r>
          </a:p>
          <a:p>
            <a:pPr algn="ctr">
              <a:buNone/>
            </a:pPr>
            <a:r>
              <a:rPr lang="ru-RU" sz="3800" u="sng" dirty="0" smtClean="0"/>
              <a:t>Основной объём инвестиций представлен:</a:t>
            </a:r>
          </a:p>
          <a:p>
            <a:pPr algn="ctr">
              <a:buFont typeface="Wingdings" pitchFamily="2" charset="2"/>
              <a:buChar char="Ø"/>
            </a:pPr>
            <a:r>
              <a:rPr lang="ru-RU" sz="3800" dirty="0" smtClean="0"/>
              <a:t> федеральным бюджетом (в рамках программы переселения из аварийного жилого фонда, модернизации водопроводной сети                               с. Красноборск) </a:t>
            </a:r>
            <a:r>
              <a:rPr lang="ru-RU" sz="3800" dirty="0" smtClean="0">
                <a:solidFill>
                  <a:srgbClr val="FF0000"/>
                </a:solidFill>
              </a:rPr>
              <a:t>76 млн. рублей</a:t>
            </a:r>
            <a:r>
              <a:rPr lang="ru-RU" sz="3800" dirty="0" smtClean="0"/>
              <a:t>, </a:t>
            </a:r>
          </a:p>
          <a:p>
            <a:pPr algn="ctr">
              <a:buFont typeface="Wingdings" pitchFamily="2" charset="2"/>
              <a:buChar char="Ø"/>
            </a:pPr>
            <a:r>
              <a:rPr lang="ru-RU" sz="3800" dirty="0" smtClean="0"/>
              <a:t>областным бюджетом </a:t>
            </a:r>
            <a:r>
              <a:rPr lang="ru-RU" sz="3800" dirty="0" smtClean="0">
                <a:solidFill>
                  <a:srgbClr val="FF0000"/>
                </a:solidFill>
              </a:rPr>
              <a:t>37 млн. рублей </a:t>
            </a:r>
            <a:r>
              <a:rPr lang="ru-RU" sz="3800" dirty="0" smtClean="0"/>
              <a:t>(в рамках реализации программ обеспечения земельных участков коммунальной инфраструктурой, модернизация водопроводной сети с. Красноборск, реконструкции тепловых сетей с. Красноборск), </a:t>
            </a:r>
          </a:p>
          <a:p>
            <a:pPr algn="ctr">
              <a:buFont typeface="Wingdings" pitchFamily="2" charset="2"/>
              <a:buChar char="Ø"/>
            </a:pPr>
            <a:r>
              <a:rPr lang="ru-RU" sz="3800" dirty="0" smtClean="0"/>
              <a:t>местными бюджетами </a:t>
            </a:r>
            <a:r>
              <a:rPr lang="ru-RU" sz="3800" dirty="0" smtClean="0">
                <a:solidFill>
                  <a:srgbClr val="FF0000"/>
                </a:solidFill>
              </a:rPr>
              <a:t>0,5 млн. рублей</a:t>
            </a:r>
            <a:r>
              <a:rPr lang="ru-RU" sz="3800" dirty="0" smtClean="0"/>
              <a:t>, частные инвестиции определены ориентировочно и оцениваются в размерах 7 млн. руб.</a:t>
            </a:r>
          </a:p>
          <a:p>
            <a:pPr algn="ctr">
              <a:buNone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79208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928662" y="1052736"/>
            <a:ext cx="7819802" cy="48833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Реализация программных мероприятий в области строительства </a:t>
            </a:r>
          </a:p>
          <a:p>
            <a:pPr algn="ctr">
              <a:buNone/>
            </a:pPr>
            <a:r>
              <a:rPr lang="ru-RU" sz="2800" dirty="0" smtClean="0"/>
              <a:t>(МО «</a:t>
            </a:r>
            <a:r>
              <a:rPr lang="ru-RU" sz="2800" dirty="0" err="1" smtClean="0"/>
              <a:t>Телеговское</a:t>
            </a:r>
            <a:r>
              <a:rPr lang="ru-RU" sz="2800" dirty="0" smtClean="0"/>
              <a:t>», МО «</a:t>
            </a:r>
            <a:r>
              <a:rPr lang="ru-RU" sz="2800" dirty="0" err="1" smtClean="0"/>
              <a:t>Черевковское</a:t>
            </a:r>
            <a:r>
              <a:rPr lang="ru-RU" sz="2800" dirty="0" smtClean="0"/>
              <a:t>»)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Обеспечение земельных участков выделяемых для многодетных семей коммунальной инфраструктурой в д. </a:t>
            </a:r>
            <a:r>
              <a:rPr lang="ru-RU" sz="2800" dirty="0" err="1" smtClean="0"/>
              <a:t>Ершевская</a:t>
            </a:r>
            <a:r>
              <a:rPr lang="ru-RU" sz="2800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Модернизация системы питьевого водоснабжения в с. Красноборск.</a:t>
            </a:r>
          </a:p>
          <a:p>
            <a:pPr algn="ctr">
              <a:buNone/>
            </a:pPr>
            <a:endParaRPr lang="ru-RU" sz="28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79208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08228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79208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1214423"/>
            <a:ext cx="67866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+mn-lt"/>
              </a:rPr>
              <a:t>Реализация мероприятий программы энергосбережения</a:t>
            </a:r>
          </a:p>
          <a:p>
            <a:pPr algn="ctr"/>
            <a:r>
              <a:rPr lang="ru-RU" sz="2800" dirty="0" smtClean="0">
                <a:latin typeface="+mn-lt"/>
              </a:rPr>
              <a:t> (МО «Алексеевское»)</a:t>
            </a:r>
          </a:p>
          <a:p>
            <a:endParaRPr lang="ru-RU" dirty="0"/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500034" y="2643182"/>
            <a:ext cx="8358246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 (Основной текст)"/>
                <a:ea typeface="Times New Roman" pitchFamily="18" charset="0"/>
                <a:cs typeface="Times New Roman" pitchFamily="18" charset="0"/>
              </a:rPr>
              <a:t>Замена тепловых сетей котельных «КСШ»                 с. Красноборск, «СХТ (РТП)» п.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 (Основной текст)"/>
                <a:ea typeface="Times New Roman" pitchFamily="18" charset="0"/>
                <a:cs typeface="Times New Roman" pitchFamily="18" charset="0"/>
              </a:rPr>
              <a:t>Фроловская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 (Основной текст)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Book (Основной текст)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 (Основной текст)"/>
                <a:ea typeface="Times New Roman" pitchFamily="18" charset="0"/>
                <a:cs typeface="Times New Roman" pitchFamily="18" charset="0"/>
              </a:rPr>
              <a:t> Реконструкция котельной «Сказка» с реконструкцией тепловых сетей с. Красноборск.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Book (Основной текст)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 (Основной текст)"/>
                <a:ea typeface="Times New Roman" pitchFamily="18" charset="0"/>
                <a:cs typeface="Times New Roman" pitchFamily="18" charset="0"/>
              </a:rPr>
              <a:t> Замена трубопроводов отопления ввода в здание администрации МО «Красноборский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 (Основной текст)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 (Основной текст)"/>
                <a:ea typeface="Times New Roman" pitchFamily="18" charset="0"/>
                <a:cs typeface="Times New Roman" pitchFamily="18" charset="0"/>
              </a:rPr>
              <a:t>муниципальный район».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Franklin Gothic Book (Основной текст)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39989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124744"/>
            <a:ext cx="7632848" cy="4955381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Реализация мероприятий переселения из аварийного жилого фонда </a:t>
            </a:r>
          </a:p>
          <a:p>
            <a:pPr algn="ctr">
              <a:buNone/>
            </a:pPr>
            <a:r>
              <a:rPr lang="ru-RU" dirty="0" smtClean="0"/>
              <a:t>(МО «</a:t>
            </a:r>
            <a:r>
              <a:rPr lang="ru-RU" dirty="0" err="1" smtClean="0"/>
              <a:t>Черевковское</a:t>
            </a:r>
            <a:r>
              <a:rPr lang="ru-RU" dirty="0" smtClean="0"/>
              <a:t>»)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Проводился выкуп готовых квартир для переселенцев из аварийного жилого фонда. Выкуплено </a:t>
            </a:r>
            <a:r>
              <a:rPr lang="ru-RU" dirty="0" smtClean="0">
                <a:solidFill>
                  <a:srgbClr val="FF0000"/>
                </a:solidFill>
              </a:rPr>
              <a:t>42 квартиры</a:t>
            </a:r>
            <a:r>
              <a:rPr lang="ru-RU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Финансирование осуществлялось из Фонда содействия реформирования ЖКХ Российской Федерации (федеральный бюджет) в объёме </a:t>
            </a:r>
            <a:r>
              <a:rPr lang="ru-RU" dirty="0" smtClean="0">
                <a:solidFill>
                  <a:srgbClr val="FF0000"/>
                </a:solidFill>
              </a:rPr>
              <a:t>61,7 млн. рублей</a:t>
            </a:r>
            <a:r>
              <a:rPr lang="ru-RU" dirty="0" smtClean="0"/>
              <a:t>.</a:t>
            </a:r>
          </a:p>
          <a:p>
            <a:pPr algn="ctr">
              <a:buNone/>
            </a:pPr>
            <a:endParaRPr lang="ru-RU" dirty="0">
              <a:latin typeface="+mj-lt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79208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71600" y="457200"/>
            <a:ext cx="792088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МУНИЦИПАЛЬНОЕ ХОЗЯЙСТВО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Выполнение работ по содержанию и ремонту автомобильных дорог местного назначения </a:t>
            </a:r>
          </a:p>
          <a:p>
            <a:pPr algn="ctr">
              <a:buNone/>
            </a:pPr>
            <a:r>
              <a:rPr lang="ru-RU" dirty="0" smtClean="0"/>
              <a:t>вне населённых пунктов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Отремонтировано </a:t>
            </a:r>
            <a:r>
              <a:rPr lang="ru-RU" dirty="0" smtClean="0">
                <a:solidFill>
                  <a:srgbClr val="FF0000"/>
                </a:solidFill>
              </a:rPr>
              <a:t>3 объекта </a:t>
            </a:r>
            <a:r>
              <a:rPr lang="ru-RU" dirty="0" smtClean="0"/>
              <a:t>(1 мостовой переезд, 2 трубопроводных переезда),  0,4 км автодорог работы выполнены в соответствии с требованиями муниципальных контрактов, выполняется зимнее содержание автомобильных дорог протяжённостью 42 км.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Финансирование осуществлялось за счёт средств дорожного фонда в объёме </a:t>
            </a:r>
            <a:r>
              <a:rPr lang="ru-RU" dirty="0" smtClean="0">
                <a:solidFill>
                  <a:srgbClr val="FF0000"/>
                </a:solidFill>
              </a:rPr>
              <a:t>0,94 млн</a:t>
            </a:r>
            <a:r>
              <a:rPr lang="ru-RU" dirty="0" smtClean="0"/>
              <a:t>. рублей.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536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Имущественные отношения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42984"/>
            <a:ext cx="8064896" cy="5598384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sz="5000" dirty="0" smtClean="0"/>
              <a:t>В 2014 году на выполнение мероприятий программы </a:t>
            </a:r>
          </a:p>
          <a:p>
            <a:pPr algn="ctr">
              <a:buNone/>
            </a:pPr>
            <a:r>
              <a:rPr lang="ru-RU" sz="5000" dirty="0" smtClean="0"/>
              <a:t>«Развитие имущественно - земельных отношений в </a:t>
            </a:r>
          </a:p>
          <a:p>
            <a:pPr algn="ctr">
              <a:buNone/>
            </a:pPr>
            <a:r>
              <a:rPr lang="ru-RU" sz="5000" dirty="0" smtClean="0"/>
              <a:t>МО «Красноборский муниципальный район» освоено денежных средств на сумму </a:t>
            </a:r>
            <a:r>
              <a:rPr lang="ru-RU" sz="5000" dirty="0" smtClean="0">
                <a:solidFill>
                  <a:srgbClr val="FF0000"/>
                </a:solidFill>
              </a:rPr>
              <a:t>3072,4 тыс. рублей.</a:t>
            </a:r>
            <a:endParaRPr lang="ru-RU" sz="5000" dirty="0" smtClean="0"/>
          </a:p>
          <a:p>
            <a:pPr algn="ctr">
              <a:buNone/>
            </a:pPr>
            <a:r>
              <a:rPr lang="ru-RU" dirty="0" smtClean="0"/>
              <a:t>  </a:t>
            </a:r>
          </a:p>
          <a:p>
            <a:pPr algn="ctr">
              <a:buNone/>
            </a:pPr>
            <a:r>
              <a:rPr lang="ru-RU" sz="5100" dirty="0" smtClean="0"/>
              <a:t>По состоянию на 1 января 2015 года в реестре муниципального имущества значится объектов на сумму </a:t>
            </a:r>
            <a:r>
              <a:rPr lang="ru-RU" sz="5100" dirty="0" smtClean="0">
                <a:solidFill>
                  <a:srgbClr val="C00000"/>
                </a:solidFill>
              </a:rPr>
              <a:t>более 400 </a:t>
            </a:r>
            <a:r>
              <a:rPr lang="ru-RU" sz="5100" dirty="0" err="1" smtClean="0">
                <a:solidFill>
                  <a:srgbClr val="C00000"/>
                </a:solidFill>
              </a:rPr>
              <a:t>млн</a:t>
            </a:r>
            <a:r>
              <a:rPr lang="ru-RU" sz="5100" dirty="0" smtClean="0">
                <a:solidFill>
                  <a:srgbClr val="C00000"/>
                </a:solidFill>
              </a:rPr>
              <a:t> рублей.</a:t>
            </a:r>
          </a:p>
          <a:p>
            <a:pPr algn="ctr">
              <a:buNone/>
            </a:pPr>
            <a:endParaRPr lang="ru-RU" sz="5100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5100" dirty="0" smtClean="0">
                <a:solidFill>
                  <a:srgbClr val="C00000"/>
                </a:solidFill>
              </a:rPr>
              <a:t>Проведено: </a:t>
            </a:r>
            <a:r>
              <a:rPr lang="ru-RU" sz="4000" dirty="0" smtClean="0"/>
              <a:t> </a:t>
            </a:r>
          </a:p>
          <a:p>
            <a:pPr algn="ctr">
              <a:buFont typeface="Wingdings" pitchFamily="2" charset="2"/>
              <a:buChar char="Ø"/>
            </a:pPr>
            <a:r>
              <a:rPr lang="ru-RU" sz="4000" dirty="0" smtClean="0"/>
              <a:t>6 инвентаризаций муниципального имущества учреждений,  </a:t>
            </a:r>
          </a:p>
          <a:p>
            <a:pPr marL="742950" indent="-742950" algn="ctr">
              <a:buFont typeface="Wingdings" pitchFamily="2" charset="2"/>
              <a:buChar char="Ø"/>
            </a:pPr>
            <a:r>
              <a:rPr lang="ru-RU" sz="4000" dirty="0" smtClean="0"/>
              <a:t>списание 33 объектов на сумму около 3 млн. рублей, </a:t>
            </a:r>
          </a:p>
          <a:p>
            <a:pPr marL="742950" indent="-742950" algn="ctr">
              <a:buFont typeface="Wingdings" pitchFamily="2" charset="2"/>
              <a:buChar char="Ø"/>
            </a:pPr>
            <a:r>
              <a:rPr lang="ru-RU" sz="4000" dirty="0" smtClean="0"/>
              <a:t>заключено 5 договоров аренды, </a:t>
            </a:r>
          </a:p>
          <a:p>
            <a:pPr marL="742950" indent="-742950" algn="ctr">
              <a:buFont typeface="Wingdings" pitchFamily="2" charset="2"/>
              <a:buChar char="Ø"/>
            </a:pPr>
            <a:r>
              <a:rPr lang="ru-RU" sz="4000" dirty="0" smtClean="0"/>
              <a:t>заключено 5 договоров безвозмездного пользования</a:t>
            </a:r>
            <a:endParaRPr lang="ru-RU" sz="5100" dirty="0" smtClean="0">
              <a:solidFill>
                <a:srgbClr val="C00000"/>
              </a:solidFill>
            </a:endParaRPr>
          </a:p>
          <a:p>
            <a:pPr algn="just"/>
            <a:endParaRPr lang="ru-RU" sz="51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142984"/>
            <a:ext cx="7992888" cy="5454368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В 2014 году: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Дорога  «</a:t>
            </a:r>
            <a:r>
              <a:rPr lang="ru-RU" sz="4000" dirty="0" err="1" smtClean="0"/>
              <a:t>Куликово-Комарово</a:t>
            </a:r>
            <a:r>
              <a:rPr lang="ru-RU" sz="4000" dirty="0" smtClean="0"/>
              <a:t>» поставлена как </a:t>
            </a:r>
            <a:r>
              <a:rPr lang="ru-RU" sz="4000" dirty="0" err="1" smtClean="0"/>
              <a:t>безхозяйный</a:t>
            </a:r>
            <a:r>
              <a:rPr lang="ru-RU" sz="4000" dirty="0" smtClean="0"/>
              <a:t> объект  на учет в Единый государственный реестр прав на недвижимое имущество, что позволит нам в 2015 году зарегистрировать на нее право муниципальной собственности.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Завершена работа по созданию объекта «Полигон ТБО и ЖБО», зарегистрировано право муниципальной собственности. 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Подготовлена техническая документация и поставлено на кадастровый учет 3 объекта, из них 2 гаража </a:t>
            </a:r>
            <a:r>
              <a:rPr lang="ru-RU" sz="4000" dirty="0" err="1" smtClean="0"/>
              <a:t>Автопредприятия</a:t>
            </a:r>
            <a:r>
              <a:rPr lang="ru-RU" sz="4000" dirty="0" smtClean="0"/>
              <a:t>, зарегистрировано право хозяйственного ведения,  1 медпункт, зарегистрировано право оперативного управления за Красноборской начальной школой</a:t>
            </a:r>
          </a:p>
          <a:p>
            <a:pPr algn="just">
              <a:buNone/>
            </a:pPr>
            <a:endParaRPr lang="ru-RU" sz="3800" b="1" dirty="0" smtClean="0"/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3568" y="214536"/>
            <a:ext cx="8308032" cy="838200"/>
          </a:xfrm>
        </p:spPr>
        <p:txBody>
          <a:bodyPr/>
          <a:lstStyle/>
          <a:p>
            <a:pPr algn="ctr"/>
            <a:r>
              <a:rPr lang="ru-RU" dirty="0" smtClean="0"/>
              <a:t>Имущественные отношения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11560" y="404664"/>
            <a:ext cx="8208912" cy="6336704"/>
          </a:xfrm>
        </p:spPr>
        <p:txBody>
          <a:bodyPr>
            <a:normAutofit fontScale="70000" lnSpcReduction="20000"/>
          </a:bodyPr>
          <a:lstStyle/>
          <a:p>
            <a:pPr marL="468000" indent="0" algn="ctr">
              <a:buNone/>
            </a:pPr>
            <a:r>
              <a:rPr lang="ru-RU" sz="3800" b="1" dirty="0" smtClean="0">
                <a:solidFill>
                  <a:schemeClr val="tx1"/>
                </a:solidFill>
              </a:rPr>
              <a:t>    </a:t>
            </a:r>
            <a:r>
              <a:rPr lang="ru-RU" b="1" dirty="0" smtClean="0">
                <a:solidFill>
                  <a:schemeClr val="tx1"/>
                </a:solidFill>
              </a:rPr>
              <a:t>Главными приоритетами деятельности администрации    </a:t>
            </a:r>
          </a:p>
          <a:p>
            <a:pPr marL="46800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МО «Красноборский муниципальный район» </a:t>
            </a:r>
          </a:p>
          <a:p>
            <a:pPr marL="46800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 в 2014 году являлись:</a:t>
            </a:r>
            <a:endParaRPr lang="ru-RU" sz="3800" b="1" dirty="0" smtClean="0">
              <a:solidFill>
                <a:schemeClr val="tx1"/>
              </a:solidFill>
            </a:endParaRPr>
          </a:p>
          <a:p>
            <a:pPr algn="just">
              <a:buNone/>
            </a:pPr>
            <a:endParaRPr lang="ru-RU" sz="1800" dirty="0" smtClean="0">
              <a:solidFill>
                <a:schemeClr val="tx1"/>
              </a:solidFill>
            </a:endParaRPr>
          </a:p>
          <a:p>
            <a:pPr marL="36000" indent="36000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4400" dirty="0" smtClean="0"/>
              <a:t>осуществление в рамках действующего законодательства повседневной работы, направленной на поддержку производственной и социальной сфер, создание благоприятных условий их функционирования, </a:t>
            </a:r>
          </a:p>
          <a:p>
            <a:pPr marL="36000" indent="360000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4400" dirty="0" smtClean="0"/>
              <a:t>реализация федеральных, областных и муниципальных целевых программ и на этой основе обеспечение повышения уровня и качества жизни населения</a:t>
            </a:r>
            <a:endParaRPr lang="ru-RU" sz="4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632848" cy="838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Земельные отношения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93445" y="1142984"/>
            <a:ext cx="6593199" cy="542928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Передано гражданам и юридическим лицам земли: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собственность - </a:t>
            </a:r>
            <a:r>
              <a:rPr lang="ru-RU" dirty="0" smtClean="0">
                <a:solidFill>
                  <a:srgbClr val="FF0000"/>
                </a:solidFill>
              </a:rPr>
              <a:t>10,5 га</a:t>
            </a:r>
            <a:r>
              <a:rPr lang="ru-RU" dirty="0" smtClean="0"/>
              <a:t>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аренду - </a:t>
            </a:r>
            <a:r>
              <a:rPr lang="ru-RU" dirty="0" smtClean="0">
                <a:solidFill>
                  <a:srgbClr val="FF0000"/>
                </a:solidFill>
              </a:rPr>
              <a:t>345,3 га</a:t>
            </a:r>
            <a:r>
              <a:rPr lang="ru-RU" dirty="0" smtClean="0"/>
              <a:t>,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постоянное бессрочное      пользование - </a:t>
            </a:r>
            <a:r>
              <a:rPr lang="ru-RU" dirty="0" smtClean="0">
                <a:solidFill>
                  <a:srgbClr val="FF0000"/>
                </a:solidFill>
              </a:rPr>
              <a:t>4 га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smtClean="0"/>
              <a:t>  ВПЕРВЫЕ в собственность собственникам помещений многоквартирных домов      передано бесплатно  13,8 га (65 земельных участков). </a:t>
            </a:r>
          </a:p>
          <a:p>
            <a:pPr>
              <a:buNone/>
            </a:pPr>
            <a:r>
              <a:rPr lang="ru-RU" dirty="0" smtClean="0"/>
              <a:t>    На межевание земельных     участков из районного бюджета израсходовано 316,8 тыс. рублей.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00172"/>
            <a:ext cx="2331848" cy="1740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996952"/>
            <a:ext cx="2160240" cy="156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1956" y="4509120"/>
            <a:ext cx="213984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357298"/>
            <a:ext cx="8136904" cy="516804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600" dirty="0" smtClean="0"/>
              <a:t>В 2014 году для индивидуального </a:t>
            </a:r>
          </a:p>
          <a:p>
            <a:pPr algn="ctr">
              <a:buNone/>
            </a:pPr>
            <a:r>
              <a:rPr lang="ru-RU" sz="3600" dirty="0" smtClean="0"/>
              <a:t>жилищного строительства выделено 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119 земельных участков</a:t>
            </a:r>
            <a:r>
              <a:rPr lang="ru-RU" sz="3600" dirty="0" smtClean="0"/>
              <a:t>, </a:t>
            </a:r>
          </a:p>
          <a:p>
            <a:pPr algn="ctr">
              <a:buNone/>
            </a:pPr>
            <a:r>
              <a:rPr lang="ru-RU" sz="3600" dirty="0" smtClean="0"/>
              <a:t>из них 114 без аукционов.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600" dirty="0" smtClean="0"/>
              <a:t>На территории  МО  числится </a:t>
            </a:r>
            <a:r>
              <a:rPr lang="ru-RU" sz="3600" dirty="0" smtClean="0">
                <a:solidFill>
                  <a:srgbClr val="FF0000"/>
                </a:solidFill>
              </a:rPr>
              <a:t>135</a:t>
            </a:r>
            <a:r>
              <a:rPr lang="ru-RU" sz="3600" dirty="0" smtClean="0"/>
              <a:t> многодетных семей, из них уже </a:t>
            </a:r>
            <a:r>
              <a:rPr lang="ru-RU" sz="3600" dirty="0" smtClean="0">
                <a:solidFill>
                  <a:srgbClr val="FF0000"/>
                </a:solidFill>
              </a:rPr>
              <a:t>126</a:t>
            </a:r>
            <a:r>
              <a:rPr lang="ru-RU" sz="3600" dirty="0" smtClean="0"/>
              <a:t> семьям выделены бесплатно земельные участки для строительства домов,  в этом году-</a:t>
            </a:r>
            <a:r>
              <a:rPr lang="ru-RU" sz="3600" dirty="0" smtClean="0">
                <a:solidFill>
                  <a:srgbClr val="FF0000"/>
                </a:solidFill>
              </a:rPr>
              <a:t>31</a:t>
            </a:r>
            <a:r>
              <a:rPr lang="ru-RU" sz="3600" dirty="0" smtClean="0"/>
              <a:t>. 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3600" dirty="0" smtClean="0"/>
              <a:t>Собрано 6,4 млн. рублей арендной платы, что составляет 122% к запланированным доходам на начало года.</a:t>
            </a:r>
          </a:p>
          <a:p>
            <a:pPr algn="just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Земельные отношения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86544"/>
            <a:ext cx="792088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Гражданская оборона и защита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населения от </a:t>
            </a:r>
            <a:r>
              <a:rPr lang="ru-RU" sz="2800" dirty="0"/>
              <a:t>чрезвычайных ситуаций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38138"/>
            <a:ext cx="8136904" cy="475515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/>
              <a:t>В 2014 году режимы ЧС не вводились, режимы повышенной готовности вводились 4 раза.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В единую дежурно-диспетчерскую службу муниципального образования в 2014 году поступило  и отработано 5687 обращений граждан, переадресовано в другие дежурно-диспетчерские службы 2384 обращения.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За  2014 год службой ЕДДС организовано 144 выезда АСФ, спасено 23 человека.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На ликвидацию ДТП спасательными подразделениями было совершено 34 выезда.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В 2014 году с ОД ЕДДС проведено  38 тренировок. Средний балл составил 4,03 балла.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366581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86544"/>
            <a:ext cx="792088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Гражданская оборона и защита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населения от </a:t>
            </a:r>
            <a:r>
              <a:rPr lang="ru-RU" sz="2800" dirty="0"/>
              <a:t>чрезвычайных ситуаций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38138"/>
            <a:ext cx="8136904" cy="475515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smtClean="0"/>
              <a:t>Созданы  добровольные пожарные команды  в 5 населенных пунктах – в д. </a:t>
            </a:r>
            <a:r>
              <a:rPr lang="ru-RU" sz="2400" dirty="0" err="1" smtClean="0"/>
              <a:t>Березонаволок</a:t>
            </a:r>
            <a:r>
              <a:rPr lang="ru-RU" sz="2400" dirty="0" smtClean="0"/>
              <a:t>, с. Верхняя Уфтюга, п. Комарово, д. Савинская-2 и п. </a:t>
            </a:r>
            <a:r>
              <a:rPr lang="ru-RU" sz="2400" dirty="0" err="1" smtClean="0"/>
              <a:t>Дябрино</a:t>
            </a:r>
            <a:r>
              <a:rPr lang="ru-RU" sz="2400" dirty="0" smtClean="0"/>
              <a:t>. </a:t>
            </a:r>
          </a:p>
          <a:p>
            <a:pPr algn="ctr">
              <a:buNone/>
            </a:pPr>
            <a:r>
              <a:rPr lang="ru-RU" sz="2400" dirty="0" smtClean="0"/>
              <a:t>    </a:t>
            </a:r>
            <a:r>
              <a:rPr lang="ru-RU" sz="2400" dirty="0" smtClean="0">
                <a:solidFill>
                  <a:srgbClr val="FF0000"/>
                </a:solidFill>
              </a:rPr>
              <a:t>На поддержку деятельности 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добровольных пожарных команд  в 2014 году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направлено 788,6  тыс. рублей, в т.ч.: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ДПК д. </a:t>
            </a:r>
            <a:r>
              <a:rPr lang="ru-RU" sz="2400" dirty="0" err="1" smtClean="0"/>
              <a:t>Березонаволок</a:t>
            </a:r>
            <a:r>
              <a:rPr lang="ru-RU" sz="2400" dirty="0" smtClean="0"/>
              <a:t> – 94,0  тыс. руб.;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ДПК с. Верхняя Уфтюга – 600,0 тыс. руб. (приобретение пожарного автомобиля);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ДПК п. </a:t>
            </a:r>
            <a:r>
              <a:rPr lang="ru-RU" sz="2400" dirty="0" err="1" smtClean="0"/>
              <a:t>Дябрино</a:t>
            </a:r>
            <a:r>
              <a:rPr lang="ru-RU" sz="2400" dirty="0" smtClean="0"/>
              <a:t> – 58,0 тыс. руб. (приобретение пожарной </a:t>
            </a:r>
            <a:r>
              <a:rPr lang="ru-RU" sz="2400" dirty="0" err="1" smtClean="0"/>
              <a:t>мотопомпы</a:t>
            </a:r>
            <a:r>
              <a:rPr lang="ru-RU" sz="2400" dirty="0" smtClean="0"/>
              <a:t> и имущества);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ДПК д. Савинская 2 – 39,6 тыс. руб. </a:t>
            </a:r>
          </a:p>
          <a:p>
            <a:pPr algn="just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3665818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848872" cy="838200"/>
          </a:xfrm>
        </p:spPr>
        <p:txBody>
          <a:bodyPr/>
          <a:lstStyle/>
          <a:p>
            <a:pPr algn="ctr"/>
            <a:r>
              <a:rPr lang="ru-RU" dirty="0" smtClean="0"/>
              <a:t>СОЦИАЛЬНАЯ ПОЛИТИКА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268760"/>
            <a:ext cx="7776864" cy="54006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800" b="1" dirty="0" smtClean="0">
                <a:solidFill>
                  <a:schemeClr val="tx1"/>
                </a:solidFill>
              </a:rPr>
              <a:t>Основные </a:t>
            </a:r>
            <a:r>
              <a:rPr lang="ru-RU" sz="3800" b="1" dirty="0">
                <a:solidFill>
                  <a:schemeClr val="tx1"/>
                </a:solidFill>
              </a:rPr>
              <a:t>направления </a:t>
            </a:r>
            <a:endParaRPr lang="ru-RU" sz="38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3800" b="1" dirty="0" smtClean="0">
                <a:solidFill>
                  <a:schemeClr val="tx1"/>
                </a:solidFill>
              </a:rPr>
              <a:t>социальной </a:t>
            </a:r>
            <a:r>
              <a:rPr lang="ru-RU" sz="3800" b="1" dirty="0">
                <a:solidFill>
                  <a:schemeClr val="tx1"/>
                </a:solidFill>
              </a:rPr>
              <a:t>политики района</a:t>
            </a:r>
            <a:r>
              <a:rPr lang="ru-RU" sz="3800" b="1" dirty="0" smtClean="0">
                <a:solidFill>
                  <a:schemeClr val="tx1"/>
                </a:solidFill>
              </a:rPr>
              <a:t>:</a:t>
            </a:r>
          </a:p>
          <a:p>
            <a:pPr marL="0" indent="0" algn="ctr">
              <a:buNone/>
            </a:pPr>
            <a:endParaRPr lang="ru-RU" sz="1100" b="1" dirty="0">
              <a:solidFill>
                <a:schemeClr val="tx1"/>
              </a:solidFill>
            </a:endParaRPr>
          </a:p>
          <a:p>
            <a:pPr marL="72000" indent="324000">
              <a:buNone/>
            </a:pPr>
            <a:r>
              <a:rPr lang="ru-RU" dirty="0">
                <a:solidFill>
                  <a:schemeClr val="tx1"/>
                </a:solidFill>
              </a:rPr>
              <a:t>- семейная политика и профилактика семейного </a:t>
            </a:r>
            <a:r>
              <a:rPr lang="ru-RU" dirty="0" smtClean="0">
                <a:solidFill>
                  <a:schemeClr val="tx1"/>
                </a:solidFill>
              </a:rPr>
              <a:t>неблагополучия;</a:t>
            </a:r>
            <a:endParaRPr lang="ru-RU" dirty="0">
              <a:solidFill>
                <a:schemeClr val="tx1"/>
              </a:solidFill>
            </a:endParaRPr>
          </a:p>
          <a:p>
            <a:pPr marL="72000" indent="324000">
              <a:buNone/>
            </a:pPr>
            <a:r>
              <a:rPr lang="ru-RU" dirty="0">
                <a:solidFill>
                  <a:schemeClr val="tx1"/>
                </a:solidFill>
              </a:rPr>
              <a:t>- молодежная политика и профилактика </a:t>
            </a:r>
            <a:r>
              <a:rPr lang="ru-RU" dirty="0" smtClean="0">
                <a:solidFill>
                  <a:schemeClr val="tx1"/>
                </a:solidFill>
              </a:rPr>
              <a:t>правонарушений, употребления психоактивных веществ;</a:t>
            </a:r>
            <a:endParaRPr lang="ru-RU" dirty="0">
              <a:solidFill>
                <a:schemeClr val="tx1"/>
              </a:solidFill>
            </a:endParaRPr>
          </a:p>
          <a:p>
            <a:pPr marL="72000" indent="324000">
              <a:buNone/>
            </a:pPr>
            <a:r>
              <a:rPr lang="ru-RU" dirty="0" smtClean="0">
                <a:solidFill>
                  <a:schemeClr val="tx1"/>
                </a:solidFill>
              </a:rPr>
              <a:t>- физическая </a:t>
            </a:r>
            <a:r>
              <a:rPr lang="ru-RU" dirty="0">
                <a:solidFill>
                  <a:schemeClr val="tx1"/>
                </a:solidFill>
              </a:rPr>
              <a:t>культура и спортивно-массовая </a:t>
            </a:r>
            <a:r>
              <a:rPr lang="ru-RU" dirty="0" smtClean="0">
                <a:solidFill>
                  <a:schemeClr val="tx1"/>
                </a:solidFill>
              </a:rPr>
              <a:t>работа;</a:t>
            </a:r>
          </a:p>
          <a:p>
            <a:pPr marL="72000" indent="324000">
              <a:buNone/>
            </a:pPr>
            <a:r>
              <a:rPr lang="ru-RU" dirty="0" smtClean="0">
                <a:solidFill>
                  <a:schemeClr val="tx1"/>
                </a:solidFill>
              </a:rPr>
              <a:t>- работа с лицами с ограниченными возможностями здоровья;</a:t>
            </a:r>
            <a:endParaRPr lang="ru-RU" dirty="0">
              <a:solidFill>
                <a:schemeClr val="tx1"/>
              </a:solidFill>
            </a:endParaRPr>
          </a:p>
          <a:p>
            <a:pPr marL="72000" indent="324000">
              <a:buNone/>
            </a:pPr>
            <a:r>
              <a:rPr lang="ru-RU" dirty="0">
                <a:solidFill>
                  <a:schemeClr val="tx1"/>
                </a:solidFill>
              </a:rPr>
              <a:t>- организация общественного самоуправления в </a:t>
            </a:r>
            <a:r>
              <a:rPr lang="ru-RU" dirty="0" smtClean="0">
                <a:solidFill>
                  <a:schemeClr val="tx1"/>
                </a:solidFill>
              </a:rPr>
              <a:t>районе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052736"/>
            <a:ext cx="8208912" cy="558924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           </a:t>
            </a:r>
            <a:endParaRPr lang="ru-RU" sz="4600" b="1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ru-RU" dirty="0" smtClean="0"/>
              <a:t>    Основным координатором работы с семьей является Красноборская районная общественная организация женщин. Деятельность женского движения на территории района осуществляется через женсоветы, созданные в наиболее крупных населенных пунктах.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течение года семьи района участвовали во многих областных акциях, конкурсах и мероприятиях.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В ноябре 2014 года состоялось районное мероприятие «Искусство быть родителями», в котором приняли участие 8 семейных команд района.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Дипломом «Признательность» отмечены  4 семьи района, достойно воспитавших троих и более детей до достижения восьмилетнего возраста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В 2014 году свидетельства о праве на получение социальной выплаты на улучшение жилищных условий по данной программе получили 2 многодетные семьи.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848872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Семейная политика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28604"/>
            <a:ext cx="86868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Молодежная политика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8136904" cy="547260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400" dirty="0" smtClean="0"/>
              <a:t>       Работа с молодежью и семьями района в 2014 году строилась в рамках муниципальных программы «Патриотическое воспитание, развитие физической культуры, спорта и повышение эффективности реализации молодежной политики в МО «Красноборский муниципальный район» на 2014 – 2020 годы»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В  2014 году увеличился объем привлеченных внебюджетных средств для реализации молодежной политики (привлечено 224 тысячи рублей). Район также участвует в областных конкурсах проектов для привлечения финансирования областного бюджета на молодежные мероприятия (за год привлечено 175 тыс. руб.).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 По итогам участия в областных конкурсах 5 проектов получили финансирование.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Активно работала в течение всего года Молодежная Палата. Члены Палаты принимали участие в подготовке и проведении большинства молодежных мероприятий и различных акций.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3524031759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28604"/>
            <a:ext cx="8686800" cy="5982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Молодежная политика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8136904" cy="54726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10-12 октября в  селе Верхняя Уфтюга прошел </a:t>
            </a:r>
            <a:r>
              <a:rPr lang="en-US" sz="2400" dirty="0" smtClean="0"/>
              <a:t>II</a:t>
            </a:r>
            <a:r>
              <a:rPr lang="ru-RU" sz="2400" dirty="0" smtClean="0"/>
              <a:t> форум молодежи Красноборского района.</a:t>
            </a:r>
            <a:endParaRPr lang="ru-RU" sz="2400" b="1" dirty="0"/>
          </a:p>
        </p:txBody>
      </p:sp>
      <p:pic>
        <p:nvPicPr>
          <p:cNvPr id="69634" name="Picture 2" descr="C:\Users\MALAHO~1.000\AppData\Local\Temp\DSC05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928802"/>
            <a:ext cx="8001056" cy="4500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24031759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28604"/>
            <a:ext cx="8686800" cy="5982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Молодежная политика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8136904" cy="54726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В 2014 году на территории района совместно с благотворительным фондом «Легкое дыхание» в рамках международного проекта «Предупрежден – значит защищен» реализованы два проекта: «Мы за здоровый образ жизни!» и «Здоровая семья – здоровое общество».</a:t>
            </a:r>
            <a:endParaRPr lang="ru-RU" sz="2400" b="1" dirty="0"/>
          </a:p>
        </p:txBody>
      </p:sp>
      <p:pic>
        <p:nvPicPr>
          <p:cNvPr id="11" name="Picture 4" descr="Z:\МАЛАХОВА\P3250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143248"/>
            <a:ext cx="4379920" cy="3284940"/>
          </a:xfrm>
          <a:prstGeom prst="rect">
            <a:avLst/>
          </a:prstGeom>
          <a:noFill/>
        </p:spPr>
      </p:pic>
      <p:pic>
        <p:nvPicPr>
          <p:cNvPr id="12" name="Picture 7" descr="Z:\МАЛАХОВА\P3250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5311" y="3143248"/>
            <a:ext cx="4381531" cy="3286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24031759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ФИЗКУЛЬТУРА И СПОРТ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12775"/>
            <a:ext cx="8174142" cy="3600401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dirty="0" smtClean="0"/>
              <a:t>В районе действует 32 коллектива физкультуры, в том числе 2 федерации по видам спорта, Совет по физической культуре и спорту.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Популярны следующие виды спорта: лыжные гонки, гиревой спорт, мини-футбол, волейбол, баскетбол, настольный теннис, лёгкая атлетика,   шахматы, русские шашки, армрестлинг.     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За  2014 год проведено </a:t>
            </a:r>
            <a:r>
              <a:rPr lang="ru-RU" dirty="0" smtClean="0">
                <a:solidFill>
                  <a:srgbClr val="FF0000"/>
                </a:solidFill>
              </a:rPr>
              <a:t>52 спортивных соревнования  </a:t>
            </a:r>
            <a:r>
              <a:rPr lang="ru-RU" dirty="0" smtClean="0"/>
              <a:t>по различным видам спорта, в том числе: среди мужских команд – 38, среди общеобразовательных школ – 14. Организовано 27 выездов на различные областные и межрайонные соревнования.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Проведено 10 спортивно – массовых мероприятий с количеством участников до 250 человек, в том числе: «Новогодняя лыжня», «Лыжня России 2014»,  «Легкоатлетический пробег к Дню Победы»,  спортивные мероприятия к Дню молодежи, к Дню физкультурника, День бега «Кросс наций» и др. 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97152"/>
            <a:ext cx="2835275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725144"/>
            <a:ext cx="3168352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487" y="4797153"/>
            <a:ext cx="2700337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ДЕМОГРАФИЧЕСКАЯ СИТУАЦИЯ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42984"/>
            <a:ext cx="7704856" cy="4937141"/>
          </a:xfrm>
        </p:spPr>
        <p:txBody>
          <a:bodyPr/>
          <a:lstStyle/>
          <a:p>
            <a:pPr marL="72000" indent="342900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На начало 2014 года численность постоянного населения МО «Красноборский муниципальный район» составляет </a:t>
            </a:r>
            <a:r>
              <a:rPr lang="ru-RU" sz="2400" dirty="0" smtClean="0">
                <a:solidFill>
                  <a:srgbClr val="FF0000"/>
                </a:solidFill>
              </a:rPr>
              <a:t>12 593 человек  </a:t>
            </a: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ru-RU" sz="2400" smtClean="0">
                <a:solidFill>
                  <a:schemeClr val="tx1"/>
                </a:solidFill>
              </a:rPr>
              <a:t>АПГ </a:t>
            </a:r>
            <a:r>
              <a:rPr lang="ru-RU" sz="2400" smtClean="0">
                <a:solidFill>
                  <a:schemeClr val="tx1"/>
                </a:solidFill>
              </a:rPr>
              <a:t>12 893 </a:t>
            </a:r>
            <a:r>
              <a:rPr lang="ru-RU" sz="2400" dirty="0" smtClean="0">
                <a:solidFill>
                  <a:schemeClr val="tx1"/>
                </a:solidFill>
              </a:rPr>
              <a:t>человек)</a:t>
            </a:r>
          </a:p>
          <a:p>
            <a:pPr marL="72000" indent="34290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Естественное движение населения (человек)</a:t>
            </a:r>
          </a:p>
          <a:p>
            <a:pPr marL="72000" indent="342900">
              <a:spcBef>
                <a:spcPts val="0"/>
              </a:spcBef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108000" indent="342900" algn="ctr">
              <a:buNone/>
            </a:pPr>
            <a:endParaRPr lang="ru-RU" sz="2400" dirty="0" smtClean="0">
              <a:solidFill>
                <a:schemeClr val="tx1"/>
              </a:solidFill>
            </a:endParaRPr>
          </a:p>
          <a:p>
            <a:pPr marL="108000" indent="34290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Миграция населения в 2014 году (человек)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7787116"/>
              </p:ext>
            </p:extLst>
          </p:nvPr>
        </p:nvGraphicFramePr>
        <p:xfrm>
          <a:off x="1475656" y="2764460"/>
          <a:ext cx="6552728" cy="1676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512168"/>
                <a:gridCol w="1512168"/>
                <a:gridCol w="1728192"/>
              </a:tblGrid>
              <a:tr h="25028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Человек</a:t>
                      </a: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5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Родившихся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181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155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- 26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Умерших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223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215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-8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72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Естественный прирост(+), </a:t>
                      </a:r>
                      <a:r>
                        <a:rPr lang="ru-RU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убыль(-)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- 42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-60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-18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7105353"/>
              </p:ext>
            </p:extLst>
          </p:nvPr>
        </p:nvGraphicFramePr>
        <p:xfrm>
          <a:off x="1475656" y="4869160"/>
          <a:ext cx="6624736" cy="1674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313"/>
                <a:gridCol w="1314459"/>
                <a:gridCol w="1391746"/>
                <a:gridCol w="1676218"/>
              </a:tblGrid>
              <a:tr h="214314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Человек</a:t>
                      </a: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6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Прибывших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787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575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-212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Выбывших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969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815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-154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5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Сальдо </a:t>
                      </a:r>
                      <a:r>
                        <a:rPr lang="ru-RU" sz="16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миграции убыль(-)</a:t>
                      </a:r>
                      <a:endParaRPr lang="ru-RU" sz="16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-182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-240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-58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ТЕРРИТОРИАЛЬНОЕ ОБЩЕСТВЕННОЕ САМОУПРАВЛЕНИЕ</a:t>
            </a:r>
            <a:endParaRPr lang="ru-RU" sz="3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554162"/>
            <a:ext cx="8208912" cy="452596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С 2014 года действует муниципальная программа «Развитие местного самоуправления в МО «Красноборский муниципальный район» и поддержка социально ориентированных некоммерческих организаций на 2014 – 2020 годы». 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Нам 1 января 2015 года на территории района действует 26 </a:t>
            </a:r>
            <a:r>
              <a:rPr lang="ru-RU" dirty="0" err="1" smtClean="0"/>
              <a:t>ТОСов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920880" cy="838200"/>
          </a:xfrm>
        </p:spPr>
        <p:txBody>
          <a:bodyPr>
            <a:noAutofit/>
          </a:bodyPr>
          <a:lstStyle/>
          <a:p>
            <a:pPr algn="ctr"/>
            <a:r>
              <a:rPr lang="ru-RU" sz="3000" dirty="0" smtClean="0"/>
              <a:t>Работа С ЛИЦАМИ </a:t>
            </a:r>
            <a:br>
              <a:rPr lang="ru-RU" sz="3000" dirty="0" smtClean="0"/>
            </a:br>
            <a:r>
              <a:rPr lang="ru-RU" sz="3000" dirty="0" smtClean="0"/>
              <a:t>С Ограниченными ВОЗМОЖНОСТЯМИ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4162"/>
            <a:ext cx="8136904" cy="49711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/>
              <a:t>На 31 декабря 2014 года в Красноборском районе проживает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1126 инвалидов</a:t>
            </a:r>
            <a:r>
              <a:rPr lang="ru-RU" sz="2000" dirty="0" smtClean="0"/>
              <a:t>, что составляет 8,8 процентов </a:t>
            </a:r>
          </a:p>
          <a:p>
            <a:pPr algn="ctr">
              <a:buNone/>
            </a:pPr>
            <a:r>
              <a:rPr lang="ru-RU" sz="2000" dirty="0" smtClean="0"/>
              <a:t>от общей численности населения.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В 2014 году работа с данной категорией велась в рамках муниципальной программы «Доступная среда в МО «Красноборский муниципальный район» на 2014 – 2018 годы».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Программные мероприятия направлены на повышение уровня доступности зданий и сооружений, предоставляющих услуги социального характера, находящихся в муниципальной собственности, вовлечение лиц с ограниченными возможностями здоровья в социально-значимую деятельность, информационное обеспечение инвалидов.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240940759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КУЛЬТУРА И ТУРИЗМ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24744"/>
            <a:ext cx="8136904" cy="5447528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Учреждения культуры это: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-МБУ «</a:t>
            </a:r>
            <a:r>
              <a:rPr lang="ru-RU" sz="2800" dirty="0" err="1" smtClean="0"/>
              <a:t>Межпоселенческая</a:t>
            </a:r>
            <a:r>
              <a:rPr lang="ru-RU" sz="2800" dirty="0" smtClean="0"/>
              <a:t> библиотека Красноборского района» с 18 структурными подразделениями,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-МБУК «Районный культурный центр» с функциями информационно-методического центра,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-МБОУ ДОД «Детская школа искусств им. С.Л. Сметанина» с филиалом в с. </a:t>
            </a:r>
            <a:r>
              <a:rPr lang="ru-RU" sz="2800" dirty="0" err="1" smtClean="0"/>
              <a:t>Черевково</a:t>
            </a:r>
            <a:r>
              <a:rPr lang="ru-RU" sz="2800" dirty="0" smtClean="0"/>
              <a:t>,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-МБУК «Красноборский историко-мемориальный и художественный музей </a:t>
            </a:r>
            <a:r>
              <a:rPr lang="ru-RU" sz="2800" dirty="0" err="1" smtClean="0"/>
              <a:t>им.С.И.Тупицына</a:t>
            </a:r>
            <a:r>
              <a:rPr lang="ru-RU" sz="2800" dirty="0" smtClean="0"/>
              <a:t>» с филиалом в с. </a:t>
            </a:r>
            <a:r>
              <a:rPr lang="ru-RU" sz="2800" dirty="0" err="1" smtClean="0"/>
              <a:t>Черевково</a:t>
            </a:r>
            <a:r>
              <a:rPr lang="ru-RU" sz="2800" dirty="0" smtClean="0"/>
              <a:t>,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-МБУК «</a:t>
            </a:r>
            <a:r>
              <a:rPr lang="ru-RU" sz="2800" dirty="0" err="1" smtClean="0"/>
              <a:t>Культурно-досуговый</a:t>
            </a:r>
            <a:r>
              <a:rPr lang="ru-RU" sz="2800" dirty="0" smtClean="0"/>
              <a:t> центр» МО «</a:t>
            </a:r>
            <a:r>
              <a:rPr lang="ru-RU" sz="2800" dirty="0" err="1" smtClean="0"/>
              <a:t>Куликовское</a:t>
            </a:r>
            <a:r>
              <a:rPr lang="ru-RU" sz="2800" dirty="0" smtClean="0"/>
              <a:t>» с 1 обособленными подразделениями,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-МБУК «Культурно-этнографический центр» МО «</a:t>
            </a:r>
            <a:r>
              <a:rPr lang="ru-RU" sz="2800" dirty="0" err="1" smtClean="0"/>
              <a:t>Верхнеуфтюгское</a:t>
            </a:r>
            <a:r>
              <a:rPr lang="ru-RU" sz="2800" dirty="0" smtClean="0"/>
              <a:t>» с 1 обособленными подразделениями, 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-МБУК «</a:t>
            </a:r>
            <a:r>
              <a:rPr lang="ru-RU" sz="2800" dirty="0" err="1" smtClean="0"/>
              <a:t>Культурно-досуговый</a:t>
            </a:r>
            <a:r>
              <a:rPr lang="ru-RU" sz="2800" dirty="0" smtClean="0"/>
              <a:t> центр» МО «Белослудское»,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-МБУК «</a:t>
            </a:r>
            <a:r>
              <a:rPr lang="ru-RU" sz="2800" dirty="0" err="1" smtClean="0"/>
              <a:t>Культурно-досуговый</a:t>
            </a:r>
            <a:r>
              <a:rPr lang="ru-RU" sz="2800" dirty="0" smtClean="0"/>
              <a:t> центр» МО «Алексеевское» с 1 обособленными подразделениями,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-МБУК «</a:t>
            </a:r>
            <a:r>
              <a:rPr lang="ru-RU" sz="2800" dirty="0" err="1" smtClean="0"/>
              <a:t>Культурно-досуговый</a:t>
            </a:r>
            <a:r>
              <a:rPr lang="ru-RU" sz="2800" dirty="0" smtClean="0"/>
              <a:t> центр» МО «</a:t>
            </a:r>
            <a:r>
              <a:rPr lang="ru-RU" sz="2800" dirty="0" err="1" smtClean="0"/>
              <a:t>Телеговское</a:t>
            </a:r>
            <a:r>
              <a:rPr lang="ru-RU" sz="2800" dirty="0" smtClean="0"/>
              <a:t>» с 1 обособленными подразделениями,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-МБУК «</a:t>
            </a:r>
            <a:r>
              <a:rPr lang="ru-RU" sz="2800" dirty="0" err="1" smtClean="0"/>
              <a:t>Культурно-досуговый</a:t>
            </a:r>
            <a:r>
              <a:rPr lang="ru-RU" sz="2800" dirty="0" smtClean="0"/>
              <a:t> центр» МО «</a:t>
            </a:r>
            <a:r>
              <a:rPr lang="ru-RU" sz="2800" dirty="0" err="1" smtClean="0"/>
              <a:t>Пермогорское</a:t>
            </a:r>
            <a:r>
              <a:rPr lang="ru-RU" sz="2800" dirty="0" smtClean="0"/>
              <a:t>», 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-МКУК «</a:t>
            </a:r>
            <a:r>
              <a:rPr lang="ru-RU" sz="2800" dirty="0" err="1" smtClean="0"/>
              <a:t>Черевковский</a:t>
            </a:r>
            <a:r>
              <a:rPr lang="ru-RU" sz="2800" dirty="0" smtClean="0"/>
              <a:t> центр культуры» МО «</a:t>
            </a:r>
            <a:r>
              <a:rPr lang="ru-RU" sz="2800" dirty="0" err="1" smtClean="0"/>
              <a:t>Черевковское</a:t>
            </a:r>
            <a:r>
              <a:rPr lang="ru-RU" sz="2800" dirty="0" smtClean="0"/>
              <a:t>» с 5 структурными  подразделениями.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18956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0146"/>
            <a:ext cx="8136904" cy="497118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На 1.01.15 года средняя заработная плата работников муниципальных учреждений культуры по району составила -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21 606,26 тыс. руб.</a:t>
            </a:r>
          </a:p>
          <a:p>
            <a:pPr algn="ctr">
              <a:buNone/>
            </a:pPr>
            <a:r>
              <a:rPr lang="ru-RU" sz="2800" dirty="0" smtClean="0"/>
              <a:t>Средняя заработная плата педагогических работников учреждений дополнительного образования детей составила –</a:t>
            </a:r>
          </a:p>
          <a:p>
            <a:pPr algn="ctr">
              <a:buNone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27 301,72 тыс. руб.</a:t>
            </a:r>
          </a:p>
          <a:p>
            <a:endParaRPr lang="ru-RU" sz="20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04800" y="18864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КУЛЬТУРА И ТУРИЗМ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66686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26170"/>
            <a:ext cx="8136904" cy="497118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    В рамках празднования 90-летнего юбилея Красноборского района был реализован проект «Дни муниципальных образований».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4800" y="500042"/>
            <a:ext cx="86868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Основные культурные события </a:t>
            </a:r>
            <a:br>
              <a:rPr lang="ru-RU" b="1" dirty="0" smtClean="0"/>
            </a:br>
            <a:r>
              <a:rPr lang="ru-RU" b="1" dirty="0" smtClean="0"/>
              <a:t>2014 года</a:t>
            </a:r>
            <a:endParaRPr lang="ru-RU" dirty="0"/>
          </a:p>
        </p:txBody>
      </p:sp>
      <p:pic>
        <p:nvPicPr>
          <p:cNvPr id="22529" name="Picture 1" descr="Y:\мои фото\2014\Выставка МО Верхнеуфтюгское\DSCN15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143248"/>
            <a:ext cx="4286248" cy="3214686"/>
          </a:xfrm>
          <a:prstGeom prst="rect">
            <a:avLst/>
          </a:prstGeom>
          <a:noFill/>
        </p:spPr>
      </p:pic>
      <p:pic>
        <p:nvPicPr>
          <p:cNvPr id="22530" name="Picture 2" descr="Y:\мои фото\2014\21 декабря - ЮБИЛЕЙ РАЙОНА\DSCN06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7" y="3143248"/>
            <a:ext cx="4286279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29058202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85860"/>
            <a:ext cx="8136904" cy="53114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    Международный фестиваль гармони «</a:t>
            </a:r>
            <a:r>
              <a:rPr lang="ru-RU" sz="2400" dirty="0" err="1" smtClean="0"/>
              <a:t>Сметаниские</a:t>
            </a:r>
            <a:r>
              <a:rPr lang="ru-RU" sz="2400" dirty="0" smtClean="0"/>
              <a:t> встречи»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4800" y="500042"/>
            <a:ext cx="86868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Основные культурные события </a:t>
            </a:r>
            <a:br>
              <a:rPr lang="ru-RU" b="1" dirty="0" smtClean="0"/>
            </a:br>
            <a:r>
              <a:rPr lang="ru-RU" b="1" dirty="0" smtClean="0"/>
              <a:t>2014 года</a:t>
            </a:r>
            <a:endParaRPr lang="ru-RU" dirty="0"/>
          </a:p>
        </p:txBody>
      </p:sp>
      <p:pic>
        <p:nvPicPr>
          <p:cNvPr id="68610" name="Picture 2" descr="C:\Users\Malahova.ADMI.000\Pictures\aVTPSzEG7M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16194"/>
            <a:ext cx="4857752" cy="3333848"/>
          </a:xfrm>
          <a:prstGeom prst="rect">
            <a:avLst/>
          </a:prstGeom>
          <a:noFill/>
        </p:spPr>
      </p:pic>
      <p:pic>
        <p:nvPicPr>
          <p:cNvPr id="68611" name="Picture 3" descr="C:\Users\Malahova.ADMI.000\Pictures\Vx32XZUwtL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4716" y="1834648"/>
            <a:ext cx="4536440" cy="3023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29058202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57298"/>
            <a:ext cx="8136904" cy="524005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/>
              <a:t>Рождественский бал главы МО «Красноборский муниципальный район»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4800" y="500042"/>
            <a:ext cx="86868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Основные культурные события </a:t>
            </a:r>
            <a:br>
              <a:rPr lang="ru-RU" b="1" dirty="0" smtClean="0"/>
            </a:br>
            <a:r>
              <a:rPr lang="ru-RU" b="1" dirty="0" smtClean="0"/>
              <a:t>2014 года</a:t>
            </a:r>
            <a:endParaRPr lang="ru-RU" dirty="0"/>
          </a:p>
        </p:txBody>
      </p:sp>
      <p:pic>
        <p:nvPicPr>
          <p:cNvPr id="8" name="Рисунок 7" descr="UdDqb2Mbcu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500306"/>
            <a:ext cx="5553774" cy="3714776"/>
          </a:xfrm>
          <a:prstGeom prst="rect">
            <a:avLst/>
          </a:prstGeom>
        </p:spPr>
      </p:pic>
      <p:pic>
        <p:nvPicPr>
          <p:cNvPr id="9" name="Рисунок 8" descr="LR9iU3QLEUo.jpg"/>
          <p:cNvPicPr>
            <a:picLocks noChangeAspect="1"/>
          </p:cNvPicPr>
          <p:nvPr/>
        </p:nvPicPr>
        <p:blipFill>
          <a:blip r:embed="rId3"/>
          <a:srcRect r="12837"/>
          <a:stretch>
            <a:fillRect/>
          </a:stretch>
        </p:blipFill>
        <p:spPr>
          <a:xfrm>
            <a:off x="4017439" y="2500306"/>
            <a:ext cx="4840841" cy="371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9058202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71546"/>
            <a:ext cx="8136904" cy="5165766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В 2014 году учреждениями проведено  </a:t>
            </a:r>
            <a:r>
              <a:rPr lang="ru-RU" sz="2400" dirty="0" smtClean="0">
                <a:solidFill>
                  <a:srgbClr val="FF0000"/>
                </a:solidFill>
              </a:rPr>
              <a:t>1984 культурно – </a:t>
            </a:r>
            <a:r>
              <a:rPr lang="ru-RU" sz="2400" dirty="0" err="1" smtClean="0">
                <a:solidFill>
                  <a:srgbClr val="FF0000"/>
                </a:solidFill>
              </a:rPr>
              <a:t>досуговых</a:t>
            </a:r>
            <a:r>
              <a:rPr lang="ru-RU" sz="2400" dirty="0" smtClean="0">
                <a:solidFill>
                  <a:srgbClr val="FF0000"/>
                </a:solidFill>
              </a:rPr>
              <a:t>  мероприятий </a:t>
            </a:r>
            <a:r>
              <a:rPr lang="ru-RU" sz="2400" dirty="0" smtClean="0"/>
              <a:t>(+147  к  2013 году), из них </a:t>
            </a:r>
          </a:p>
          <a:p>
            <a:pPr algn="ctr">
              <a:buNone/>
            </a:pPr>
            <a:r>
              <a:rPr lang="ru-RU" sz="2400" dirty="0" smtClean="0"/>
              <a:t>731 - для детей (+6). Из  общего количества мероприятий  </a:t>
            </a:r>
            <a:r>
              <a:rPr lang="ru-RU" sz="2400" dirty="0" smtClean="0">
                <a:solidFill>
                  <a:srgbClr val="FF0000"/>
                </a:solidFill>
              </a:rPr>
              <a:t>1341</a:t>
            </a:r>
            <a:r>
              <a:rPr lang="ru-RU" sz="2400" dirty="0" smtClean="0"/>
              <a:t> – на платной основе.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Число любительских </a:t>
            </a:r>
            <a:r>
              <a:rPr lang="ru-RU" sz="2400" dirty="0" smtClean="0">
                <a:solidFill>
                  <a:srgbClr val="FF0000"/>
                </a:solidFill>
              </a:rPr>
              <a:t>клубных формирований </a:t>
            </a:r>
            <a:r>
              <a:rPr lang="ru-RU" sz="2400" dirty="0" smtClean="0"/>
              <a:t>в 2014году составило </a:t>
            </a:r>
            <a:r>
              <a:rPr lang="ru-RU" sz="2400" dirty="0" smtClean="0">
                <a:solidFill>
                  <a:srgbClr val="FF0000"/>
                </a:solidFill>
              </a:rPr>
              <a:t>126 </a:t>
            </a:r>
            <a:r>
              <a:rPr lang="ru-RU" sz="2400" dirty="0" smtClean="0"/>
              <a:t>(+8 к 2013 году), </a:t>
            </a:r>
          </a:p>
          <a:p>
            <a:pPr algn="ctr">
              <a:buNone/>
            </a:pPr>
            <a:r>
              <a:rPr lang="ru-RU" sz="2400" dirty="0" smtClean="0"/>
              <a:t>число участников - 1265 человек (+41 к 2013 году).  </a:t>
            </a:r>
          </a:p>
          <a:p>
            <a:pPr algn="ctr">
              <a:buNone/>
            </a:pPr>
            <a:r>
              <a:rPr lang="ru-RU" sz="2400" dirty="0" smtClean="0"/>
              <a:t>Из общего числа формирований  99 - коллективы самодеятельного народного творчества. </a:t>
            </a:r>
          </a:p>
          <a:p>
            <a:pPr algn="ctr">
              <a:buNone/>
            </a:pPr>
            <a:r>
              <a:rPr lang="ru-RU" sz="2400" dirty="0" smtClean="0"/>
              <a:t>В учреждениях работают спортивные, семейные,  детские клубы  и клубы по интересам.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dirty="0" smtClean="0"/>
              <a:t>Творческие коллективы принимают активное участие в конкурсах и фестивалях различного уровня. </a:t>
            </a: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Культурно - </a:t>
            </a:r>
            <a:r>
              <a:rPr lang="ru-RU" b="1" dirty="0" err="1" smtClean="0"/>
              <a:t>досуговое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обслуживание населения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99256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71546"/>
            <a:ext cx="8136904" cy="51657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    На реализацию фестиваля «Сметанинские встречи» кроме денежных средств районного бюджета были привлечены дополнительно </a:t>
            </a:r>
            <a:r>
              <a:rPr lang="ru-RU" sz="2400" dirty="0" smtClean="0">
                <a:solidFill>
                  <a:srgbClr val="FF0000"/>
                </a:solidFill>
              </a:rPr>
              <a:t>400,0 тыс. руб</a:t>
            </a:r>
            <a:r>
              <a:rPr lang="ru-RU" sz="2400" dirty="0" smtClean="0"/>
              <a:t>. (200,0 тыс. руб. областной бюджет и 200 тыс. руб. средства филиала ОАО «Группа «Илим» г. Коряжма).</a:t>
            </a:r>
          </a:p>
          <a:p>
            <a:pPr>
              <a:buNone/>
            </a:pPr>
            <a:r>
              <a:rPr lang="ru-RU" sz="2400" dirty="0" smtClean="0"/>
              <a:t>  На приобретение музыкальных инструментов для ДШИ из бюджета Архангельской области выделено </a:t>
            </a:r>
            <a:r>
              <a:rPr lang="ru-RU" sz="2400" dirty="0" smtClean="0">
                <a:solidFill>
                  <a:srgbClr val="FF0000"/>
                </a:solidFill>
              </a:rPr>
              <a:t>180 тыс.руб</a:t>
            </a:r>
            <a:r>
              <a:rPr lang="ru-RU" sz="2400" dirty="0" smtClean="0"/>
              <a:t>.</a:t>
            </a:r>
          </a:p>
          <a:p>
            <a:pPr>
              <a:buNone/>
            </a:pPr>
            <a:r>
              <a:rPr lang="ru-RU" sz="2400" dirty="0" smtClean="0"/>
              <a:t>Благотворительным фондом «Илим» было выделено: </a:t>
            </a:r>
            <a:r>
              <a:rPr lang="ru-RU" sz="2400" dirty="0" smtClean="0">
                <a:solidFill>
                  <a:srgbClr val="FF0000"/>
                </a:solidFill>
              </a:rPr>
              <a:t>1 200,00 тыс. рублей</a:t>
            </a:r>
            <a:r>
              <a:rPr lang="ru-RU" sz="2400" dirty="0" smtClean="0"/>
              <a:t>, из которых  </a:t>
            </a:r>
            <a:r>
              <a:rPr lang="ru-RU" sz="2400" dirty="0" smtClean="0">
                <a:solidFill>
                  <a:srgbClr val="FF0000"/>
                </a:solidFill>
              </a:rPr>
              <a:t>500 тыс. руб</a:t>
            </a:r>
            <a:r>
              <a:rPr lang="ru-RU" sz="2400" dirty="0" smtClean="0"/>
              <a:t>. - на ремонт фойе МБУК «Районный культурный центр», </a:t>
            </a:r>
            <a:r>
              <a:rPr lang="ru-RU" sz="2400" dirty="0" smtClean="0">
                <a:solidFill>
                  <a:srgbClr val="FF0000"/>
                </a:solidFill>
              </a:rPr>
              <a:t>500,00 тыс. руб</a:t>
            </a:r>
            <a:r>
              <a:rPr lang="ru-RU" sz="2400" dirty="0" smtClean="0"/>
              <a:t>. на ремонт центральной  библиотеки  и </a:t>
            </a:r>
            <a:r>
              <a:rPr lang="ru-RU" sz="2400" dirty="0" smtClean="0">
                <a:solidFill>
                  <a:srgbClr val="FF0000"/>
                </a:solidFill>
              </a:rPr>
              <a:t>200,00 тыс. руб</a:t>
            </a:r>
            <a:r>
              <a:rPr lang="ru-RU" sz="2400" dirty="0" smtClean="0"/>
              <a:t>. на строительство туристической базы «Усадьба Белого Гриба» в деревне </a:t>
            </a:r>
            <a:r>
              <a:rPr lang="ru-RU" sz="2400" dirty="0" err="1" smtClean="0"/>
              <a:t>Ивлевская</a:t>
            </a:r>
            <a:r>
              <a:rPr lang="ru-RU" sz="2400" dirty="0" smtClean="0"/>
              <a:t>.  А также </a:t>
            </a:r>
            <a:r>
              <a:rPr lang="ru-RU" sz="2400" dirty="0" smtClean="0">
                <a:solidFill>
                  <a:srgbClr val="FF0000"/>
                </a:solidFill>
              </a:rPr>
              <a:t>205,00 тыс. руб</a:t>
            </a:r>
            <a:r>
              <a:rPr lang="ru-RU" sz="2400" dirty="0" smtClean="0"/>
              <a:t>. – на поддержку проектных инициатив.</a:t>
            </a:r>
          </a:p>
          <a:p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Участие в конкурсах, </a:t>
            </a:r>
            <a:r>
              <a:rPr lang="ru-RU" b="1" dirty="0" err="1" smtClean="0"/>
              <a:t>грантовая</a:t>
            </a:r>
            <a:r>
              <a:rPr lang="ru-RU" b="1" dirty="0" smtClean="0"/>
              <a:t> поддержка, привлечение средств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99256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071546"/>
            <a:ext cx="7488832" cy="5786454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В Красноборском районе работает 10 муниципальных  образовательных учреждений (юридических лиц):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9   общеобразовательных  учреждений  (4 средних  школы, 4  основных  школы, 1 начальная школа);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1 информационно-методический центр.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Все  они  в  своем  составе  имеют 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28 структурных подразделений</a:t>
            </a:r>
            <a:r>
              <a:rPr lang="ru-RU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6 общеобразовательных учреждений (4 начальных школы, 2 основных школы);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19 детских дошкольных учреждений;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Центр дополнительного образования для детей;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детский клуб «Карусель»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детский  оздоровительный  лагерь «Заря»;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детская юношеская спортивная школа,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2 хоккейных  корта(Куликово, Красноборск),   лыжная  база в </a:t>
            </a:r>
            <a:r>
              <a:rPr lang="ru-RU" dirty="0" err="1" smtClean="0"/>
              <a:t>с.Черевково</a:t>
            </a:r>
            <a:r>
              <a:rPr lang="ru-RU" dirty="0" smtClean="0"/>
              <a:t>. 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В муниципальных образовательных учреждениях МО "Красноборский муниципальный район" обучается 1326 (2013 год - 1302) человека.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6864" cy="838200"/>
          </a:xfrm>
        </p:spPr>
        <p:txBody>
          <a:bodyPr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6663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УРОВЕНЬ ЖИЗНИ НАСЕЛЕНИЯ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268760"/>
            <a:ext cx="8136904" cy="5374950"/>
          </a:xfrm>
        </p:spPr>
        <p:txBody>
          <a:bodyPr>
            <a:normAutofit/>
          </a:bodyPr>
          <a:lstStyle/>
          <a:p>
            <a:pPr marL="504000" indent="342900" algn="ctr">
              <a:buNone/>
            </a:pPr>
            <a:r>
              <a:rPr lang="ru-RU" sz="2600" dirty="0" smtClean="0"/>
              <a:t>Величина прожиточного минимума в среднем  на душу населения области составила                     </a:t>
            </a:r>
            <a:r>
              <a:rPr lang="ru-RU" sz="2600" dirty="0" smtClean="0">
                <a:solidFill>
                  <a:srgbClr val="FF0000"/>
                </a:solidFill>
              </a:rPr>
              <a:t>10997 (АПГ </a:t>
            </a:r>
            <a:r>
              <a:rPr lang="ru-RU" sz="2600" dirty="0" smtClean="0">
                <a:solidFill>
                  <a:srgbClr val="C00000"/>
                </a:solidFill>
              </a:rPr>
              <a:t>8159 рублей)</a:t>
            </a:r>
            <a:r>
              <a:rPr lang="ru-RU" sz="2600" dirty="0" smtClean="0"/>
              <a:t>. В том числе: </a:t>
            </a:r>
          </a:p>
          <a:p>
            <a:pPr marL="504000" indent="342900">
              <a:buNone/>
            </a:pPr>
            <a:r>
              <a:rPr lang="ru-RU" sz="2600" dirty="0" smtClean="0"/>
              <a:t>- Трудоспособному населению - </a:t>
            </a:r>
            <a:r>
              <a:rPr lang="ru-RU" sz="2600" u="sng" dirty="0" smtClean="0"/>
              <a:t>11815 рублей</a:t>
            </a:r>
            <a:r>
              <a:rPr lang="ru-RU" sz="2600" dirty="0" smtClean="0"/>
              <a:t>, </a:t>
            </a:r>
          </a:p>
          <a:p>
            <a:pPr marL="504000" indent="342900">
              <a:buNone/>
            </a:pPr>
            <a:r>
              <a:rPr lang="ru-RU" sz="2600" dirty="0" smtClean="0"/>
              <a:t>- Пенсионерам -  </a:t>
            </a:r>
            <a:r>
              <a:rPr lang="ru-RU" sz="2600" u="sng" dirty="0" smtClean="0"/>
              <a:t>9252 рублей</a:t>
            </a:r>
            <a:r>
              <a:rPr lang="ru-RU" sz="2600" dirty="0" smtClean="0"/>
              <a:t>, </a:t>
            </a:r>
          </a:p>
          <a:p>
            <a:pPr marL="504000" indent="342900">
              <a:buNone/>
            </a:pPr>
            <a:r>
              <a:rPr lang="ru-RU" sz="2600" dirty="0" smtClean="0"/>
              <a:t>- Детям - </a:t>
            </a:r>
            <a:r>
              <a:rPr lang="ru-RU" sz="2600" u="sng" dirty="0" smtClean="0"/>
              <a:t>10458 рублей</a:t>
            </a:r>
            <a:r>
              <a:rPr lang="ru-RU" sz="2600" dirty="0" smtClean="0"/>
              <a:t>. </a:t>
            </a:r>
          </a:p>
          <a:p>
            <a:pPr algn="ctr">
              <a:buNone/>
            </a:pPr>
            <a:r>
              <a:rPr lang="ru-RU" sz="2600" dirty="0" smtClean="0"/>
              <a:t>     Среднемесячная начисленная заработная плата работников крупных организаций и субъектов среднего предпринимательства района на декабрь </a:t>
            </a:r>
            <a:r>
              <a:rPr lang="ru-RU" sz="2600" dirty="0" smtClean="0">
                <a:solidFill>
                  <a:srgbClr val="C00000"/>
                </a:solidFill>
              </a:rPr>
              <a:t>2014 г. </a:t>
            </a:r>
            <a:r>
              <a:rPr lang="ru-RU" sz="2600" dirty="0" smtClean="0"/>
              <a:t>составила </a:t>
            </a:r>
            <a:r>
              <a:rPr lang="ru-RU" sz="2800" dirty="0" smtClean="0">
                <a:solidFill>
                  <a:srgbClr val="FF0000"/>
                </a:solidFill>
              </a:rPr>
              <a:t>25890,7</a:t>
            </a:r>
            <a:r>
              <a:rPr lang="ru-RU" sz="2600" dirty="0" smtClean="0"/>
              <a:t> </a:t>
            </a:r>
            <a:r>
              <a:rPr lang="ru-RU" sz="2600" dirty="0" smtClean="0">
                <a:solidFill>
                  <a:srgbClr val="C00000"/>
                </a:solidFill>
              </a:rPr>
              <a:t>рублей </a:t>
            </a:r>
          </a:p>
          <a:p>
            <a:pPr algn="ctr">
              <a:buNone/>
            </a:pPr>
            <a:r>
              <a:rPr lang="ru-RU" sz="2600" dirty="0" smtClean="0"/>
              <a:t>и увеличилась по сравнению с соответствующим периодом </a:t>
            </a:r>
            <a:r>
              <a:rPr lang="ru-RU" sz="2600" dirty="0" smtClean="0">
                <a:solidFill>
                  <a:srgbClr val="C00000"/>
                </a:solidFill>
              </a:rPr>
              <a:t>2013 года на 7%.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071546"/>
            <a:ext cx="7488832" cy="578645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800" dirty="0" smtClean="0"/>
              <a:t>     Выполнен Указ Президента №599 от 07.05.2012 года  - охват дошкольным образованием  от 3-х до 7 лет составляет 100%. Открыт новый детский сад "Звездочка" на 120 мест в с.Красноборск  в  феврале 2014 года.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Дошкольное образование реализуется в 19 детских садах и 1 группе кратковременного пребывания на территории п. </a:t>
            </a:r>
            <a:r>
              <a:rPr lang="ru-RU" sz="2800" dirty="0" err="1" smtClean="0"/>
              <a:t>Дябрино</a:t>
            </a:r>
            <a:r>
              <a:rPr lang="ru-RU" sz="2800" dirty="0" smtClean="0"/>
              <a:t>. Охват дошкольным образованием в возрасте от 1.5 до 7 лет составляет - </a:t>
            </a:r>
            <a:r>
              <a:rPr lang="ru-RU" sz="2800" dirty="0" smtClean="0">
                <a:solidFill>
                  <a:srgbClr val="FF0000"/>
                </a:solidFill>
              </a:rPr>
              <a:t>97,6%. </a:t>
            </a:r>
          </a:p>
          <a:p>
            <a:pPr algn="ctr">
              <a:buNone/>
            </a:pPr>
            <a:r>
              <a:rPr lang="ru-RU" sz="2800" b="1" i="1" dirty="0" smtClean="0"/>
              <a:t>     В 2014 году сохранены льготы по  оплате за содержание ребенка в детском саду   следующим категориям: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для  родителей детей с ограниченными возможностями здоровья в размере 100%  от установленной родительской платы;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для родителей, имеющих трех и более несовершеннолетних детей в размере 50% от установленной родительской платы;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для одиноких матерей, одиноких отцов, одиноких опекунов (попечителей), имеющих двух несовершеннолетних детей в размере 30% на первого ребенка.</a:t>
            </a:r>
            <a:r>
              <a:rPr lang="ru-RU" sz="2800" u="sng" dirty="0" smtClean="0"/>
              <a:t> </a:t>
            </a:r>
            <a:endParaRPr lang="ru-RU" sz="2800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957548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Развитие дошкольного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6663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214422"/>
            <a:ext cx="7488832" cy="56435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200" dirty="0" smtClean="0"/>
              <a:t>В дневных муниципальных общеобразовательных учреждениях МО «Красноборский муниципальный район» обучается </a:t>
            </a:r>
            <a:r>
              <a:rPr lang="ru-RU" sz="2200" dirty="0" smtClean="0">
                <a:solidFill>
                  <a:srgbClr val="FF0000"/>
                </a:solidFill>
              </a:rPr>
              <a:t>1326</a:t>
            </a:r>
            <a:r>
              <a:rPr lang="ru-RU" sz="2200" dirty="0" smtClean="0"/>
              <a:t>  </a:t>
            </a:r>
            <a:r>
              <a:rPr lang="ru-RU" sz="2200" dirty="0" smtClean="0">
                <a:solidFill>
                  <a:srgbClr val="FF0000"/>
                </a:solidFill>
              </a:rPr>
              <a:t>учащихся.</a:t>
            </a:r>
          </a:p>
          <a:p>
            <a:pPr algn="ctr">
              <a:buNone/>
            </a:pPr>
            <a:r>
              <a:rPr lang="ru-RU" sz="2200" dirty="0" smtClean="0"/>
              <a:t>(2012 год -1342, 2013 год-1302)</a:t>
            </a:r>
          </a:p>
          <a:p>
            <a:pPr algn="ctr">
              <a:buNone/>
            </a:pPr>
            <a:r>
              <a:rPr lang="ru-RU" sz="2200" dirty="0" smtClean="0"/>
              <a:t>В образовательных учреждениях введены новые федеральные государственные образовательные стандарты (ФГОС).</a:t>
            </a:r>
          </a:p>
          <a:p>
            <a:pPr algn="ctr">
              <a:buNone/>
            </a:pPr>
            <a:r>
              <a:rPr lang="ru-RU" sz="2200" dirty="0" smtClean="0"/>
              <a:t>Численность учащихся, </a:t>
            </a:r>
          </a:p>
          <a:p>
            <a:pPr algn="ctr">
              <a:buNone/>
            </a:pPr>
            <a:r>
              <a:rPr lang="ru-RU" sz="2200" dirty="0" smtClean="0"/>
              <a:t>обучающихся по ФГОС - </a:t>
            </a:r>
            <a:r>
              <a:rPr lang="ru-RU" sz="2200" dirty="0" smtClean="0">
                <a:solidFill>
                  <a:srgbClr val="FF0000"/>
                </a:solidFill>
              </a:rPr>
              <a:t>763 чел.</a:t>
            </a:r>
          </a:p>
          <a:p>
            <a:pPr marL="0" indent="0" algn="ctr">
              <a:buNone/>
            </a:pPr>
            <a:r>
              <a:rPr lang="ru-RU" sz="2200" dirty="0" smtClean="0"/>
              <a:t>В 2014 году на территории МО "Красноборский муниципальный район" кадетское образование реализуется в двух общеобразовательных учреждениях: </a:t>
            </a:r>
          </a:p>
          <a:p>
            <a:pPr marL="0" indent="0" algn="ctr">
              <a:buNone/>
            </a:pPr>
            <a:r>
              <a:rPr lang="ru-RU" sz="2200" dirty="0" smtClean="0"/>
              <a:t>МБОУ "Куликовская СОШ " и МБОУ "Красноборская НОШ".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85728"/>
            <a:ext cx="8100392" cy="78581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Развитие начального общего, основного общего, среднего общего образования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956663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8136904" cy="511519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+mj-lt"/>
              </a:rPr>
              <a:t>       В 2014 </a:t>
            </a:r>
            <a:r>
              <a:rPr lang="ru-RU" sz="2400" dirty="0">
                <a:latin typeface="+mj-lt"/>
              </a:rPr>
              <a:t>году </a:t>
            </a:r>
            <a:r>
              <a:rPr lang="ru-RU" sz="2400" dirty="0" smtClean="0"/>
              <a:t>120 учащихся 9-х классов общеобразовательных учреждений района были допущены к государственной итоговой аттестации. На «4 и 5» русский язык сдали 49,6% учащихся, математику – 29,9%. В результате аттестаты основного общего образования получили </a:t>
            </a:r>
            <a:r>
              <a:rPr lang="ru-RU" sz="2400" dirty="0" smtClean="0">
                <a:solidFill>
                  <a:srgbClr val="FF0000"/>
                </a:solidFill>
              </a:rPr>
              <a:t>118 выпускников </a:t>
            </a:r>
            <a:r>
              <a:rPr lang="ru-RU" sz="2400" dirty="0" smtClean="0"/>
              <a:t>9-х классов, из них </a:t>
            </a:r>
            <a:r>
              <a:rPr lang="ru-RU" sz="2400" dirty="0" smtClean="0">
                <a:solidFill>
                  <a:srgbClr val="FF0000"/>
                </a:solidFill>
              </a:rPr>
              <a:t>3 человека </a:t>
            </a:r>
            <a:r>
              <a:rPr lang="ru-RU" sz="2400" dirty="0" smtClean="0"/>
              <a:t>аттестаты с отличием. </a:t>
            </a:r>
            <a:endParaRPr lang="ru-RU" sz="2400" dirty="0">
              <a:latin typeface="+mj-lt"/>
            </a:endParaRPr>
          </a:p>
          <a:p>
            <a:pPr algn="just">
              <a:buNone/>
            </a:pPr>
            <a:r>
              <a:rPr lang="ru-RU" sz="2400" dirty="0" smtClean="0"/>
              <a:t>К государственной итоговой аттестации в форме единого государственного экзамена по решению педагогических советов допущены 68 учащихся 11-х и 12 -</a:t>
            </a:r>
            <a:r>
              <a:rPr lang="ru-RU" sz="2400" dirty="0" err="1" smtClean="0"/>
              <a:t>х</a:t>
            </a:r>
            <a:r>
              <a:rPr lang="ru-RU" sz="2400" dirty="0" smtClean="0"/>
              <a:t> классов. Аттестаты о среднем общем образовании получили 100% учащихся. Медали регионального значения (золотые)  получили </a:t>
            </a:r>
            <a:r>
              <a:rPr lang="ru-RU" sz="2400" dirty="0" smtClean="0">
                <a:solidFill>
                  <a:srgbClr val="FF0000"/>
                </a:solidFill>
              </a:rPr>
              <a:t>5 учащихся </a:t>
            </a:r>
            <a:r>
              <a:rPr lang="ru-RU" sz="2400" dirty="0" smtClean="0"/>
              <a:t>и серебряные - </a:t>
            </a:r>
            <a:r>
              <a:rPr lang="ru-RU" sz="2400" dirty="0" smtClean="0">
                <a:solidFill>
                  <a:srgbClr val="FF0000"/>
                </a:solidFill>
              </a:rPr>
              <a:t>2 учащихся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85728"/>
            <a:ext cx="7776864" cy="7411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Итоги государственной итоговой аттестации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48008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71546"/>
            <a:ext cx="8136904" cy="5357850"/>
          </a:xfrm>
        </p:spPr>
        <p:txBody>
          <a:bodyPr>
            <a:normAutofit fontScale="85000" lnSpcReduction="10000"/>
          </a:bodyPr>
          <a:lstStyle/>
          <a:p>
            <a:pPr marL="108000" indent="342900" algn="ctr">
              <a:spcBef>
                <a:spcPts val="0"/>
              </a:spcBef>
              <a:buNone/>
            </a:pPr>
            <a:r>
              <a:rPr lang="ru-RU" dirty="0">
                <a:latin typeface="+mj-lt"/>
                <a:cs typeface="Times New Roman" pitchFamily="18" charset="0"/>
              </a:rPr>
              <a:t>Выполнены  Указы Президента по повышению средней заработной платы педагогическим работникам</a:t>
            </a:r>
            <a:r>
              <a:rPr lang="ru-RU" dirty="0" smtClean="0">
                <a:latin typeface="+mj-lt"/>
                <a:cs typeface="Times New Roman" pitchFamily="18" charset="0"/>
              </a:rPr>
              <a:t>.</a:t>
            </a:r>
            <a:endParaRPr lang="ru-RU" dirty="0">
              <a:latin typeface="+mj-lt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/>
              <a:t>Среднемесячная  заработная плата </a:t>
            </a:r>
          </a:p>
          <a:p>
            <a:pPr algn="ctr">
              <a:buNone/>
            </a:pPr>
            <a:r>
              <a:rPr lang="ru-RU" dirty="0" smtClean="0"/>
              <a:t>в 2014 году составила: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у педагогических работников дошкольных образовательных учреждений  - </a:t>
            </a:r>
            <a:r>
              <a:rPr lang="ru-RU" dirty="0" smtClean="0">
                <a:solidFill>
                  <a:srgbClr val="FF0000"/>
                </a:solidFill>
              </a:rPr>
              <a:t>27827,90 руб.;</a:t>
            </a:r>
            <a:r>
              <a:rPr lang="ru-RU" dirty="0" smtClean="0"/>
              <a:t>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у педагогических работников общеобразовательных  учреждений – </a:t>
            </a:r>
            <a:r>
              <a:rPr lang="ru-RU" dirty="0" smtClean="0">
                <a:solidFill>
                  <a:srgbClr val="FF0000"/>
                </a:solidFill>
              </a:rPr>
              <a:t>36337,08 руб.;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у педагогических работников образовательных  учреждений дополнительного образования детей </a:t>
            </a:r>
            <a:r>
              <a:rPr lang="ru-RU" dirty="0" smtClean="0">
                <a:solidFill>
                  <a:srgbClr val="FF0000"/>
                </a:solidFill>
              </a:rPr>
              <a:t>30855,0 руб.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6864" cy="838200"/>
          </a:xfrm>
        </p:spPr>
        <p:txBody>
          <a:bodyPr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56550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6864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Летняя оздоровительная кампания</a:t>
            </a:r>
            <a:endParaRPr lang="ru-RU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428728" y="3214686"/>
          <a:ext cx="6500858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428728" y="1142984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Организация летнего отдыха оздоровления и занятости детей в каникулярный период осуществляется в рамках программы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"Развитие образования в МО "Красноборский муниципальный район" с 2014 по 2016 годы"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73534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10" y="1142984"/>
            <a:ext cx="8136904" cy="5112568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состояние  ограждений в образовательных учреждениях: полное- в </a:t>
            </a:r>
            <a:r>
              <a:rPr lang="ru-RU" sz="2000" dirty="0" smtClean="0">
                <a:solidFill>
                  <a:srgbClr val="FF0000"/>
                </a:solidFill>
              </a:rPr>
              <a:t>82,9%, </a:t>
            </a:r>
            <a:r>
              <a:rPr lang="ru-RU" sz="2000" dirty="0" smtClean="0"/>
              <a:t>частичное -  в </a:t>
            </a:r>
            <a:r>
              <a:rPr lang="ru-RU" sz="2000" dirty="0" smtClean="0">
                <a:solidFill>
                  <a:srgbClr val="FF0000"/>
                </a:solidFill>
              </a:rPr>
              <a:t>17, 1% </a:t>
            </a:r>
            <a:r>
              <a:rPr lang="ru-RU" sz="2000" dirty="0" smtClean="0"/>
              <a:t>учреждений (от общего количества):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кнопки тревожной сигнализации установлены и заключены договора в 10 образовательных учреждениях (25,6 % от общего количества). Не имеется возможности установки кнопки тревожной сигнализации в оставшихся учреждениях ввиду территориальной отдаленности от обслуживающей организации.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ПАК "Стрелец-Мониторинг"  установлен в </a:t>
            </a:r>
            <a:r>
              <a:rPr lang="ru-RU" sz="2000" dirty="0" smtClean="0">
                <a:solidFill>
                  <a:srgbClr val="FF0000"/>
                </a:solidFill>
              </a:rPr>
              <a:t>11</a:t>
            </a:r>
            <a:r>
              <a:rPr lang="ru-RU" sz="2000" dirty="0" smtClean="0"/>
              <a:t> образовательных учреждениях (57,9 % от общего количества учреждений)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видеонаблюдение установлено в </a:t>
            </a:r>
            <a:r>
              <a:rPr lang="ru-RU" sz="2000" dirty="0" smtClean="0">
                <a:solidFill>
                  <a:srgbClr val="FF0000"/>
                </a:solidFill>
              </a:rPr>
              <a:t>5</a:t>
            </a:r>
            <a:r>
              <a:rPr lang="ru-RU" sz="2000" dirty="0" smtClean="0"/>
              <a:t> общеобразовательных учреждениях (14% от общего количества).Видеонаблюдением охвачено 49,9 % обучающихся (от общего количества), </a:t>
            </a:r>
            <a:r>
              <a:rPr lang="ru-RU" sz="2000" dirty="0" smtClean="0">
                <a:solidFill>
                  <a:srgbClr val="FF0000"/>
                </a:solidFill>
              </a:rPr>
              <a:t>31,1% </a:t>
            </a:r>
            <a:r>
              <a:rPr lang="ru-RU" sz="2000" dirty="0" smtClean="0"/>
              <a:t>воспитанников (от общего количества). 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/>
              <a:t>во всех образовательных учреждениях имеются паспорта дорожной безопасности образовательного учреждения</a:t>
            </a:r>
            <a:endParaRPr lang="ru-RU" sz="2000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6864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Комплекс  мероприятий по обеспечению  безопасности образовательных учреждений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868182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8208912" cy="5400600"/>
          </a:xfrm>
        </p:spPr>
        <p:txBody>
          <a:bodyPr>
            <a:normAutofit fontScale="70000" lnSpcReduction="20000"/>
          </a:bodyPr>
          <a:lstStyle/>
          <a:p>
            <a:pPr marL="72000" indent="360000" algn="ctr">
              <a:spcBef>
                <a:spcPts val="0"/>
              </a:spcBef>
              <a:buNone/>
            </a:pPr>
            <a:r>
              <a:rPr lang="ru-RU" sz="3400" dirty="0" smtClean="0"/>
              <a:t>При образовательных учреждениях функционирует  </a:t>
            </a:r>
            <a:r>
              <a:rPr lang="ru-RU" sz="3400" dirty="0" smtClean="0">
                <a:solidFill>
                  <a:srgbClr val="FF0000"/>
                </a:solidFill>
              </a:rPr>
              <a:t>12 столовых. </a:t>
            </a:r>
            <a:r>
              <a:rPr lang="ru-RU" sz="3400" dirty="0" smtClean="0"/>
              <a:t>Три столовых располагаются в приспособленных зданиях. Количество посадочных мест – </a:t>
            </a:r>
            <a:r>
              <a:rPr lang="ru-RU" sz="3400" dirty="0" smtClean="0">
                <a:solidFill>
                  <a:srgbClr val="FF0000"/>
                </a:solidFill>
              </a:rPr>
              <a:t>809                        </a:t>
            </a:r>
            <a:r>
              <a:rPr lang="ru-RU" sz="3400" dirty="0" smtClean="0"/>
              <a:t> (192 в приспособленных зданиях).</a:t>
            </a:r>
          </a:p>
          <a:p>
            <a:pPr algn="ctr">
              <a:buNone/>
            </a:pPr>
            <a:r>
              <a:rPr lang="ru-RU" u="sng" dirty="0" smtClean="0"/>
              <a:t>В 2014 году проведены мероприятия по улучшению санитарно – гигиенического состояния столовых: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установлена система водоочистки (</a:t>
            </a:r>
            <a:r>
              <a:rPr lang="ru-RU" dirty="0" smtClean="0">
                <a:solidFill>
                  <a:srgbClr val="FF0000"/>
                </a:solidFill>
              </a:rPr>
              <a:t>281 тысяча рублей</a:t>
            </a:r>
            <a:r>
              <a:rPr lang="ru-RU" dirty="0" smtClean="0"/>
              <a:t>) и проведена замена  электропроводки и пожарной сигнализации (</a:t>
            </a:r>
            <a:r>
              <a:rPr lang="ru-RU" dirty="0" smtClean="0">
                <a:solidFill>
                  <a:srgbClr val="FF0000"/>
                </a:solidFill>
              </a:rPr>
              <a:t>119  тысяч рублей</a:t>
            </a:r>
            <a:r>
              <a:rPr lang="ru-RU" dirty="0" smtClean="0"/>
              <a:t>) в пищеблоке МБОУ "Куликовская СОШ".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установлена система водоочистки в  МБОУ "Красноборская НОШ" (</a:t>
            </a:r>
            <a:r>
              <a:rPr lang="ru-RU" dirty="0" smtClean="0">
                <a:solidFill>
                  <a:srgbClr val="FF0000"/>
                </a:solidFill>
              </a:rPr>
              <a:t>198,8 тысяч рублей</a:t>
            </a:r>
            <a:r>
              <a:rPr lang="ru-RU" dirty="0" smtClean="0"/>
              <a:t>), СП ДОУ "Улыбка" МБОУ "Красноборская СОШ" (</a:t>
            </a:r>
            <a:r>
              <a:rPr lang="ru-RU" dirty="0" smtClean="0">
                <a:solidFill>
                  <a:srgbClr val="FF0000"/>
                </a:solidFill>
              </a:rPr>
              <a:t>810 тысяч рублей</a:t>
            </a:r>
            <a:r>
              <a:rPr lang="ru-RU" dirty="0" smtClean="0"/>
              <a:t>).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установлена  система водоснабжения  в МБОУ "</a:t>
            </a:r>
            <a:r>
              <a:rPr lang="ru-RU" dirty="0" err="1" smtClean="0"/>
              <a:t>Верхнеуфтюгская</a:t>
            </a:r>
            <a:r>
              <a:rPr lang="ru-RU" dirty="0" smtClean="0"/>
              <a:t> СОШ" (</a:t>
            </a:r>
            <a:r>
              <a:rPr lang="ru-RU" dirty="0" smtClean="0">
                <a:solidFill>
                  <a:srgbClr val="FF0000"/>
                </a:solidFill>
              </a:rPr>
              <a:t>160 тысяч рублей</a:t>
            </a:r>
            <a:r>
              <a:rPr lang="ru-RU" dirty="0" smtClean="0"/>
              <a:t>)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проведены ремонтные работы по обшивке стен </a:t>
            </a:r>
            <a:r>
              <a:rPr lang="ru-RU" dirty="0" err="1" smtClean="0"/>
              <a:t>гипсокартоном</a:t>
            </a:r>
            <a:r>
              <a:rPr lang="ru-RU" dirty="0" smtClean="0"/>
              <a:t>  в столовой МБОУ "</a:t>
            </a:r>
            <a:r>
              <a:rPr lang="ru-RU" dirty="0" err="1" smtClean="0"/>
              <a:t>Белослудская</a:t>
            </a:r>
            <a:r>
              <a:rPr lang="ru-RU" dirty="0" smtClean="0"/>
              <a:t> ООШ"            (</a:t>
            </a:r>
            <a:r>
              <a:rPr lang="ru-RU" dirty="0" smtClean="0">
                <a:solidFill>
                  <a:srgbClr val="FF0000"/>
                </a:solidFill>
              </a:rPr>
              <a:t>50 тысяч рублей</a:t>
            </a:r>
            <a:r>
              <a:rPr lang="ru-RU" dirty="0" smtClean="0"/>
              <a:t>).</a:t>
            </a:r>
          </a:p>
          <a:p>
            <a:pPr marL="72000" indent="360000" algn="ctr">
              <a:spcBef>
                <a:spcPts val="0"/>
              </a:spcBef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6864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Совершенствование системы организации питания обучающихся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3940606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848872" cy="838200"/>
          </a:xfrm>
        </p:spPr>
        <p:txBody>
          <a:bodyPr/>
          <a:lstStyle/>
          <a:p>
            <a:pPr algn="ctr"/>
            <a:r>
              <a:rPr lang="ru-RU" dirty="0" smtClean="0"/>
              <a:t>ГОСУДАРСТВЕННЫЕ ПОЛНОМОЧИЯ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071546"/>
            <a:ext cx="8208912" cy="574183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000" dirty="0" smtClean="0"/>
              <a:t>      </a:t>
            </a:r>
            <a:r>
              <a:rPr lang="ru-RU" sz="2200" dirty="0" smtClean="0"/>
              <a:t>В течение отчетного периода приобретено </a:t>
            </a:r>
            <a:r>
              <a:rPr lang="ru-RU" sz="2200" dirty="0" smtClean="0">
                <a:solidFill>
                  <a:srgbClr val="FF0000"/>
                </a:solidFill>
              </a:rPr>
              <a:t>12 жилых помещений </a:t>
            </a:r>
            <a:r>
              <a:rPr lang="ru-RU" sz="2200" dirty="0" smtClean="0"/>
              <a:t>для детей-сирот и детей, оставшихся без попечения родителей, и лиц из их числа на общую сумму </a:t>
            </a:r>
            <a:r>
              <a:rPr lang="ru-RU" sz="2200" dirty="0" smtClean="0">
                <a:solidFill>
                  <a:srgbClr val="FF0000"/>
                </a:solidFill>
              </a:rPr>
              <a:t>12  689 920,0 рублей</a:t>
            </a:r>
            <a:r>
              <a:rPr lang="ru-RU" sz="2200" dirty="0" smtClean="0"/>
              <a:t>. Из них:  федеральный бюджет – </a:t>
            </a:r>
            <a:r>
              <a:rPr lang="ru-RU" sz="2200" dirty="0" smtClean="0">
                <a:solidFill>
                  <a:srgbClr val="FF0000"/>
                </a:solidFill>
              </a:rPr>
              <a:t>2 611 000,0 рублей</a:t>
            </a:r>
            <a:r>
              <a:rPr lang="ru-RU" sz="2200" dirty="0" smtClean="0"/>
              <a:t>,  областной бюджет – </a:t>
            </a:r>
            <a:r>
              <a:rPr lang="ru-RU" sz="2200" dirty="0" smtClean="0">
                <a:solidFill>
                  <a:srgbClr val="FF0000"/>
                </a:solidFill>
              </a:rPr>
              <a:t>10 078 920,0 руб.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/>
              <a:t>Все жилые помещения приобретены в МО «Алексеевское» на первичном рынке. В 2014 году обеспечены жилыми </a:t>
            </a:r>
            <a:r>
              <a:rPr lang="ru-RU" sz="2200" dirty="0" smtClean="0">
                <a:solidFill>
                  <a:srgbClr val="FF0000"/>
                </a:solidFill>
              </a:rPr>
              <a:t>помещениями 9 человек. </a:t>
            </a:r>
            <a:r>
              <a:rPr lang="ru-RU" sz="2200" dirty="0" smtClean="0"/>
              <a:t>Со всеми заключены договора найма специализированного жилого помещения. На 01.01.2015 года 4 приобретенные квартиры не распределены.  </a:t>
            </a:r>
          </a:p>
          <a:p>
            <a:pPr>
              <a:buFont typeface="Wingdings" pitchFamily="2" charset="2"/>
              <a:buChar char="Ø"/>
            </a:pPr>
            <a:r>
              <a:rPr lang="ru-RU" sz="2200" dirty="0" smtClean="0"/>
              <a:t>На 01.01.2015 года в списке детей-сирот и детей, лишенных попечения родителей, лиц из числа детей-сирот и детей, лишенных попечения родителей, которые подлежат обеспечению жилыми помещениями, состоит 50 человек. Из них детей (от 14 до 18 лет) – 21 человек, лиц от 18 до 23 лет – 24 человека, лиц в возрасте от 23 лет – 5 человек.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72352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ЗДРАВООХРАНЕНИЕ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8136904" cy="537552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dirty="0" smtClean="0"/>
              <a:t>         В 2014 году в  районе функционирует   1  ЦРБ, 2 участковые больницы, 17 </a:t>
            </a:r>
            <a:r>
              <a:rPr lang="ru-RU" sz="9600" dirty="0" err="1" smtClean="0"/>
              <a:t>ФАПов</a:t>
            </a:r>
            <a:r>
              <a:rPr lang="ru-RU" sz="9600" dirty="0" smtClean="0"/>
              <a:t>. </a:t>
            </a:r>
          </a:p>
          <a:p>
            <a:pPr algn="ctr">
              <a:buNone/>
            </a:pPr>
            <a:r>
              <a:rPr lang="ru-RU" sz="9600" dirty="0" smtClean="0"/>
              <a:t>Работают </a:t>
            </a:r>
            <a:r>
              <a:rPr lang="ru-RU" sz="9600" dirty="0" smtClean="0">
                <a:solidFill>
                  <a:srgbClr val="FF0000"/>
                </a:solidFill>
              </a:rPr>
              <a:t>24 врача</a:t>
            </a:r>
            <a:r>
              <a:rPr lang="ru-RU" sz="9600" dirty="0" smtClean="0"/>
              <a:t>, из них </a:t>
            </a:r>
            <a:r>
              <a:rPr lang="ru-RU" sz="9600" dirty="0" smtClean="0">
                <a:solidFill>
                  <a:srgbClr val="FF0000"/>
                </a:solidFill>
              </a:rPr>
              <a:t>19 в ЦРБ </a:t>
            </a:r>
            <a:r>
              <a:rPr lang="ru-RU" sz="9600" dirty="0" smtClean="0"/>
              <a:t>и </a:t>
            </a:r>
            <a:r>
              <a:rPr lang="ru-RU" sz="9600" dirty="0" smtClean="0">
                <a:solidFill>
                  <a:srgbClr val="FF0000"/>
                </a:solidFill>
              </a:rPr>
              <a:t>128</a:t>
            </a:r>
            <a:r>
              <a:rPr lang="ru-RU" sz="9600" dirty="0" smtClean="0"/>
              <a:t> - средний медицинский персонал, </a:t>
            </a:r>
            <a:r>
              <a:rPr lang="ru-RU" sz="9600" dirty="0" smtClean="0">
                <a:solidFill>
                  <a:srgbClr val="FF0000"/>
                </a:solidFill>
              </a:rPr>
              <a:t>86</a:t>
            </a:r>
            <a:r>
              <a:rPr lang="ru-RU" sz="9600" dirty="0" smtClean="0"/>
              <a:t> из них в ЦРБ.</a:t>
            </a:r>
          </a:p>
          <a:p>
            <a:pPr algn="ctr">
              <a:buNone/>
            </a:pPr>
            <a:r>
              <a:rPr lang="ru-RU" sz="9600" dirty="0" smtClean="0"/>
              <a:t>По программе «Земский доктор» в 2014 году к работе приступил </a:t>
            </a:r>
            <a:r>
              <a:rPr lang="ru-RU" sz="9600" dirty="0" smtClean="0">
                <a:solidFill>
                  <a:srgbClr val="FF0000"/>
                </a:solidFill>
              </a:rPr>
              <a:t>1 молодой специалист </a:t>
            </a:r>
          </a:p>
          <a:p>
            <a:pPr algn="ctr">
              <a:buNone/>
            </a:pPr>
            <a:r>
              <a:rPr lang="ru-RU" sz="9600" dirty="0" smtClean="0"/>
              <a:t>(врач акушер-гинеколог)</a:t>
            </a:r>
          </a:p>
          <a:p>
            <a:pPr>
              <a:buNone/>
            </a:pPr>
            <a:r>
              <a:rPr lang="ru-RU" sz="9600" b="1" dirty="0" smtClean="0"/>
              <a:t>Выездная работа специалистов: </a:t>
            </a:r>
            <a:endParaRPr lang="ru-RU" sz="9600" dirty="0" smtClean="0"/>
          </a:p>
          <a:p>
            <a:pPr>
              <a:buFont typeface="Wingdings" pitchFamily="2" charset="2"/>
              <a:buChar char="Ø"/>
            </a:pPr>
            <a:r>
              <a:rPr lang="ru-RU" sz="9600" dirty="0" smtClean="0"/>
              <a:t>Выполнено 6 выездов </a:t>
            </a:r>
          </a:p>
          <a:p>
            <a:pPr>
              <a:buNone/>
            </a:pPr>
            <a:r>
              <a:rPr lang="ru-RU" sz="9600" dirty="0" smtClean="0"/>
              <a:t>врачами специалистами.</a:t>
            </a:r>
          </a:p>
          <a:p>
            <a:pPr>
              <a:buFont typeface="Wingdings" pitchFamily="2" charset="2"/>
              <a:buChar char="Ø"/>
            </a:pPr>
            <a:r>
              <a:rPr lang="ru-RU" sz="9600" dirty="0" err="1" smtClean="0"/>
              <a:t>Профосмотры</a:t>
            </a:r>
            <a:r>
              <a:rPr lang="ru-RU" sz="9600" dirty="0" smtClean="0"/>
              <a:t> – 6 выездов</a:t>
            </a:r>
          </a:p>
          <a:p>
            <a:pPr>
              <a:buNone/>
            </a:pPr>
            <a:r>
              <a:rPr lang="ru-RU" sz="9600" dirty="0" smtClean="0"/>
              <a:t> (230 детей)</a:t>
            </a:r>
          </a:p>
          <a:p>
            <a:pPr>
              <a:buFont typeface="Wingdings" pitchFamily="2" charset="2"/>
              <a:buChar char="Ø"/>
            </a:pPr>
            <a:r>
              <a:rPr lang="ru-RU" sz="9600" dirty="0" smtClean="0"/>
              <a:t>Выезды в рамках </a:t>
            </a:r>
          </a:p>
          <a:p>
            <a:pPr>
              <a:buNone/>
            </a:pPr>
            <a:r>
              <a:rPr lang="ru-RU" sz="9600" dirty="0" smtClean="0"/>
              <a:t>диспансеризации </a:t>
            </a:r>
          </a:p>
          <a:p>
            <a:pPr>
              <a:buNone/>
            </a:pPr>
            <a:r>
              <a:rPr lang="ru-RU" sz="9600" dirty="0" smtClean="0"/>
              <a:t>населения - 6 (207 человек)</a:t>
            </a:r>
            <a:endParaRPr lang="ru-RU" sz="7200" dirty="0" smtClean="0"/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8000" dirty="0"/>
          </a:p>
          <a:p>
            <a:pPr marL="0" indent="0"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new_256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3500438"/>
            <a:ext cx="3521151" cy="292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3095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ЗДРАВООХРАНЕНИЕ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351309"/>
            <a:ext cx="7704856" cy="5006649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400" b="1" dirty="0" smtClean="0"/>
              <a:t>В 2014 году построены и введены в эксплуатацию:  </a:t>
            </a:r>
            <a:endParaRPr lang="ru-RU" sz="2400" dirty="0" smtClean="0"/>
          </a:p>
          <a:p>
            <a:pPr>
              <a:buFont typeface="Wingdings" pitchFamily="2" charset="2"/>
              <a:buChar char="Ø"/>
            </a:pPr>
            <a:r>
              <a:rPr lang="ru-RU" sz="2400" dirty="0" err="1" smtClean="0"/>
              <a:t>Фельдшерско</a:t>
            </a:r>
            <a:r>
              <a:rPr lang="ru-RU" sz="2400" dirty="0" smtClean="0"/>
              <a:t> -акушерский пункта  д. </a:t>
            </a:r>
            <a:r>
              <a:rPr lang="ru-RU" sz="2400" dirty="0" err="1" smtClean="0"/>
              <a:t>Ершевская</a:t>
            </a:r>
            <a:r>
              <a:rPr lang="ru-RU" sz="2400" dirty="0" smtClean="0"/>
              <a:t>,  </a:t>
            </a:r>
          </a:p>
          <a:p>
            <a:pPr>
              <a:buNone/>
            </a:pPr>
            <a:r>
              <a:rPr lang="ru-RU" sz="2400" dirty="0" smtClean="0"/>
              <a:t>стоимость </a:t>
            </a:r>
            <a:r>
              <a:rPr lang="ru-RU" sz="2400" dirty="0" smtClean="0">
                <a:solidFill>
                  <a:srgbClr val="FF0000"/>
                </a:solidFill>
              </a:rPr>
              <a:t>2 580 000,0 руб</a:t>
            </a:r>
            <a:r>
              <a:rPr lang="ru-RU" sz="2400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Амбулатория </a:t>
            </a:r>
            <a:r>
              <a:rPr lang="ru-RU" sz="2400" dirty="0" err="1" smtClean="0"/>
              <a:t>Черевковской</a:t>
            </a:r>
            <a:r>
              <a:rPr lang="ru-RU" sz="2400" dirty="0" smtClean="0"/>
              <a:t> участковой больницы </a:t>
            </a:r>
            <a:r>
              <a:rPr lang="ru-RU" sz="2400" dirty="0" smtClean="0">
                <a:solidFill>
                  <a:srgbClr val="FF0000"/>
                </a:solidFill>
              </a:rPr>
              <a:t>18 437 00,0 руб</a:t>
            </a:r>
            <a:r>
              <a:rPr lang="ru-RU" sz="2400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err="1" smtClean="0"/>
              <a:t>Фельдшерско</a:t>
            </a:r>
            <a:r>
              <a:rPr lang="ru-RU" sz="2400" dirty="0" smtClean="0"/>
              <a:t> -  акушерский пункт д. </a:t>
            </a:r>
            <a:r>
              <a:rPr lang="ru-RU" sz="2400" dirty="0" err="1" smtClean="0"/>
              <a:t>Фроловская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3 232 750,00 руб</a:t>
            </a:r>
            <a:r>
              <a:rPr lang="ru-RU" sz="2400" dirty="0" smtClean="0"/>
              <a:t>.</a:t>
            </a:r>
          </a:p>
          <a:p>
            <a:pPr algn="ctr">
              <a:buNone/>
            </a:pPr>
            <a:endParaRPr lang="ru-RU" sz="2400" b="1" dirty="0" smtClean="0"/>
          </a:p>
          <a:p>
            <a:pPr algn="ctr">
              <a:buNone/>
            </a:pPr>
            <a:r>
              <a:rPr lang="ru-RU" sz="2400" b="1" dirty="0" smtClean="0"/>
              <a:t>Приобретены квартиры для специалистов:</a:t>
            </a:r>
            <a:endParaRPr lang="ru-RU" sz="2400" dirty="0" smtClean="0"/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п. Куликово – </a:t>
            </a:r>
            <a:r>
              <a:rPr lang="ru-RU" sz="2400" dirty="0" smtClean="0">
                <a:solidFill>
                  <a:srgbClr val="FF0000"/>
                </a:solidFill>
              </a:rPr>
              <a:t>2 412 000,00 руб</a:t>
            </a:r>
            <a:r>
              <a:rPr lang="ru-RU" sz="2400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с. Красноборск - </a:t>
            </a:r>
            <a:r>
              <a:rPr lang="ru-RU" sz="2400" dirty="0" smtClean="0">
                <a:solidFill>
                  <a:srgbClr val="FF0000"/>
                </a:solidFill>
              </a:rPr>
              <a:t>1 549 185,00 руб.</a:t>
            </a:r>
          </a:p>
          <a:p>
            <a:pPr algn="ctr">
              <a:buNone/>
            </a:pPr>
            <a:endParaRPr lang="ru-RU" sz="2400" b="1" dirty="0" smtClean="0"/>
          </a:p>
          <a:p>
            <a:pPr algn="ctr">
              <a:buNone/>
            </a:pPr>
            <a:r>
              <a:rPr lang="ru-RU" sz="2400" b="1" dirty="0" smtClean="0"/>
              <a:t>Приобретено медицинское оборудование на сумму: </a:t>
            </a:r>
            <a:r>
              <a:rPr lang="ru-RU" sz="2400" b="1" dirty="0" smtClean="0">
                <a:solidFill>
                  <a:srgbClr val="FF0000"/>
                </a:solidFill>
              </a:rPr>
              <a:t>1 367 622,02 руб</a:t>
            </a:r>
            <a:r>
              <a:rPr lang="ru-RU" sz="2400" b="1" dirty="0" smtClean="0"/>
              <a:t>. </a:t>
            </a:r>
          </a:p>
          <a:p>
            <a:pPr algn="ctr">
              <a:buNone/>
            </a:pPr>
            <a:r>
              <a:rPr lang="ru-RU" sz="2400" b="1" dirty="0" smtClean="0"/>
              <a:t>Приобретена мебель на сумму </a:t>
            </a:r>
            <a:r>
              <a:rPr lang="ru-RU" sz="2400" b="1" dirty="0" smtClean="0">
                <a:solidFill>
                  <a:srgbClr val="FF0000"/>
                </a:solidFill>
              </a:rPr>
              <a:t>407 166, 00 руб.</a:t>
            </a:r>
          </a:p>
          <a:p>
            <a:pPr marL="0" indent="0">
              <a:buNone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5962832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Численность безработных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185" y="4725144"/>
            <a:ext cx="2289450" cy="171708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4368" y="4725144"/>
            <a:ext cx="2571768" cy="1711167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714884"/>
            <a:ext cx="2749984" cy="1699832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005180226"/>
              </p:ext>
            </p:extLst>
          </p:nvPr>
        </p:nvGraphicFramePr>
        <p:xfrm>
          <a:off x="1259632" y="1412776"/>
          <a:ext cx="7358114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правовая </a:t>
            </a:r>
            <a:r>
              <a:rPr lang="ru-RU" sz="2800" dirty="0"/>
              <a:t>ДЕЯТЕЛЬНОСТЬ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14422"/>
            <a:ext cx="8064896" cy="54549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/>
              <a:t>В 2014 году интересы администрации МО «Красноборский муниципальный район» были представлены в                                            96 гражданских производствах, из них: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00"/>
                </a:solidFill>
              </a:rPr>
              <a:t>34 </a:t>
            </a:r>
            <a:r>
              <a:rPr lang="ru-RU" sz="2000" dirty="0" smtClean="0"/>
              <a:t>- в качестве ответчика;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00"/>
                </a:solidFill>
              </a:rPr>
              <a:t>62</a:t>
            </a:r>
            <a:r>
              <a:rPr lang="ru-RU" sz="2000" dirty="0" smtClean="0"/>
              <a:t> - в качестве 3-го лица;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00"/>
                </a:solidFill>
              </a:rPr>
              <a:t>2</a:t>
            </a:r>
            <a:r>
              <a:rPr lang="ru-RU" sz="2000" dirty="0" smtClean="0"/>
              <a:t> - арбитражных производства,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FF0000"/>
                </a:solidFill>
              </a:rPr>
              <a:t>1</a:t>
            </a:r>
            <a:r>
              <a:rPr lang="ru-RU" sz="2000" dirty="0" smtClean="0"/>
              <a:t> - административное производство.</a:t>
            </a:r>
          </a:p>
          <a:p>
            <a:pPr algn="ctr">
              <a:buNone/>
            </a:pPr>
            <a:r>
              <a:rPr lang="ru-RU" sz="2000" dirty="0" smtClean="0"/>
              <a:t>В бюджет муниципального района с ЗАО «Строительная компания «БАФ» взыскана неустойка в сумме более </a:t>
            </a:r>
            <a:r>
              <a:rPr lang="ru-RU" sz="2000" dirty="0" smtClean="0">
                <a:solidFill>
                  <a:srgbClr val="FF0000"/>
                </a:solidFill>
              </a:rPr>
              <a:t>800 тысяч рублей</a:t>
            </a:r>
            <a:r>
              <a:rPr lang="ru-RU" sz="2000" dirty="0" smtClean="0"/>
              <a:t>.</a:t>
            </a:r>
          </a:p>
          <a:p>
            <a:pPr algn="just">
              <a:buNone/>
            </a:pPr>
            <a:r>
              <a:rPr lang="ru-RU" sz="2000" dirty="0" smtClean="0"/>
              <a:t>      Проводится работа по заключению соглашений, проведение правовой экспертизы проектов муниципальных правовых актов, рассмотрение протестов, представлений, исполнение требований о предоставлении сведений и информации из прокуратуры (13 протестов, 3 представления, 2 предостережения, 39 требований).</a:t>
            </a:r>
          </a:p>
          <a:p>
            <a:pPr>
              <a:buNone/>
            </a:pPr>
            <a:endParaRPr lang="ru-RU" sz="2000" dirty="0" smtClean="0"/>
          </a:p>
          <a:p>
            <a:pPr algn="ctr"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473016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7667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ОРГАНИЗАЦИОННО-ИНФОРМАЦИОННАЯ </a:t>
            </a:r>
            <a:r>
              <a:rPr lang="ru-RU" sz="2800" dirty="0"/>
              <a:t>ДЕЯТЕЛЬНОСТЬ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42984"/>
            <a:ext cx="8064896" cy="5526376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latin typeface="+mj-lt"/>
              </a:rPr>
              <a:t>В </a:t>
            </a:r>
            <a:r>
              <a:rPr lang="ru-RU" sz="3600" dirty="0" smtClean="0">
                <a:solidFill>
                  <a:srgbClr val="C00000"/>
                </a:solidFill>
                <a:latin typeface="+mj-lt"/>
              </a:rPr>
              <a:t>2014 </a:t>
            </a:r>
            <a:r>
              <a:rPr lang="ru-RU" sz="3600" dirty="0">
                <a:solidFill>
                  <a:srgbClr val="C00000"/>
                </a:solidFill>
                <a:latin typeface="+mj-lt"/>
              </a:rPr>
              <a:t>году </a:t>
            </a:r>
            <a:endParaRPr lang="ru-RU" sz="3600" dirty="0" smtClean="0">
              <a:solidFill>
                <a:srgbClr val="C00000"/>
              </a:solidFill>
              <a:latin typeface="+mj-lt"/>
            </a:endParaRP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- по </a:t>
            </a:r>
            <a:r>
              <a:rPr lang="ru-RU" dirty="0">
                <a:latin typeface="+mj-lt"/>
              </a:rPr>
              <a:t>личным вопросам было </a:t>
            </a:r>
            <a:r>
              <a:rPr lang="ru-RU" dirty="0" smtClean="0">
                <a:latin typeface="+mj-lt"/>
              </a:rPr>
              <a:t>принято -  </a:t>
            </a:r>
            <a:r>
              <a:rPr lang="ru-RU" dirty="0" smtClean="0">
                <a:solidFill>
                  <a:srgbClr val="C00000"/>
                </a:solidFill>
                <a:latin typeface="+mj-lt"/>
              </a:rPr>
              <a:t>37 человек</a:t>
            </a:r>
            <a:endParaRPr lang="ru-RU" dirty="0" smtClean="0">
              <a:latin typeface="+mj-lt"/>
            </a:endParaRP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- письменных </a:t>
            </a:r>
            <a:r>
              <a:rPr lang="ru-RU" dirty="0">
                <a:latin typeface="+mj-lt"/>
              </a:rPr>
              <a:t>обращений граждан </a:t>
            </a:r>
            <a:r>
              <a:rPr lang="ru-RU" dirty="0" smtClean="0">
                <a:latin typeface="+mj-lt"/>
              </a:rPr>
              <a:t>поступило -  </a:t>
            </a:r>
            <a:r>
              <a:rPr lang="ru-RU" dirty="0" smtClean="0">
                <a:solidFill>
                  <a:srgbClr val="C00000"/>
                </a:solidFill>
                <a:latin typeface="+mj-lt"/>
              </a:rPr>
              <a:t>95</a:t>
            </a:r>
            <a:endParaRPr lang="ru-RU" dirty="0">
              <a:latin typeface="+mj-lt"/>
            </a:endParaRP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- </a:t>
            </a:r>
            <a:r>
              <a:rPr lang="ru-RU" dirty="0" smtClean="0">
                <a:solidFill>
                  <a:srgbClr val="C00000"/>
                </a:solidFill>
                <a:latin typeface="+mj-lt"/>
              </a:rPr>
              <a:t>3333 </a:t>
            </a:r>
            <a:r>
              <a:rPr lang="ru-RU" dirty="0" smtClean="0">
                <a:latin typeface="+mj-lt"/>
              </a:rPr>
              <a:t>документа </a:t>
            </a:r>
            <a:r>
              <a:rPr lang="ru-RU" dirty="0">
                <a:latin typeface="+mj-lt"/>
              </a:rPr>
              <a:t>от различных </a:t>
            </a:r>
            <a:r>
              <a:rPr lang="ru-RU" dirty="0" smtClean="0">
                <a:latin typeface="+mj-lt"/>
              </a:rPr>
              <a:t>респондентов</a:t>
            </a: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- </a:t>
            </a:r>
            <a:r>
              <a:rPr lang="ru-RU" dirty="0" smtClean="0">
                <a:solidFill>
                  <a:srgbClr val="C00000"/>
                </a:solidFill>
                <a:latin typeface="+mj-lt"/>
              </a:rPr>
              <a:t>183 </a:t>
            </a:r>
            <a:r>
              <a:rPr lang="ru-RU" dirty="0">
                <a:latin typeface="+mj-lt"/>
              </a:rPr>
              <a:t>нормативных </a:t>
            </a:r>
            <a:r>
              <a:rPr lang="ru-RU" dirty="0" smtClean="0">
                <a:latin typeface="+mj-lt"/>
              </a:rPr>
              <a:t>документа </a:t>
            </a:r>
            <a:r>
              <a:rPr lang="ru-RU" dirty="0">
                <a:latin typeface="+mj-lt"/>
              </a:rPr>
              <a:t>вышестоящих органов</a:t>
            </a:r>
            <a:r>
              <a:rPr lang="ru-RU" dirty="0" smtClean="0">
                <a:latin typeface="+mj-lt"/>
              </a:rPr>
              <a:t>.</a:t>
            </a: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- вышло </a:t>
            </a:r>
            <a:r>
              <a:rPr lang="ru-RU" dirty="0" smtClean="0">
                <a:solidFill>
                  <a:srgbClr val="FF0000"/>
                </a:solidFill>
                <a:latin typeface="+mj-lt"/>
              </a:rPr>
              <a:t>11 </a:t>
            </a:r>
            <a:r>
              <a:rPr lang="ru-RU" dirty="0">
                <a:solidFill>
                  <a:srgbClr val="FF0000"/>
                </a:solidFill>
                <a:latin typeface="+mj-lt"/>
              </a:rPr>
              <a:t>номеров </a:t>
            </a:r>
            <a:r>
              <a:rPr lang="ru-RU" dirty="0" smtClean="0">
                <a:latin typeface="+mj-lt"/>
              </a:rPr>
              <a:t>газеты «Красноборские вести». </a:t>
            </a: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- проведено </a:t>
            </a:r>
            <a:r>
              <a:rPr lang="ru-RU" dirty="0" smtClean="0">
                <a:solidFill>
                  <a:srgbClr val="C00000"/>
                </a:solidFill>
                <a:latin typeface="+mj-lt"/>
              </a:rPr>
              <a:t>9 </a:t>
            </a:r>
            <a:r>
              <a:rPr lang="ru-RU" dirty="0">
                <a:solidFill>
                  <a:srgbClr val="C00000"/>
                </a:solidFill>
                <a:latin typeface="+mj-lt"/>
              </a:rPr>
              <a:t>заседаний </a:t>
            </a:r>
            <a:r>
              <a:rPr lang="ru-RU" dirty="0">
                <a:latin typeface="+mj-lt"/>
              </a:rPr>
              <a:t>Совета </a:t>
            </a:r>
            <a:r>
              <a:rPr lang="ru-RU" dirty="0" smtClean="0">
                <a:latin typeface="+mj-lt"/>
              </a:rPr>
              <a:t>глав</a:t>
            </a: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- проведено </a:t>
            </a:r>
            <a:r>
              <a:rPr lang="ru-RU" dirty="0" smtClean="0">
                <a:solidFill>
                  <a:srgbClr val="C00000"/>
                </a:solidFill>
                <a:latin typeface="+mj-lt"/>
              </a:rPr>
              <a:t>4 заседания </a:t>
            </a:r>
            <a:r>
              <a:rPr lang="ru-RU" dirty="0">
                <a:latin typeface="+mj-lt"/>
              </a:rPr>
              <a:t>Общественного </a:t>
            </a:r>
            <a:r>
              <a:rPr lang="ru-RU" dirty="0" smtClean="0">
                <a:latin typeface="+mj-lt"/>
              </a:rPr>
              <a:t>совета</a:t>
            </a: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- проведено </a:t>
            </a:r>
            <a:r>
              <a:rPr lang="ru-RU" dirty="0" smtClean="0">
                <a:solidFill>
                  <a:srgbClr val="C00000"/>
                </a:solidFill>
                <a:latin typeface="+mj-lt"/>
              </a:rPr>
              <a:t>12  </a:t>
            </a:r>
            <a:r>
              <a:rPr lang="ru-RU" dirty="0">
                <a:solidFill>
                  <a:srgbClr val="C00000"/>
                </a:solidFill>
                <a:latin typeface="+mj-lt"/>
              </a:rPr>
              <a:t>публичных </a:t>
            </a:r>
            <a:r>
              <a:rPr lang="ru-RU" dirty="0" smtClean="0">
                <a:solidFill>
                  <a:srgbClr val="C00000"/>
                </a:solidFill>
                <a:latin typeface="+mj-lt"/>
              </a:rPr>
              <a:t>слушаний</a:t>
            </a:r>
            <a:endParaRPr lang="ru-RU" dirty="0">
              <a:solidFill>
                <a:srgbClr val="C00000"/>
              </a:solidFill>
              <a:latin typeface="+mj-lt"/>
            </a:endParaRPr>
          </a:p>
          <a:p>
            <a:pPr marL="0" indent="0" algn="just">
              <a:buNone/>
            </a:pPr>
            <a:r>
              <a:rPr lang="ru-RU" dirty="0" smtClean="0">
                <a:latin typeface="+mj-lt"/>
              </a:rPr>
              <a:t>       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3016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ОРГАНИЗАЦИОННО-ИНФОРМАЦИОННАЯ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482042" cy="2214578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ru-RU" dirty="0" smtClean="0"/>
              <a:t>              </a:t>
            </a:r>
            <a:r>
              <a:rPr lang="ru-RU" sz="4200" dirty="0" smtClean="0"/>
              <a:t>27  июня 2014 года в Красноборском районе состоялся </a:t>
            </a:r>
            <a:r>
              <a:rPr lang="ru-RU" sz="4200" b="1" dirty="0" smtClean="0"/>
              <a:t>Координационный Совет глав муниципальных районов и городских округов Архангельской области и НАО </a:t>
            </a:r>
            <a:r>
              <a:rPr lang="ru-RU" sz="4200" dirty="0" smtClean="0"/>
              <a:t>под председательством Губернатора Архангельской области И.А. Орлова, прошло  </a:t>
            </a:r>
            <a:r>
              <a:rPr lang="ru-RU" sz="4200" b="1" dirty="0" smtClean="0"/>
              <a:t>совещание по социально-экономическому развитию Красноборского района </a:t>
            </a:r>
            <a:r>
              <a:rPr lang="ru-RU" sz="4200" dirty="0" smtClean="0"/>
              <a:t>в «путинском формате» с предпринимателями Красноборского района и главами поселений Красноборского района.</a:t>
            </a:r>
            <a:endParaRPr lang="ru-RU" sz="4200" dirty="0"/>
          </a:p>
        </p:txBody>
      </p:sp>
      <p:pic>
        <p:nvPicPr>
          <p:cNvPr id="4" name="Рисунок 3" descr="sad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3143248"/>
            <a:ext cx="6286544" cy="353426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28604"/>
            <a:ext cx="8686800" cy="10001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Основные показатели работы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МО «Красноборский муниципальный район» </a:t>
            </a:r>
            <a:br>
              <a:rPr lang="ru-RU" sz="2400" b="1" dirty="0" smtClean="0"/>
            </a:br>
            <a:r>
              <a:rPr lang="ru-RU" sz="2400" b="1" dirty="0" smtClean="0"/>
              <a:t>за 2014 год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554162"/>
            <a:ext cx="8136904" cy="4971182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/>
              <a:t>Приобретение жилых помещений по программе переселения из аварийного жилого фонда  - </a:t>
            </a:r>
            <a:r>
              <a:rPr lang="ru-RU" dirty="0" smtClean="0">
                <a:solidFill>
                  <a:srgbClr val="FF0000"/>
                </a:solidFill>
              </a:rPr>
              <a:t>41 квартира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 Выкуп </a:t>
            </a:r>
            <a:r>
              <a:rPr lang="ru-RU" dirty="0" smtClean="0">
                <a:solidFill>
                  <a:srgbClr val="FF0000"/>
                </a:solidFill>
              </a:rPr>
              <a:t>12 квартир </a:t>
            </a:r>
            <a:r>
              <a:rPr lang="ru-RU" dirty="0" smtClean="0"/>
              <a:t>для детей-сирот 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Обеспечение земельных участков коммунальной инфраструктурой - устройство водопроводной сети – 0,8 км., наружного освещения улиц –1 км в МО «</a:t>
            </a:r>
            <a:r>
              <a:rPr lang="ru-RU" dirty="0" err="1" smtClean="0"/>
              <a:t>Телеговское</a:t>
            </a:r>
            <a:r>
              <a:rPr lang="ru-RU" dirty="0" smtClean="0"/>
              <a:t>»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Модернизация системы питьевого водоснабжения с. Красноборск (2 очередь, работы в стадии выполнения)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98215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8092008" cy="8382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Первоочередные задачи на 2015 год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68760"/>
            <a:ext cx="8136904" cy="5256584"/>
          </a:xfrm>
        </p:spPr>
        <p:txBody>
          <a:bodyPr>
            <a:normAutofit fontScale="92500" lnSpcReduction="10000"/>
          </a:bodyPr>
          <a:lstStyle/>
          <a:p>
            <a:pPr algn="ctr">
              <a:buFont typeface="Wingdings" pitchFamily="2" charset="2"/>
              <a:buChar char="Ø"/>
            </a:pPr>
            <a:r>
              <a:rPr lang="ru-RU" dirty="0" smtClean="0"/>
              <a:t>реализация Федерального закона от 27 мая 2014 года №136-ФЗ</a:t>
            </a:r>
          </a:p>
          <a:p>
            <a:pPr algn="ctr">
              <a:buNone/>
            </a:pPr>
            <a:r>
              <a:rPr lang="ru-RU" dirty="0" smtClean="0"/>
              <a:t> ( о передаче полномочий);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Продвижение и реализация наших проектов: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 строительство начальной школы в с. Красноборск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строительство детского сада в с. </a:t>
            </a:r>
            <a:r>
              <a:rPr lang="ru-RU" dirty="0" err="1" smtClean="0"/>
              <a:t>Черевково</a:t>
            </a:r>
            <a:endParaRPr lang="ru-RU" dirty="0" smtClean="0"/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строительство терапевтического отделения в с. Красноборск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/>
              <a:t>качественная и своевременная подготовка к осенне-зимнему периоду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2900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СПАСИБО ЗА ВНИМАНИЕ!</a:t>
            </a:r>
          </a:p>
          <a:p>
            <a:pPr marL="0" indent="0" algn="ctr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НАДЕЕМСЯ НА ДАЛЬНЕЙШЕЕ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ПЛОДОТВОРНОЕ СОТРУДНИЧЕСТВО!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4038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3768"/>
            <a:ext cx="7632848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ЭКОНОМИКА</a:t>
            </a:r>
            <a:br>
              <a:rPr lang="ru-RU" b="1" dirty="0" smtClean="0"/>
            </a:br>
            <a:r>
              <a:rPr lang="ru-RU" sz="2200" b="1" dirty="0" smtClean="0"/>
              <a:t>Анализ социально-экономического развития района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052736"/>
            <a:ext cx="8280920" cy="4937141"/>
          </a:xfrm>
        </p:spPr>
        <p:txBody>
          <a:bodyPr>
            <a:normAutofit/>
          </a:bodyPr>
          <a:lstStyle/>
          <a:p>
            <a:pPr indent="342900"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На 1 января 2015 г. количество предприятий и организаций на территории района составило                   </a:t>
            </a:r>
            <a:r>
              <a:rPr lang="ru-RU" sz="2400" dirty="0" smtClean="0">
                <a:solidFill>
                  <a:srgbClr val="FF0000"/>
                </a:solidFill>
              </a:rPr>
              <a:t>132 единицы.</a:t>
            </a:r>
          </a:p>
          <a:p>
            <a:pPr indent="342900"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За 2014 г. в районе зарегистрировано </a:t>
            </a:r>
          </a:p>
          <a:p>
            <a:pPr indent="342900"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5 новых организации, ликвидировано 7.</a:t>
            </a:r>
          </a:p>
          <a:p>
            <a:pPr indent="342900" algn="ctr">
              <a:buNone/>
            </a:pPr>
            <a:endParaRPr lang="ru-RU" sz="1400" dirty="0" smtClean="0"/>
          </a:p>
          <a:p>
            <a:pPr algn="ctr">
              <a:buNone/>
            </a:pPr>
            <a:r>
              <a:rPr lang="ru-RU" sz="2400" dirty="0" smtClean="0"/>
              <a:t>Объем, отгруженных товаров собственного производства, выполненных работ и услуг собственными силами крупными организациями и субъектами среднего предпринимательства составил в действующих ценах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422 </a:t>
            </a:r>
            <a:r>
              <a:rPr lang="ru-RU" sz="2400" dirty="0" err="1" smtClean="0">
                <a:solidFill>
                  <a:srgbClr val="FF0000"/>
                </a:solidFill>
              </a:rPr>
              <a:t>млн</a:t>
            </a:r>
            <a:r>
              <a:rPr lang="ru-RU" sz="2400" dirty="0" smtClean="0">
                <a:solidFill>
                  <a:srgbClr val="FF0000"/>
                </a:solidFill>
              </a:rPr>
              <a:t> 711  тыс. руб., </a:t>
            </a:r>
          </a:p>
          <a:p>
            <a:pPr algn="ctr">
              <a:buNone/>
            </a:pPr>
            <a:r>
              <a:rPr lang="ru-RU" sz="2400" dirty="0" smtClean="0"/>
              <a:t>что больше уровня прошлого года в </a:t>
            </a:r>
            <a:r>
              <a:rPr lang="ru-RU" sz="2400" dirty="0" smtClean="0">
                <a:solidFill>
                  <a:srgbClr val="FF0000"/>
                </a:solidFill>
              </a:rPr>
              <a:t>1,5 раза </a:t>
            </a:r>
            <a:r>
              <a:rPr lang="ru-RU" sz="2400" dirty="0" smtClean="0"/>
              <a:t>(на 50%).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92088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Малое и среднее предпринимательство </a:t>
            </a:r>
            <a:endParaRPr lang="ru-RU" sz="2800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83568" y="1357298"/>
            <a:ext cx="8208912" cy="53120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                 </a:t>
            </a:r>
            <a:r>
              <a:rPr lang="ru-RU" sz="1900" dirty="0" smtClean="0">
                <a:solidFill>
                  <a:srgbClr val="C00000"/>
                </a:solidFill>
              </a:rPr>
              <a:t>2011</a:t>
            </a:r>
            <a:r>
              <a:rPr lang="ru-RU" sz="1900" dirty="0" smtClean="0"/>
              <a:t>                     </a:t>
            </a:r>
            <a:r>
              <a:rPr lang="ru-RU" sz="1900" dirty="0" smtClean="0">
                <a:solidFill>
                  <a:srgbClr val="C00000"/>
                </a:solidFill>
              </a:rPr>
              <a:t>2012               2013             2014</a:t>
            </a:r>
          </a:p>
          <a:p>
            <a:pPr>
              <a:buNone/>
            </a:pPr>
            <a:r>
              <a:rPr lang="ru-RU" sz="1900" dirty="0" smtClean="0">
                <a:solidFill>
                  <a:schemeClr val="tx1"/>
                </a:solidFill>
              </a:rPr>
              <a:t>Малых предприятий          397                       372                  369              351</a:t>
            </a:r>
          </a:p>
          <a:p>
            <a:pPr>
              <a:buNone/>
            </a:pPr>
            <a:r>
              <a:rPr lang="ru-RU" sz="1900" dirty="0" smtClean="0">
                <a:solidFill>
                  <a:schemeClr val="tx1"/>
                </a:solidFill>
              </a:rPr>
              <a:t>Число работающих          1914                      1622               1350            1100</a:t>
            </a:r>
          </a:p>
          <a:p>
            <a:pPr>
              <a:buNone/>
            </a:pPr>
            <a:endParaRPr lang="ru-RU" sz="1700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Реализация ДЦП «Развитие малого предпринимательства в МО «Красноборский муниципальный район»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на 2013 - 2015 гг.»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Областной бюджет – 1 млн. 250 тысяч рублей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Местный бюджет – 150 тысяч рублей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  За счет освоения указанных средств на открытие собственного дела получили поддержку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9 субъектов малого предпринимательства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Агропромышленный комплекс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308628"/>
            <a:ext cx="2808312" cy="2123972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293096"/>
            <a:ext cx="3309764" cy="2160240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6851443"/>
              </p:ext>
            </p:extLst>
          </p:nvPr>
        </p:nvGraphicFramePr>
        <p:xfrm>
          <a:off x="2699792" y="1714488"/>
          <a:ext cx="5515546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5373"/>
                <a:gridCol w="1164817"/>
                <a:gridCol w="1287678"/>
                <a:gridCol w="1287678"/>
              </a:tblGrid>
              <a:tr h="426720"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Голов</a:t>
                      </a:r>
                      <a:endParaRPr lang="ru-RU" sz="12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На </a:t>
                      </a:r>
                      <a:endParaRPr lang="ru-RU" sz="1400" b="1" dirty="0" smtClean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01.01. 2014</a:t>
                      </a:r>
                      <a:endParaRPr lang="ru-RU" sz="12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 01.01.2015</a:t>
                      </a:r>
                      <a:endParaRPr lang="ru-RU" sz="14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В % к </a:t>
                      </a:r>
                      <a:br>
                        <a:rPr lang="ru-RU" sz="14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 smtClean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01.01.2013 г</a:t>
                      </a:r>
                      <a:endParaRPr lang="ru-RU" sz="1400" dirty="0" smtClean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Крупный рогатый скот – всего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1439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1259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267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в том числе коровы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647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514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79,4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26720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Свиньи – всего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370</a:t>
                      </a:r>
                      <a:endParaRPr lang="ru-RU" sz="12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388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675094" y="1142984"/>
            <a:ext cx="59293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Поголовье скота в хозяйствах всех категорий</a:t>
            </a:r>
            <a:endParaRPr kumimoji="0" lang="ru-RU" sz="11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МО «Красноборский муниципальный район»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58" y="1785926"/>
            <a:ext cx="224163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u="sng" dirty="0" smtClean="0"/>
              <a:t>В 2014 году в районе</a:t>
            </a:r>
          </a:p>
          <a:p>
            <a:pPr algn="ctr"/>
            <a:r>
              <a:rPr lang="ru-RU" u="sng" dirty="0" smtClean="0"/>
              <a:t>работает:</a:t>
            </a:r>
          </a:p>
          <a:p>
            <a:pPr marL="342900" indent="-342900" algn="ctr"/>
            <a:r>
              <a:rPr lang="ru-RU" u="sng" dirty="0" smtClean="0"/>
              <a:t>30</a:t>
            </a:r>
            <a:r>
              <a:rPr lang="ru-RU" dirty="0" smtClean="0"/>
              <a:t> крестьянских </a:t>
            </a:r>
          </a:p>
          <a:p>
            <a:pPr marL="342900" indent="-342900" algn="ctr"/>
            <a:r>
              <a:rPr lang="ru-RU" dirty="0" smtClean="0"/>
              <a:t>(фермерских)</a:t>
            </a:r>
          </a:p>
          <a:p>
            <a:pPr marL="342900" indent="-342900" algn="ctr"/>
            <a:r>
              <a:rPr lang="ru-RU" dirty="0" smtClean="0"/>
              <a:t>хозяйств</a:t>
            </a:r>
          </a:p>
          <a:p>
            <a:pPr marL="342900" indent="-342900" algn="ctr"/>
            <a:r>
              <a:rPr lang="ru-RU" u="sng" dirty="0" smtClean="0"/>
              <a:t>4,5</a:t>
            </a:r>
            <a:r>
              <a:rPr lang="ru-RU" dirty="0" smtClean="0"/>
              <a:t> тысячи личных </a:t>
            </a:r>
          </a:p>
          <a:p>
            <a:pPr marL="342900" indent="-342900" algn="ctr"/>
            <a:r>
              <a:rPr lang="ru-RU" dirty="0" smtClean="0"/>
              <a:t>подсобных хозяйств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606190" cy="5310922"/>
          </a:xfrm>
        </p:spPr>
        <p:txBody>
          <a:bodyPr>
            <a:normAutofit fontScale="92500"/>
          </a:bodyPr>
          <a:lstStyle/>
          <a:p>
            <a:pPr indent="342900">
              <a:buNone/>
            </a:pP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Производство мяса           на 6,5% = 243 т</a:t>
            </a:r>
          </a:p>
          <a:p>
            <a:pPr indent="342900">
              <a:buNone/>
            </a:pPr>
            <a:endParaRPr lang="ru-RU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indent="342900">
              <a:buNone/>
            </a:pP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Производства молока      </a:t>
            </a:r>
            <a:r>
              <a:rPr lang="en-US" dirty="0" smtClean="0">
                <a:solidFill>
                  <a:schemeClr val="tx1"/>
                </a:solidFill>
                <a:latin typeface="Arial Narrow" pitchFamily="34" charset="0"/>
              </a:rPr>
              <a:t>  </a:t>
            </a: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    на 9,1%  </a:t>
            </a:r>
            <a:r>
              <a:rPr lang="en-US" dirty="0" smtClean="0">
                <a:solidFill>
                  <a:schemeClr val="tx1"/>
                </a:solidFill>
                <a:latin typeface="Arial Narrow" pitchFamily="34" charset="0"/>
              </a:rPr>
              <a:t>=</a:t>
            </a: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 1902 т</a:t>
            </a:r>
          </a:p>
          <a:p>
            <a:pPr indent="342900">
              <a:buNone/>
            </a:pPr>
            <a:endParaRPr lang="ru-RU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indent="342900">
              <a:buNone/>
            </a:pPr>
            <a:r>
              <a:rPr lang="ru-RU" dirty="0" smtClean="0">
                <a:solidFill>
                  <a:schemeClr val="tx1"/>
                </a:solidFill>
                <a:latin typeface="Arial Narrow" pitchFamily="34" charset="0"/>
              </a:rPr>
              <a:t>Про</a:t>
            </a:r>
            <a:r>
              <a:rPr lang="ru-RU" dirty="0" smtClean="0">
                <a:solidFill>
                  <a:schemeClr val="tx1"/>
                </a:solidFill>
              </a:rPr>
              <a:t>дуктивность коров         </a:t>
            </a:r>
            <a:r>
              <a:rPr lang="ru-RU" sz="3000" dirty="0" smtClean="0">
                <a:solidFill>
                  <a:schemeClr val="tx1"/>
                </a:solidFill>
              </a:rPr>
              <a:t>на 14,5 % = 3700 кг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   Посевные площади = </a:t>
            </a:r>
            <a:r>
              <a:rPr lang="ru-RU" b="1" dirty="0" smtClean="0"/>
              <a:t>4875,3</a:t>
            </a:r>
            <a:r>
              <a:rPr lang="ru-RU" b="1" dirty="0" smtClean="0">
                <a:solidFill>
                  <a:schemeClr val="tx1"/>
                </a:solidFill>
              </a:rPr>
              <a:t> га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   В Красноборском районе осуществляют свою деятельность 6 заготовительных пунктов. 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Агропромышленный комплекс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3971047" y="1243871"/>
            <a:ext cx="701840" cy="642942"/>
          </a:xfrm>
          <a:prstGeom prst="right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390555" y="2324561"/>
            <a:ext cx="720080" cy="642942"/>
          </a:xfrm>
          <a:prstGeom prst="right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4604869" y="3324693"/>
            <a:ext cx="720080" cy="642942"/>
          </a:xfrm>
          <a:prstGeom prst="right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1273</TotalTime>
  <Words>3969</Words>
  <Application>Microsoft Office PowerPoint</Application>
  <PresentationFormat>Экран (4:3)</PresentationFormat>
  <Paragraphs>431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Трек</vt:lpstr>
      <vt:lpstr>Слайд 1</vt:lpstr>
      <vt:lpstr>Слайд 2</vt:lpstr>
      <vt:lpstr>ДЕМОГРАФИЧЕСКАЯ СИТУАЦИЯ </vt:lpstr>
      <vt:lpstr>УРОВЕНЬ ЖИЗНИ НАСЕЛЕНИЯ </vt:lpstr>
      <vt:lpstr>Численность безработных</vt:lpstr>
      <vt:lpstr>  ЭКОНОМИКА Анализ социально-экономического развития района   </vt:lpstr>
      <vt:lpstr>Малое и среднее предпринимательство </vt:lpstr>
      <vt:lpstr>Агропромышленный комплекс </vt:lpstr>
      <vt:lpstr>Агропромышленный комплекс </vt:lpstr>
      <vt:lpstr>Агропромышленный комплекс </vt:lpstr>
      <vt:lpstr>Муниципальные закупки</vt:lpstr>
      <vt:lpstr>МУНИЦИПАЛЬНОЕ ХОЗЯЙСТВО </vt:lpstr>
      <vt:lpstr>МУНИЦИПАЛЬНОЕ ХОЗЯЙСТВО </vt:lpstr>
      <vt:lpstr>МУНИЦИПАЛЬНОЕ ХОЗЯЙСТВО </vt:lpstr>
      <vt:lpstr>МУНИЦИПАЛЬНОЕ ХОЗЯЙСТВО </vt:lpstr>
      <vt:lpstr>МУНИЦИПАЛЬНОЕ ХОЗЯЙСТВО </vt:lpstr>
      <vt:lpstr>МУНИЦИПАЛЬНОЕ ХОЗЯЙСТВО </vt:lpstr>
      <vt:lpstr>Имущественные отношения</vt:lpstr>
      <vt:lpstr>Имущественные отношения</vt:lpstr>
      <vt:lpstr>Земельные отношения</vt:lpstr>
      <vt:lpstr>Земельные отношения</vt:lpstr>
      <vt:lpstr>Гражданская оборона и защита  населения от чрезвычайных ситуаций</vt:lpstr>
      <vt:lpstr>Гражданская оборона и защита  населения от чрезвычайных ситуаций</vt:lpstr>
      <vt:lpstr>СОЦИАЛЬНАЯ ПОЛИТИКА</vt:lpstr>
      <vt:lpstr>Семейная политика</vt:lpstr>
      <vt:lpstr>Молодежная политика </vt:lpstr>
      <vt:lpstr>Молодежная политика </vt:lpstr>
      <vt:lpstr>Молодежная политика </vt:lpstr>
      <vt:lpstr>ФИЗКУЛЬТУРА И СПОРТ</vt:lpstr>
      <vt:lpstr>ТЕРРИТОРИАЛЬНОЕ ОБЩЕСТВЕННОЕ САМОУПРАВЛЕНИЕ</vt:lpstr>
      <vt:lpstr>Работа С ЛИЦАМИ  С Ограниченными ВОЗМОЖНОСТЯМИ</vt:lpstr>
      <vt:lpstr>КУЛЬТУРА И ТУРИЗМ</vt:lpstr>
      <vt:lpstr>Слайд 33</vt:lpstr>
      <vt:lpstr>Основные культурные события  2014 года</vt:lpstr>
      <vt:lpstr>Основные культурные события  2014 года</vt:lpstr>
      <vt:lpstr>Основные культурные события  2014 года</vt:lpstr>
      <vt:lpstr>Культурно - досуговое  обслуживание населения</vt:lpstr>
      <vt:lpstr>Участие в конкурсах, грантовая поддержка, привлечение средств </vt:lpstr>
      <vt:lpstr>ОБРАЗОВАНИЕ</vt:lpstr>
      <vt:lpstr>Развитие дошкольного образования</vt:lpstr>
      <vt:lpstr>Развитие начального общего, основного общего, среднего общего образования</vt:lpstr>
      <vt:lpstr>Итоги государственной итоговой аттестации</vt:lpstr>
      <vt:lpstr>ОБРАЗОВАНИЕ</vt:lpstr>
      <vt:lpstr>Летняя оздоровительная кампания</vt:lpstr>
      <vt:lpstr>Комплекс  мероприятий по обеспечению  безопасности образовательных учреждений</vt:lpstr>
      <vt:lpstr>Совершенствование системы организации питания обучающихся</vt:lpstr>
      <vt:lpstr>ГОСУДАРСТВЕННЫЕ ПОЛНОМОЧИЯ</vt:lpstr>
      <vt:lpstr>ЗДРАВООХРАНЕНИЕ</vt:lpstr>
      <vt:lpstr>ЗДРАВООХРАНЕНИЕ</vt:lpstr>
      <vt:lpstr> правовая ДЕЯТЕЛЬНОСТЬ  </vt:lpstr>
      <vt:lpstr> ОРГАНИЗАЦИОННО-ИНФОРМАЦИОННАЯ ДЕЯТЕЛЬНОСТЬ  </vt:lpstr>
      <vt:lpstr>ОРГАНИЗАЦИОННО-ИНФОРМАЦИОННАЯ ДЕЯТЕЛЬНОСТЬ</vt:lpstr>
      <vt:lpstr>Основные показатели работы МО «Красноборский муниципальный район»  за 2014 год</vt:lpstr>
      <vt:lpstr>Первоочередные задачи на 2015 год</vt:lpstr>
      <vt:lpstr>Слайд 55</vt:lpstr>
    </vt:vector>
  </TitlesOfParts>
  <Company>Админ МО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Malahova</dc:creator>
  <cp:lastModifiedBy>Parshina</cp:lastModifiedBy>
  <cp:revision>165</cp:revision>
  <dcterms:created xsi:type="dcterms:W3CDTF">2013-04-10T07:59:56Z</dcterms:created>
  <dcterms:modified xsi:type="dcterms:W3CDTF">2015-05-19T06:10:11Z</dcterms:modified>
</cp:coreProperties>
</file>