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6" r:id="rId2"/>
    <p:sldId id="273" r:id="rId3"/>
    <p:sldId id="274" r:id="rId4"/>
    <p:sldId id="277" r:id="rId5"/>
    <p:sldId id="279" r:id="rId6"/>
    <p:sldId id="276" r:id="rId7"/>
    <p:sldId id="275" r:id="rId8"/>
    <p:sldId id="278" r:id="rId9"/>
    <p:sldId id="280" r:id="rId10"/>
    <p:sldId id="284" r:id="rId11"/>
    <p:sldId id="282" r:id="rId12"/>
    <p:sldId id="283" r:id="rId13"/>
    <p:sldId id="287" r:id="rId14"/>
    <p:sldId id="285" r:id="rId15"/>
    <p:sldId id="271" r:id="rId16"/>
    <p:sldId id="260" r:id="rId17"/>
    <p:sldId id="261" r:id="rId18"/>
    <p:sldId id="262" r:id="rId19"/>
    <p:sldId id="263" r:id="rId20"/>
    <p:sldId id="269" r:id="rId21"/>
    <p:sldId id="264" r:id="rId22"/>
    <p:sldId id="265" r:id="rId23"/>
    <p:sldId id="267" r:id="rId24"/>
  </p:sldIdLst>
  <p:sldSz cx="9144000" cy="6858000" type="screen4x3"/>
  <p:notesSz cx="6769100" cy="9906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444" y="-6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Тематика</c:v>
                </c:pt>
              </c:strCache>
            </c:strRef>
          </c:tx>
          <c:cat>
            <c:strRef>
              <c:f>Лист1!$A$2:$A$11</c:f>
              <c:strCache>
                <c:ptCount val="10"/>
                <c:pt idx="0">
                  <c:v>ЖКХ, благоустройство </c:v>
                </c:pt>
                <c:pt idx="1">
                  <c:v>Дороги, транспорт </c:v>
                </c:pt>
                <c:pt idx="2">
                  <c:v>Жилье </c:v>
                </c:pt>
                <c:pt idx="3">
                  <c:v>Электроснабжение </c:v>
                </c:pt>
                <c:pt idx="4">
                  <c:v>Имущество, земля </c:v>
                </c:pt>
                <c:pt idx="5">
                  <c:v>Образование </c:v>
                </c:pt>
                <c:pt idx="6">
                  <c:v>Здравоохранение  </c:v>
                </c:pt>
                <c:pt idx="7">
                  <c:v>Личные </c:v>
                </c:pt>
                <c:pt idx="8">
                  <c:v>Связь </c:v>
                </c:pt>
                <c:pt idx="9">
                  <c:v>Разное </c:v>
                </c:pt>
              </c:strCache>
            </c:strRef>
          </c:cat>
          <c:val>
            <c:numRef>
              <c:f>Лист1!$B$2:$B$11</c:f>
              <c:numCache>
                <c:formatCode>0%</c:formatCode>
                <c:ptCount val="10"/>
                <c:pt idx="0">
                  <c:v>0.43</c:v>
                </c:pt>
                <c:pt idx="1">
                  <c:v>0.22</c:v>
                </c:pt>
                <c:pt idx="2">
                  <c:v>0.09</c:v>
                </c:pt>
                <c:pt idx="3">
                  <c:v>0.06</c:v>
                </c:pt>
                <c:pt idx="4">
                  <c:v>0.04</c:v>
                </c:pt>
                <c:pt idx="5">
                  <c:v>0.04</c:v>
                </c:pt>
                <c:pt idx="6">
                  <c:v>0.03</c:v>
                </c:pt>
                <c:pt idx="7">
                  <c:v>0.03</c:v>
                </c:pt>
                <c:pt idx="8">
                  <c:v>0.02</c:v>
                </c:pt>
                <c:pt idx="9">
                  <c:v>0.04</c:v>
                </c:pt>
              </c:numCache>
            </c:numRef>
          </c:val>
        </c:ser>
        <c:overlap val="100"/>
        <c:axId val="70559616"/>
        <c:axId val="79720832"/>
      </c:barChart>
      <c:catAx>
        <c:axId val="70559616"/>
        <c:scaling>
          <c:orientation val="minMax"/>
        </c:scaling>
        <c:axPos val="b"/>
        <c:tickLblPos val="nextTo"/>
        <c:crossAx val="79720832"/>
        <c:crosses val="autoZero"/>
        <c:auto val="1"/>
        <c:lblAlgn val="ctr"/>
        <c:lblOffset val="100"/>
      </c:catAx>
      <c:valAx>
        <c:axId val="79720832"/>
        <c:scaling>
          <c:orientation val="minMax"/>
        </c:scaling>
        <c:axPos val="l"/>
        <c:majorGridlines/>
        <c:numFmt formatCode="0%" sourceLinked="1"/>
        <c:tickLblPos val="nextTo"/>
        <c:crossAx val="7055961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ЖКХ</c:v>
                </c:pt>
                <c:pt idx="1">
                  <c:v>Дороги</c:v>
                </c:pt>
                <c:pt idx="2">
                  <c:v>Жилье</c:v>
                </c:pt>
                <c:pt idx="3">
                  <c:v>Личные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11</c:v>
                </c:pt>
                <c:pt idx="1">
                  <c:v>13</c:v>
                </c:pt>
                <c:pt idx="2">
                  <c:v>7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ЖКХ</c:v>
                </c:pt>
                <c:pt idx="1">
                  <c:v>Дороги</c:v>
                </c:pt>
                <c:pt idx="2">
                  <c:v>Жилье</c:v>
                </c:pt>
                <c:pt idx="3">
                  <c:v>Личные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56</c:v>
                </c:pt>
                <c:pt idx="1">
                  <c:v>29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</c:ser>
        <c:axId val="105010304"/>
        <c:axId val="105011840"/>
      </c:barChart>
      <c:catAx>
        <c:axId val="105010304"/>
        <c:scaling>
          <c:orientation val="minMax"/>
        </c:scaling>
        <c:axPos val="b"/>
        <c:tickLblPos val="nextTo"/>
        <c:crossAx val="105011840"/>
        <c:crosses val="autoZero"/>
        <c:auto val="1"/>
        <c:lblAlgn val="ctr"/>
        <c:lblOffset val="100"/>
      </c:catAx>
      <c:valAx>
        <c:axId val="105011840"/>
        <c:scaling>
          <c:orientation val="minMax"/>
        </c:scaling>
        <c:axPos val="l"/>
        <c:majorGridlines/>
        <c:numFmt formatCode="General" sourceLinked="1"/>
        <c:tickLblPos val="nextTo"/>
        <c:crossAx val="10501030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Коллективные</c:v>
                </c:pt>
                <c:pt idx="1">
                  <c:v>От граждан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19</c:v>
                </c:pt>
                <c:pt idx="1">
                  <c:v>167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79FAD0A-C334-45F3-80B6-A5F9CDCAA83F}" type="datetimeFigureOut">
              <a:rPr lang="ru-RU" smtClean="0"/>
              <a:pPr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36FDA85-794F-4122-941D-095B19A454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7861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 работе с обращениями граждан </a:t>
            </a:r>
            <a:br>
              <a:rPr lang="ru-RU" dirty="0" smtClean="0"/>
            </a:br>
            <a:r>
              <a:rPr lang="ru-RU" dirty="0" smtClean="0"/>
              <a:t> в администрации </a:t>
            </a:r>
            <a:br>
              <a:rPr lang="ru-RU" dirty="0" smtClean="0"/>
            </a:br>
            <a:r>
              <a:rPr lang="ru-RU" dirty="0" smtClean="0"/>
              <a:t>МО «Красноборский </a:t>
            </a:r>
            <a:br>
              <a:rPr lang="ru-RU" dirty="0" smtClean="0"/>
            </a:br>
            <a:r>
              <a:rPr lang="ru-RU" dirty="0" smtClean="0"/>
              <a:t>муниципальный район»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229600" cy="5502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28802"/>
          <a:ext cx="8229600" cy="4645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Динамика</a:t>
            </a:r>
            <a:br>
              <a:rPr lang="ru-RU" dirty="0" smtClean="0"/>
            </a:br>
            <a:r>
              <a:rPr lang="ru-RU" dirty="0" smtClean="0"/>
              <a:t>по видам обращений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Соотношение </a:t>
            </a:r>
            <a:br>
              <a:rPr lang="ru-RU" dirty="0" smtClean="0"/>
            </a:br>
            <a:r>
              <a:rPr lang="ru-RU" dirty="0" smtClean="0"/>
              <a:t>письменных обращений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Malahova.ADMI.000\Pictures\Вместе против коррупци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480430" cy="5996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Статья 2. </a:t>
            </a:r>
            <a:r>
              <a:rPr lang="ru-RU" sz="3200" b="1" dirty="0">
                <a:latin typeface="Arial" pitchFamily="34" charset="0"/>
                <a:ea typeface="Times New Roman"/>
                <a:cs typeface="Arial" pitchFamily="34" charset="0"/>
              </a:rPr>
              <a:t>Право граждан на обращение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4801720"/>
          </a:xfrm>
        </p:spPr>
        <p:txBody>
          <a:bodyPr>
            <a:normAutofit fontScale="92500"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1. Граждане имеют право обращаться лично, а также направлять индивидуальные и коллективные обращения, </a:t>
            </a:r>
            <a:r>
              <a:rPr lang="ru-RU" sz="2400" b="1" u="sng" dirty="0">
                <a:latin typeface="Arial" pitchFamily="34" charset="0"/>
                <a:ea typeface="Times New Roman"/>
                <a:cs typeface="Arial" pitchFamily="34" charset="0"/>
              </a:rPr>
              <a:t>включая обращения объединений граждан, </a:t>
            </a:r>
            <a:r>
              <a:rPr lang="ru-RU" sz="2400" b="1" u="sng" dirty="0" smtClean="0">
                <a:latin typeface="Arial" pitchFamily="34" charset="0"/>
                <a:ea typeface="Times New Roman"/>
                <a:cs typeface="Arial" pitchFamily="34" charset="0"/>
              </a:rPr>
              <a:t/>
            </a:r>
            <a:br>
              <a:rPr lang="ru-RU" sz="2400" b="1" u="sng" dirty="0" smtClean="0">
                <a:latin typeface="Arial" pitchFamily="34" charset="0"/>
                <a:ea typeface="Times New Roman"/>
                <a:cs typeface="Arial" pitchFamily="34" charset="0"/>
              </a:rPr>
            </a:br>
            <a:r>
              <a:rPr lang="ru-RU" sz="2400" b="1" u="sng" dirty="0" smtClean="0">
                <a:latin typeface="Arial" pitchFamily="34" charset="0"/>
                <a:ea typeface="Times New Roman"/>
                <a:cs typeface="Arial" pitchFamily="34" charset="0"/>
              </a:rPr>
              <a:t>в </a:t>
            </a:r>
            <a:r>
              <a:rPr lang="ru-RU" sz="2400" b="1" u="sng" dirty="0">
                <a:latin typeface="Arial" pitchFamily="34" charset="0"/>
                <a:ea typeface="Times New Roman"/>
                <a:cs typeface="Arial" pitchFamily="34" charset="0"/>
              </a:rPr>
              <a:t>том числе юридических лиц, </a:t>
            </a:r>
            <a:r>
              <a:rPr lang="ru-RU" sz="2400" b="1" dirty="0">
                <a:latin typeface="Arial" pitchFamily="34" charset="0"/>
                <a:ea typeface="Times New Roman"/>
                <a:cs typeface="Arial" pitchFamily="34" charset="0"/>
              </a:rPr>
              <a:t>в государственные органы, органы местного самоуправления и их должностным лицам, </a:t>
            </a:r>
            <a:r>
              <a:rPr lang="ru-RU" sz="2400" b="1" u="sng" dirty="0">
                <a:latin typeface="Arial" pitchFamily="34" charset="0"/>
                <a:ea typeface="Times New Roman"/>
                <a:cs typeface="Arial" pitchFamily="34" charset="0"/>
              </a:rPr>
              <a:t>в государственные и муниципальные учреждения и иные организации, на которые возложено осуществление публично значимых функций, и их должностным </a:t>
            </a:r>
            <a:r>
              <a:rPr lang="ru-RU" sz="2400" b="1" u="sng" dirty="0" smtClean="0">
                <a:latin typeface="Arial" pitchFamily="34" charset="0"/>
                <a:ea typeface="Times New Roman"/>
                <a:cs typeface="Arial" pitchFamily="34" charset="0"/>
              </a:rPr>
              <a:t>лицам.</a:t>
            </a:r>
            <a:endParaRPr lang="ru-RU" sz="2400" b="1" u="sng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7379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r>
              <a:rPr lang="ru-RU" dirty="0" smtClean="0">
                <a:latin typeface="Arial"/>
                <a:ea typeface="Times New Roman"/>
              </a:rPr>
              <a:t/>
            </a:r>
            <a:br>
              <a:rPr lang="ru-RU" dirty="0" smtClean="0">
                <a:latin typeface="Arial"/>
                <a:ea typeface="Times New Roman"/>
              </a:rPr>
            </a:br>
            <a:r>
              <a:rPr lang="ru-RU" sz="3600" b="1" dirty="0" smtClean="0">
                <a:latin typeface="Arial"/>
                <a:ea typeface="Times New Roman"/>
              </a:rPr>
              <a:t>Статья </a:t>
            </a:r>
            <a:r>
              <a:rPr lang="ru-RU" sz="3600" b="1" dirty="0">
                <a:latin typeface="Arial"/>
                <a:ea typeface="Times New Roman"/>
              </a:rPr>
              <a:t>8. </a:t>
            </a:r>
            <a:r>
              <a:rPr lang="ru-RU" sz="3600" b="1" dirty="0" smtClean="0">
                <a:latin typeface="Arial"/>
                <a:ea typeface="Times New Roman"/>
              </a:rPr>
              <a:t>Направление </a:t>
            </a:r>
            <a:r>
              <a:rPr lang="ru-RU" sz="3600" b="1" dirty="0">
                <a:latin typeface="Arial"/>
                <a:ea typeface="Times New Roman"/>
              </a:rPr>
              <a:t>и регистрация письменного </a:t>
            </a:r>
            <a:r>
              <a:rPr lang="ru-RU" sz="3600" b="1" dirty="0" smtClean="0">
                <a:latin typeface="Arial"/>
                <a:ea typeface="Times New Roman"/>
              </a:rPr>
              <a:t>обращения</a:t>
            </a:r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568952" cy="4680520"/>
          </a:xfrm>
        </p:spPr>
        <p:txBody>
          <a:bodyPr>
            <a:normAutofit fontScale="850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2300" b="1" dirty="0" smtClean="0">
                <a:latin typeface="Arial"/>
                <a:ea typeface="Times New Roman"/>
              </a:rPr>
              <a:t>2</a:t>
            </a:r>
            <a:r>
              <a:rPr lang="ru-RU" sz="2300" b="1" dirty="0">
                <a:latin typeface="Arial"/>
                <a:ea typeface="Times New Roman"/>
              </a:rPr>
              <a:t>. Письменное обращение подлежит обязательной </a:t>
            </a:r>
            <a:r>
              <a:rPr lang="ru-RU" sz="2300" b="1" u="sng" dirty="0">
                <a:latin typeface="Arial"/>
                <a:ea typeface="Times New Roman"/>
              </a:rPr>
              <a:t>регистрации в течение трех дней</a:t>
            </a:r>
            <a:r>
              <a:rPr lang="ru-RU" sz="2300" b="1" dirty="0">
                <a:latin typeface="Arial"/>
                <a:ea typeface="Times New Roman"/>
              </a:rPr>
              <a:t> с момента поступления </a:t>
            </a:r>
            <a:r>
              <a:rPr lang="ru-RU" sz="2300" b="1" dirty="0" smtClean="0">
                <a:latin typeface="Arial"/>
                <a:ea typeface="Times New Roman"/>
              </a:rPr>
              <a:t/>
            </a:r>
            <a:br>
              <a:rPr lang="ru-RU" sz="2300" b="1" dirty="0" smtClean="0">
                <a:latin typeface="Arial"/>
                <a:ea typeface="Times New Roman"/>
              </a:rPr>
            </a:br>
            <a:r>
              <a:rPr lang="ru-RU" sz="2300" b="1" dirty="0" smtClean="0">
                <a:latin typeface="Arial"/>
                <a:ea typeface="Times New Roman"/>
              </a:rPr>
              <a:t>в </a:t>
            </a:r>
            <a:r>
              <a:rPr lang="ru-RU" sz="2300" b="1" dirty="0">
                <a:latin typeface="Arial"/>
                <a:ea typeface="Times New Roman"/>
              </a:rPr>
              <a:t>государственный орган, орган местного самоуправления или должностному лицу</a:t>
            </a:r>
            <a:r>
              <a:rPr lang="ru-RU" sz="2300" b="1" dirty="0" smtClean="0">
                <a:latin typeface="Arial"/>
                <a:ea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endParaRPr lang="ru-RU" sz="2300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300" b="1" dirty="0">
                <a:latin typeface="Arial"/>
                <a:ea typeface="Times New Roman"/>
              </a:rPr>
              <a:t>3. Письменное обращение, содержащее вопросы, решение которых </a:t>
            </a:r>
            <a:r>
              <a:rPr lang="ru-RU" sz="2300" b="1" u="sng" dirty="0">
                <a:latin typeface="Arial"/>
                <a:ea typeface="Times New Roman"/>
              </a:rPr>
              <a:t>не входит </a:t>
            </a:r>
            <a:r>
              <a:rPr lang="ru-RU" sz="2300" b="1" u="sng" dirty="0" smtClean="0">
                <a:latin typeface="Arial"/>
                <a:ea typeface="Times New Roman"/>
              </a:rPr>
              <a:t>в </a:t>
            </a:r>
            <a:r>
              <a:rPr lang="ru-RU" sz="2300" b="1" u="sng" dirty="0">
                <a:latin typeface="Arial"/>
                <a:ea typeface="Times New Roman"/>
              </a:rPr>
              <a:t>компетенцию</a:t>
            </a:r>
            <a:r>
              <a:rPr lang="ru-RU" sz="2300" b="1" dirty="0">
                <a:latin typeface="Arial"/>
                <a:ea typeface="Times New Roman"/>
              </a:rPr>
              <a:t> данных государственного органа, органа местного самоуправления или должностного лица, </a:t>
            </a:r>
            <a:r>
              <a:rPr lang="ru-RU" sz="2300" b="1" u="sng" dirty="0">
                <a:latin typeface="Arial"/>
                <a:ea typeface="Times New Roman"/>
              </a:rPr>
              <a:t>направляется в течение семи дней </a:t>
            </a:r>
            <a:r>
              <a:rPr lang="ru-RU" sz="2300" b="1" dirty="0">
                <a:latin typeface="Arial"/>
                <a:ea typeface="Times New Roman"/>
              </a:rPr>
              <a:t>со дня регистрации </a:t>
            </a:r>
            <a:r>
              <a:rPr lang="ru-RU" sz="2300" b="1" dirty="0" smtClean="0">
                <a:latin typeface="Arial"/>
                <a:ea typeface="Times New Roman"/>
              </a:rPr>
              <a:t/>
            </a:r>
            <a:br>
              <a:rPr lang="ru-RU" sz="2300" b="1" dirty="0" smtClean="0">
                <a:latin typeface="Arial"/>
                <a:ea typeface="Times New Roman"/>
              </a:rPr>
            </a:br>
            <a:r>
              <a:rPr lang="ru-RU" sz="2300" b="1" dirty="0" smtClean="0">
                <a:latin typeface="Arial"/>
                <a:ea typeface="Times New Roman"/>
              </a:rPr>
              <a:t>в </a:t>
            </a:r>
            <a:r>
              <a:rPr lang="ru-RU" sz="2300" b="1" dirty="0">
                <a:latin typeface="Arial"/>
                <a:ea typeface="Times New Roman"/>
              </a:rPr>
              <a:t>соответствующий орган или соответствующему должностному лицу, </a:t>
            </a:r>
            <a:r>
              <a:rPr lang="ru-RU" sz="2300" b="1" dirty="0" smtClean="0">
                <a:latin typeface="Arial"/>
                <a:ea typeface="Times New Roman"/>
              </a:rPr>
              <a:t>в </a:t>
            </a:r>
            <a:r>
              <a:rPr lang="ru-RU" sz="2300" b="1" dirty="0">
                <a:latin typeface="Arial"/>
                <a:ea typeface="Times New Roman"/>
              </a:rPr>
              <a:t>компетенцию которых входит решение поставленных в обращении вопросов, </a:t>
            </a:r>
            <a:r>
              <a:rPr lang="ru-RU" sz="2300" b="1" dirty="0" smtClean="0">
                <a:latin typeface="Arial"/>
                <a:ea typeface="Times New Roman"/>
              </a:rPr>
              <a:t>с </a:t>
            </a:r>
            <a:r>
              <a:rPr lang="ru-RU" sz="2300" b="1" dirty="0">
                <a:latin typeface="Arial"/>
                <a:ea typeface="Times New Roman"/>
              </a:rPr>
              <a:t>уведомлением </a:t>
            </a:r>
            <a:r>
              <a:rPr lang="ru-RU" sz="2300" b="1" dirty="0" smtClean="0">
                <a:latin typeface="Arial"/>
                <a:ea typeface="Times New Roman"/>
              </a:rPr>
              <a:t>гражданина.</a:t>
            </a:r>
          </a:p>
          <a:p>
            <a:pPr indent="0" algn="just">
              <a:spcAft>
                <a:spcPts val="0"/>
              </a:spcAft>
              <a:buNone/>
            </a:pPr>
            <a:endParaRPr lang="ru-RU" sz="2300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300" b="1" dirty="0">
                <a:latin typeface="Arial"/>
                <a:ea typeface="Times New Roman"/>
              </a:rPr>
              <a:t>6. </a:t>
            </a:r>
            <a:r>
              <a:rPr lang="ru-RU" sz="2300" b="1" u="sng" dirty="0">
                <a:latin typeface="Arial"/>
                <a:ea typeface="Times New Roman"/>
              </a:rPr>
              <a:t>Запрещается направлять</a:t>
            </a:r>
            <a:r>
              <a:rPr lang="ru-RU" sz="2300" b="1" dirty="0">
                <a:latin typeface="Arial"/>
                <a:ea typeface="Times New Roman"/>
              </a:rPr>
              <a:t> жалобу на рассмотрение </a:t>
            </a:r>
            <a:r>
              <a:rPr lang="ru-RU" sz="2300" b="1" dirty="0" smtClean="0">
                <a:latin typeface="Arial"/>
                <a:ea typeface="Times New Roman"/>
              </a:rPr>
              <a:t/>
            </a:r>
            <a:br>
              <a:rPr lang="ru-RU" sz="2300" b="1" dirty="0" smtClean="0">
                <a:latin typeface="Arial"/>
                <a:ea typeface="Times New Roman"/>
              </a:rPr>
            </a:br>
            <a:r>
              <a:rPr lang="ru-RU" sz="2300" b="1" dirty="0" smtClean="0">
                <a:latin typeface="Arial"/>
                <a:ea typeface="Times New Roman"/>
              </a:rPr>
              <a:t>в </a:t>
            </a:r>
            <a:r>
              <a:rPr lang="ru-RU" sz="2300" b="1" dirty="0">
                <a:latin typeface="Arial"/>
                <a:ea typeface="Times New Roman"/>
              </a:rPr>
              <a:t>государственный орган, орган местного самоуправления или должностному лицу, решение или действие (бездействие) которых </a:t>
            </a:r>
            <a:r>
              <a:rPr lang="ru-RU" sz="2300" b="1" u="sng" dirty="0">
                <a:latin typeface="Arial"/>
                <a:ea typeface="Times New Roman"/>
              </a:rPr>
              <a:t>обжалуется.</a:t>
            </a:r>
          </a:p>
          <a:p>
            <a:pPr marL="109728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934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648072"/>
          </a:xfrm>
        </p:spPr>
        <p:txBody>
          <a:bodyPr>
            <a:normAutofit/>
          </a:bodyPr>
          <a:lstStyle/>
          <a:p>
            <a:pPr indent="342900" algn="ctr">
              <a:spcAft>
                <a:spcPts val="0"/>
              </a:spcAft>
            </a:pPr>
            <a:r>
              <a:rPr lang="ru-RU" sz="3200" b="1" dirty="0">
                <a:latin typeface="Arial"/>
                <a:ea typeface="Times New Roman"/>
              </a:rPr>
              <a:t>Статья 10. Рассмотрение обращения</a:t>
            </a:r>
            <a:endParaRPr lang="ru-RU" sz="3200" b="1" dirty="0">
              <a:effectLst/>
              <a:latin typeface="Arial"/>
              <a:ea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435280" cy="5184576"/>
          </a:xfrm>
        </p:spPr>
        <p:txBody>
          <a:bodyPr>
            <a:normAutofit lnSpcReduction="10000"/>
          </a:bodyPr>
          <a:lstStyle/>
          <a:p>
            <a:pPr lvl="1" indent="0" algn="just"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 Государственный орган, орган местного самоуправления или должностное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лицо обеспечивает </a:t>
            </a:r>
            <a:r>
              <a:rPr lang="ru-RU" sz="1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объективное, всестороннее и своевременное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рассмотрение обращения, в случае необходимости - с участием гражданина, направившего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обращение.</a:t>
            </a:r>
          </a:p>
          <a:p>
            <a:pPr lvl="1" indent="0" algn="just">
              <a:spcBef>
                <a:spcPts val="0"/>
              </a:spcBef>
              <a:buNone/>
            </a:pPr>
            <a:endPara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indent="0" algn="just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Государственный орган, орган местного самоуправления или должностное лицо по направленному в установленном порядке запросу государственного органа, органа местного самоуправления или должностного лица, рассматривающих обращение, </a:t>
            </a:r>
            <a:r>
              <a:rPr lang="ru-RU" sz="1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обязаны в течение 15 дней предоставлять документы и материалы,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необходимые для рассмотрения </a:t>
            </a: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обращения.</a:t>
            </a:r>
          </a:p>
          <a:p>
            <a:pPr lvl="1" indent="0" algn="just">
              <a:spcBef>
                <a:spcPts val="0"/>
              </a:spcBef>
              <a:buNone/>
            </a:pPr>
            <a:endPara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1" indent="0" algn="just">
              <a:spcBef>
                <a:spcPts val="0"/>
              </a:spcBef>
              <a:buNone/>
            </a:pP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4. Ответ на обращение, поступившее в государственный орган, орган местного самоуправления или должностному лицу в форме электронного документа, </a:t>
            </a:r>
            <a:r>
              <a:rPr lang="ru-RU" sz="1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направляется в форме электронного документа 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адресу электронной почты, указанному в обращении, </a:t>
            </a:r>
            <a:r>
              <a:rPr lang="ru-RU" sz="1800" b="1" u="sng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или в письменной форме по почтовому адресу,</a:t>
            </a:r>
            <a:r>
              <a:rPr lang="ru-RU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указанному в обращении.</a:t>
            </a:r>
          </a:p>
          <a:p>
            <a:pPr lvl="1" indent="0" algn="just">
              <a:spcBef>
                <a:spcPts val="0"/>
              </a:spcBef>
              <a:buNone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789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066800"/>
          </a:xfrm>
        </p:spPr>
        <p:txBody>
          <a:bodyPr>
            <a:noAutofit/>
          </a:bodyPr>
          <a:lstStyle/>
          <a:p>
            <a:pPr indent="342900" algn="ctr">
              <a:spcAft>
                <a:spcPts val="0"/>
              </a:spcAft>
            </a:pPr>
            <a:r>
              <a:rPr lang="ru-RU" sz="3200" b="1" dirty="0" smtClean="0">
                <a:latin typeface="Arial"/>
                <a:ea typeface="Times New Roman"/>
              </a:rPr>
              <a:t/>
            </a:r>
            <a:br>
              <a:rPr lang="ru-RU" sz="3200" b="1" dirty="0" smtClean="0">
                <a:latin typeface="Arial"/>
                <a:ea typeface="Times New Roman"/>
              </a:rPr>
            </a:br>
            <a:r>
              <a:rPr lang="ru-RU" sz="3200" b="1" dirty="0" smtClean="0">
                <a:latin typeface="Arial"/>
                <a:ea typeface="Times New Roman"/>
              </a:rPr>
              <a:t>Статья </a:t>
            </a:r>
            <a:r>
              <a:rPr lang="ru-RU" sz="3200" b="1" dirty="0">
                <a:latin typeface="Arial"/>
                <a:ea typeface="Times New Roman"/>
              </a:rPr>
              <a:t>11. Порядок рассмотрения отдельных обращений</a:t>
            </a:r>
            <a:br>
              <a:rPr lang="ru-RU" sz="3200" b="1" dirty="0">
                <a:latin typeface="Arial"/>
                <a:ea typeface="Times New Roman"/>
              </a:rPr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363272" cy="4536504"/>
          </a:xfrm>
        </p:spPr>
        <p:txBody>
          <a:bodyPr>
            <a:normAutofit fontScale="475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endParaRPr lang="ru-RU" sz="4200" b="1" dirty="0" smtClean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4200" b="1" dirty="0" smtClean="0">
                <a:latin typeface="Arial"/>
                <a:ea typeface="Times New Roman"/>
              </a:rPr>
              <a:t>1. В </a:t>
            </a:r>
            <a:r>
              <a:rPr lang="ru-RU" sz="4200" b="1" dirty="0">
                <a:latin typeface="Arial"/>
                <a:ea typeface="Times New Roman"/>
              </a:rPr>
              <a:t>случае, если в письменном обращении </a:t>
            </a:r>
            <a:r>
              <a:rPr lang="ru-RU" sz="4200" b="1" u="sng" dirty="0">
                <a:latin typeface="Arial"/>
                <a:ea typeface="Times New Roman"/>
              </a:rPr>
              <a:t>не указаны фамилия гражданина, направившего обращение, и почтовый адрес, </a:t>
            </a:r>
            <a:r>
              <a:rPr lang="ru-RU" sz="4200" b="1" dirty="0">
                <a:latin typeface="Arial"/>
                <a:ea typeface="Times New Roman"/>
              </a:rPr>
              <a:t>по которому должен быть направлен ответ, ответ на обращение не дается</a:t>
            </a:r>
            <a:r>
              <a:rPr lang="ru-RU" sz="4200" b="1" dirty="0" smtClean="0">
                <a:latin typeface="Arial"/>
                <a:ea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4200" b="1" dirty="0" smtClean="0">
                <a:latin typeface="Arial"/>
                <a:ea typeface="Times New Roman"/>
              </a:rPr>
              <a:t> </a:t>
            </a:r>
          </a:p>
          <a:p>
            <a:pPr indent="0" algn="just">
              <a:spcAft>
                <a:spcPts val="0"/>
              </a:spcAft>
              <a:buNone/>
            </a:pPr>
            <a:r>
              <a:rPr lang="ru-RU" sz="4200" b="1" dirty="0" smtClean="0">
                <a:latin typeface="Arial"/>
                <a:ea typeface="Times New Roman"/>
              </a:rPr>
              <a:t>4</a:t>
            </a:r>
            <a:r>
              <a:rPr lang="ru-RU" sz="4200" b="1" dirty="0">
                <a:latin typeface="Arial"/>
                <a:ea typeface="Times New Roman"/>
              </a:rPr>
              <a:t>. В случае, </a:t>
            </a:r>
            <a:r>
              <a:rPr lang="ru-RU" sz="4200" b="1" u="sng" dirty="0">
                <a:latin typeface="Arial"/>
                <a:ea typeface="Times New Roman"/>
              </a:rPr>
              <a:t>если текст письменного обращения не поддается прочтению, </a:t>
            </a:r>
            <a:r>
              <a:rPr lang="ru-RU" sz="4200" b="1" dirty="0">
                <a:latin typeface="Arial"/>
                <a:ea typeface="Times New Roman"/>
              </a:rPr>
              <a:t>ответ на обращение не дается и оно не подлежит направлению на рассмотрение в государственный орган, орган местного самоуправления или должностному лицу в соответствии с их компетенцией, о чем в течение семи дней со дня регистрации обращения </a:t>
            </a:r>
            <a:r>
              <a:rPr lang="ru-RU" sz="4200" b="1" u="sng" dirty="0">
                <a:latin typeface="Arial"/>
                <a:ea typeface="Times New Roman"/>
              </a:rPr>
              <a:t>сообщается гражданину, направившему обращение, если его фамилия и почтовый адрес поддаются прочтению</a:t>
            </a:r>
            <a:r>
              <a:rPr lang="ru-RU" sz="4200" b="1" u="sng" dirty="0" smtClean="0">
                <a:latin typeface="Arial"/>
                <a:ea typeface="Times New Roman"/>
              </a:rPr>
              <a:t>.</a:t>
            </a:r>
            <a:endParaRPr lang="ru-RU" sz="4200" b="1" u="sng" dirty="0">
              <a:latin typeface="Arial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9886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Arial" pitchFamily="34" charset="0"/>
                <a:cs typeface="Arial" pitchFamily="34" charset="0"/>
              </a:rPr>
              <a:t>Статья 11. Порядок рассмотрения отдельных обращений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80520"/>
          </a:xfrm>
        </p:spPr>
        <p:txBody>
          <a:bodyPr>
            <a:normAutofit/>
          </a:bodyPr>
          <a:lstStyle/>
          <a:p>
            <a:pPr lvl="0" indent="0" algn="just">
              <a:buClr>
                <a:srgbClr val="E68422"/>
              </a:buClr>
              <a:buNone/>
            </a:pPr>
            <a:endParaRPr lang="ru-RU" sz="1800" b="1" dirty="0" smtClean="0">
              <a:solidFill>
                <a:prstClr val="black"/>
              </a:solidFill>
              <a:latin typeface="Arial"/>
              <a:ea typeface="Times New Roman"/>
            </a:endParaRPr>
          </a:p>
          <a:p>
            <a:pPr lvl="0" indent="0" algn="just">
              <a:buClr>
                <a:srgbClr val="E68422"/>
              </a:buClr>
              <a:buNone/>
            </a:pPr>
            <a:r>
              <a:rPr lang="ru-RU" sz="1800" b="1" dirty="0" smtClean="0">
                <a:solidFill>
                  <a:prstClr val="black"/>
                </a:solidFill>
                <a:latin typeface="Arial"/>
                <a:ea typeface="Times New Roman"/>
              </a:rPr>
              <a:t>2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. Обращение, в котором обжалуется судебное решение, в течение семи дней со дня регистрации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возвращается гражданину, 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направившему обращение,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с разъяснением порядка обжалования данного судебного решения</a:t>
            </a:r>
            <a:r>
              <a:rPr lang="ru-RU" sz="1800" b="1" u="sng" dirty="0" smtClean="0">
                <a:solidFill>
                  <a:prstClr val="black"/>
                </a:solidFill>
                <a:latin typeface="Arial"/>
                <a:ea typeface="Times New Roman"/>
              </a:rPr>
              <a:t>.</a:t>
            </a:r>
          </a:p>
          <a:p>
            <a:pPr lvl="0" indent="0" algn="just">
              <a:buClr>
                <a:srgbClr val="E68422"/>
              </a:buClr>
              <a:buNone/>
            </a:pPr>
            <a:endParaRPr lang="ru-RU" sz="1800" b="1" u="sng" dirty="0">
              <a:solidFill>
                <a:prstClr val="black"/>
              </a:solidFill>
              <a:latin typeface="Arial"/>
              <a:ea typeface="Times New Roman"/>
            </a:endParaRPr>
          </a:p>
          <a:p>
            <a:pPr lvl="0" indent="0" algn="just">
              <a:buClr>
                <a:srgbClr val="E68422"/>
              </a:buClr>
              <a:buNone/>
            </a:pP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3. Государственный орган, орган местного самоуправления или должностное лицо при получении письменного обращения, в котором содержатся нецензурные либо оскорбительные выражения, угрозы жизни, здоровью и имуществу должностного </a:t>
            </a:r>
            <a:r>
              <a:rPr lang="ru-RU" sz="1800" b="1" dirty="0" err="1" smtClean="0">
                <a:solidFill>
                  <a:prstClr val="black"/>
                </a:solidFill>
                <a:latin typeface="Arial"/>
                <a:ea typeface="Times New Roman"/>
              </a:rPr>
              <a:t>лица,а</a:t>
            </a:r>
            <a:r>
              <a:rPr lang="ru-RU" sz="1800" b="1" dirty="0" smtClean="0">
                <a:solidFill>
                  <a:prstClr val="black"/>
                </a:solidFill>
                <a:latin typeface="Arial"/>
                <a:ea typeface="Times New Roman"/>
              </a:rPr>
              <a:t> 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также членов его семьи, вправе оставить обращение без ответа по существу поставленных в нем вопросов и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сообщить гражданину, направившему обращение</a:t>
            </a:r>
            <a:r>
              <a:rPr lang="ru-RU" sz="1800" b="1" u="sng" dirty="0" smtClean="0">
                <a:solidFill>
                  <a:prstClr val="black"/>
                </a:solidFill>
                <a:latin typeface="Arial"/>
                <a:ea typeface="Times New Roman"/>
              </a:rPr>
              <a:t>,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о недопустимости злоупотребления правом</a:t>
            </a:r>
            <a:r>
              <a:rPr lang="ru-RU" sz="1800" b="1" u="sng" dirty="0" smtClean="0">
                <a:solidFill>
                  <a:prstClr val="black"/>
                </a:solidFill>
                <a:latin typeface="Arial"/>
                <a:ea typeface="Times New Roman"/>
              </a:rPr>
              <a:t>.</a:t>
            </a:r>
          </a:p>
          <a:p>
            <a:pPr lvl="0" indent="0" algn="just">
              <a:buClr>
                <a:srgbClr val="E68422"/>
              </a:buClr>
              <a:buNone/>
            </a:pPr>
            <a:endParaRPr lang="ru-RU" sz="1400" b="1" u="sng" dirty="0">
              <a:solidFill>
                <a:prstClr val="black"/>
              </a:solidFill>
              <a:latin typeface="Arial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0082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Правовое регулирование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424936" cy="5688632"/>
          </a:xfrm>
        </p:spPr>
        <p:txBody>
          <a:bodyPr>
            <a:noAutofit/>
          </a:bodyPr>
          <a:lstStyle/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endParaRPr lang="ru-RU" sz="1500" b="1" dirty="0" smtClean="0">
              <a:solidFill>
                <a:prstClr val="black"/>
              </a:solidFill>
              <a:latin typeface="Arial"/>
            </a:endParaRPr>
          </a:p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Конституция 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Российский Федерации (статья 33)</a:t>
            </a:r>
          </a:p>
          <a:p>
            <a:pPr marL="109728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Федеральный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закон от 02 мая 2006 года № 59-ФЗ </a:t>
            </a:r>
            <a:br>
              <a:rPr lang="ru-RU" sz="1500" b="1" dirty="0">
                <a:latin typeface="Arial" pitchFamily="34" charset="0"/>
                <a:cs typeface="Arial" pitchFamily="34" charset="0"/>
              </a:rPr>
            </a:br>
            <a:r>
              <a:rPr lang="ru-RU" sz="1500" b="1" dirty="0">
                <a:latin typeface="Arial" pitchFamily="34" charset="0"/>
                <a:cs typeface="Arial" pitchFamily="34" charset="0"/>
              </a:rPr>
              <a:t>«О порядке рассмотрения обращений граждан Российской Федерации» </a:t>
            </a:r>
            <a:endParaRPr lang="ru-RU" sz="1500" b="1" dirty="0" smtClean="0">
              <a:latin typeface="Arial" pitchFamily="34" charset="0"/>
              <a:cs typeface="Arial" pitchFamily="34" charset="0"/>
            </a:endParaRPr>
          </a:p>
          <a:p>
            <a:pPr marL="109728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Федеральный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закон от 09 февраля 2009 года № 8-ФЗ </a:t>
            </a:r>
            <a:br>
              <a:rPr lang="ru-RU" sz="1500" b="1" dirty="0">
                <a:latin typeface="Arial" pitchFamily="34" charset="0"/>
                <a:cs typeface="Arial" pitchFamily="34" charset="0"/>
              </a:rPr>
            </a:br>
            <a:r>
              <a:rPr lang="ru-RU" sz="1500" b="1" dirty="0">
                <a:latin typeface="Arial" pitchFamily="34" charset="0"/>
                <a:cs typeface="Arial" pitchFamily="34" charset="0"/>
              </a:rPr>
              <a:t>«Об обеспечении доступа к информации о деятельности государственных органов и органов местного самоуправления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Федеральный 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закон от 27 июля 2006 года № 152-ФЗ  </a:t>
            </a: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«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О персональных данных»</a:t>
            </a:r>
          </a:p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Кодекс 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Российской Федерации об административных правонарушениях </a:t>
            </a: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/>
            </a:r>
            <a:br>
              <a:rPr lang="ru-RU" sz="1500" b="1" dirty="0" smtClean="0">
                <a:solidFill>
                  <a:prstClr val="black"/>
                </a:solidFill>
                <a:latin typeface="Arial"/>
              </a:rPr>
            </a:br>
            <a:r>
              <a:rPr lang="ru-RU" sz="1500" b="1" dirty="0" smtClean="0">
                <a:solidFill>
                  <a:prstClr val="black"/>
                </a:solidFill>
                <a:latin typeface="Arial"/>
              </a:rPr>
              <a:t>(</a:t>
            </a:r>
            <a:r>
              <a:rPr lang="ru-RU" sz="1500" b="1" dirty="0">
                <a:solidFill>
                  <a:prstClr val="black"/>
                </a:solidFill>
                <a:latin typeface="Arial"/>
              </a:rPr>
              <a:t>ст. 5.59. Нарушение порядка рассмотрения обращений граждан)</a:t>
            </a:r>
          </a:p>
          <a:p>
            <a:pPr marL="109728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Закон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Архангельской области  от 15 марта 2012 года № 436-29-ОЗ 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500" b="1" dirty="0" smtClean="0">
                <a:latin typeface="Arial" pitchFamily="34" charset="0"/>
                <a:cs typeface="Arial" pitchFamily="34" charset="0"/>
              </a:rPr>
            </a:b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О дополнительных гарантиях реализации права граждан на обращение  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500" b="1" dirty="0" smtClean="0">
                <a:latin typeface="Arial" pitchFamily="34" charset="0"/>
                <a:cs typeface="Arial" pitchFamily="34" charset="0"/>
              </a:rPr>
            </a:b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1500" b="1" dirty="0">
                <a:latin typeface="Arial" pitchFamily="34" charset="0"/>
                <a:cs typeface="Arial" pitchFamily="34" charset="0"/>
              </a:rPr>
              <a:t>Архангельской области</a:t>
            </a: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»</a:t>
            </a:r>
          </a:p>
          <a:p>
            <a:pPr marL="109728" lvl="0" indent="0" fontAlgn="t">
              <a:spcBef>
                <a:spcPts val="0"/>
              </a:spcBef>
              <a:spcAft>
                <a:spcPts val="1200"/>
              </a:spcAft>
              <a:buNone/>
            </a:pPr>
            <a:r>
              <a:rPr lang="ru-RU" sz="1500" b="1" dirty="0" smtClean="0">
                <a:latin typeface="Arial" pitchFamily="34" charset="0"/>
                <a:cs typeface="Arial" pitchFamily="34" charset="0"/>
              </a:rPr>
              <a:t> Положение по работе с обращениями граждан в администрации МО «Красноборский муниципальный район» (Распоряжение администрации МО «Красноборский муниципальный район» от 03 .06.2016 года №193-р )</a:t>
            </a:r>
            <a:endParaRPr lang="ru-RU" sz="14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A8CDD7"/>
              </a:buClr>
              <a:buNone/>
            </a:pPr>
            <a:r>
              <a:rPr lang="ru-RU" sz="2000" b="1" dirty="0">
                <a:solidFill>
                  <a:prstClr val="black"/>
                </a:solidFill>
                <a:latin typeface="Arial"/>
              </a:rPr>
              <a:t>	</a:t>
            </a:r>
            <a:br>
              <a:rPr lang="ru-RU" sz="2000" b="1" dirty="0">
                <a:solidFill>
                  <a:prstClr val="black"/>
                </a:solidFill>
                <a:latin typeface="Arial"/>
              </a:rPr>
            </a:br>
            <a:r>
              <a:rPr lang="ru-RU" sz="2000" b="1" dirty="0">
                <a:solidFill>
                  <a:prstClr val="black"/>
                </a:solidFill>
                <a:latin typeface="Arial"/>
              </a:rPr>
              <a:t>			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3565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rgbClr val="2F5897"/>
                </a:solidFill>
                <a:latin typeface="Arial" pitchFamily="34" charset="0"/>
                <a:cs typeface="Arial" pitchFamily="34" charset="0"/>
              </a:rPr>
              <a:t>Статья 11. Порядок рассмотрения отдельных обращений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lvl="0" indent="0" algn="just">
              <a:lnSpc>
                <a:spcPct val="150000"/>
              </a:lnSpc>
              <a:buClr>
                <a:srgbClr val="E68422"/>
              </a:buClr>
              <a:buNone/>
            </a:pP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5. В случае, если в письменном обращении гражданина содержится вопрос, на который ему </a:t>
            </a:r>
            <a:r>
              <a:rPr lang="ru-RU" sz="1800" b="1" u="sng" dirty="0" smtClean="0">
                <a:solidFill>
                  <a:prstClr val="black"/>
                </a:solidFill>
                <a:latin typeface="Arial"/>
                <a:ea typeface="Times New Roman"/>
              </a:rPr>
              <a:t>неоднократно</a:t>
            </a:r>
            <a:r>
              <a:rPr lang="ru-RU" sz="1800" b="1" dirty="0" smtClean="0">
                <a:solidFill>
                  <a:prstClr val="black"/>
                </a:solidFill>
                <a:latin typeface="Arial"/>
                <a:ea typeface="Times New Roman"/>
              </a:rPr>
              <a:t> 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давались письменные ответы по существу в связи с ранее направляемыми обращениями, и при этом в обращении не приводятся новые доводы или обстоятельства, руководитель государственного органа или органа местного самоуправления, должностное лицо либо уполномоченное на то лицо вправе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принять решение о безосновательности очередного обращения и прекращении переписки </a:t>
            </a:r>
            <a:r>
              <a:rPr lang="ru-RU" sz="1800" b="1" dirty="0">
                <a:solidFill>
                  <a:prstClr val="black"/>
                </a:solidFill>
                <a:latin typeface="Arial"/>
                <a:ea typeface="Times New Roman"/>
              </a:rPr>
              <a:t>с гражданином по данному вопросу при условии, что указанное обращение и ранее направляемые </a:t>
            </a:r>
            <a:r>
              <a:rPr lang="ru-RU" sz="1800" b="1" u="sng" dirty="0">
                <a:solidFill>
                  <a:prstClr val="black"/>
                </a:solidFill>
                <a:latin typeface="Arial"/>
                <a:ea typeface="Times New Roman"/>
              </a:rPr>
              <a:t>обращения направлялись в один и тот же государственный орган, орган местного самоуправления или одному и тому же должностному лицу. О данном решении уведомляется гражданин, направивший обращение.</a:t>
            </a:r>
          </a:p>
          <a:p>
            <a:pPr lvl="0" indent="0" algn="just">
              <a:buClr>
                <a:srgbClr val="E68422"/>
              </a:buClr>
              <a:buNone/>
            </a:pPr>
            <a:endParaRPr lang="ru-RU" sz="1600" b="1" u="sng" dirty="0">
              <a:solidFill>
                <a:prstClr val="black"/>
              </a:solidFill>
              <a:latin typeface="Arial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381471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indent="342900" algn="ctr">
              <a:spcAft>
                <a:spcPts val="0"/>
              </a:spcAft>
            </a:pPr>
            <a:r>
              <a:rPr lang="ru-RU" sz="3600" b="1" dirty="0" smtClean="0">
                <a:latin typeface="Arial"/>
                <a:ea typeface="Times New Roman"/>
              </a:rPr>
              <a:t/>
            </a:r>
            <a:br>
              <a:rPr lang="ru-RU" sz="3600" b="1" dirty="0" smtClean="0">
                <a:latin typeface="Arial"/>
                <a:ea typeface="Times New Roman"/>
              </a:rPr>
            </a:br>
            <a:r>
              <a:rPr lang="ru-RU" sz="3600" b="1" dirty="0" smtClean="0">
                <a:latin typeface="Arial"/>
                <a:ea typeface="Times New Roman"/>
              </a:rPr>
              <a:t>Статья </a:t>
            </a:r>
            <a:r>
              <a:rPr lang="ru-RU" sz="3600" b="1" dirty="0">
                <a:latin typeface="Arial"/>
                <a:ea typeface="Times New Roman"/>
              </a:rPr>
              <a:t>12. Сроки рассмотрения письменного обращения</a:t>
            </a:r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sz="1900" b="1" dirty="0" smtClean="0">
                <a:latin typeface="Arial"/>
                <a:ea typeface="Times New Roman"/>
              </a:rPr>
              <a:t>1. Письменное </a:t>
            </a:r>
            <a:r>
              <a:rPr lang="ru-RU" sz="1900" b="1" dirty="0">
                <a:latin typeface="Arial"/>
                <a:ea typeface="Times New Roman"/>
              </a:rPr>
              <a:t>обращение, поступившее в государственный орган, орган местного самоуправления или должностному лицу в соответствии с их компетенцией, </a:t>
            </a:r>
            <a:r>
              <a:rPr lang="ru-RU" sz="1900" b="1" u="sng" dirty="0">
                <a:latin typeface="Arial"/>
                <a:ea typeface="Times New Roman"/>
              </a:rPr>
              <a:t>рассматривается </a:t>
            </a:r>
            <a:r>
              <a:rPr lang="ru-RU" sz="1900" b="1" u="sng" dirty="0" smtClean="0">
                <a:latin typeface="Arial"/>
                <a:ea typeface="Times New Roman"/>
              </a:rPr>
              <a:t/>
            </a:r>
            <a:br>
              <a:rPr lang="ru-RU" sz="1900" b="1" u="sng" dirty="0" smtClean="0">
                <a:latin typeface="Arial"/>
                <a:ea typeface="Times New Roman"/>
              </a:rPr>
            </a:br>
            <a:r>
              <a:rPr lang="ru-RU" sz="1900" b="1" u="sng" dirty="0" smtClean="0">
                <a:latin typeface="Arial"/>
                <a:ea typeface="Times New Roman"/>
              </a:rPr>
              <a:t>в </a:t>
            </a:r>
            <a:r>
              <a:rPr lang="ru-RU" sz="1900" b="1" u="sng" dirty="0">
                <a:latin typeface="Arial"/>
                <a:ea typeface="Times New Roman"/>
              </a:rPr>
              <a:t>течение 30 дней со дня регистрации</a:t>
            </a:r>
            <a:r>
              <a:rPr lang="ru-RU" sz="1900" b="1" dirty="0">
                <a:latin typeface="Arial"/>
                <a:ea typeface="Times New Roman"/>
              </a:rPr>
              <a:t> письменного обращения</a:t>
            </a:r>
            <a:r>
              <a:rPr lang="ru-RU" sz="1900" b="1" dirty="0" smtClean="0">
                <a:latin typeface="Arial"/>
                <a:ea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endParaRPr lang="ru-RU" sz="1900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1900" b="1" dirty="0">
                <a:latin typeface="Arial"/>
                <a:ea typeface="Times New Roman"/>
              </a:rPr>
              <a:t>2. </a:t>
            </a:r>
            <a:r>
              <a:rPr lang="ru-RU" sz="1900" b="1" u="sng" dirty="0">
                <a:latin typeface="Arial"/>
                <a:ea typeface="Times New Roman"/>
              </a:rPr>
              <a:t>В исключительных случаях, а также в случае направления запроса, </a:t>
            </a:r>
            <a:r>
              <a:rPr lang="ru-RU" sz="1900" b="1" dirty="0" smtClean="0">
                <a:latin typeface="Arial"/>
                <a:ea typeface="Times New Roman"/>
              </a:rPr>
              <a:t>руководитель </a:t>
            </a:r>
            <a:r>
              <a:rPr lang="ru-RU" sz="1900" b="1" dirty="0">
                <a:latin typeface="Arial"/>
                <a:ea typeface="Times New Roman"/>
              </a:rPr>
              <a:t>государственного органа или органа местного самоуправления, должностное лицо либо уполномоченное на то лицо </a:t>
            </a:r>
            <a:r>
              <a:rPr lang="ru-RU" sz="1900" b="1" u="sng" dirty="0">
                <a:latin typeface="Arial"/>
                <a:ea typeface="Times New Roman"/>
              </a:rPr>
              <a:t>вправе продлить срок рассмотрения обращения не более чем на 30 дней</a:t>
            </a:r>
            <a:r>
              <a:rPr lang="ru-RU" sz="1900" b="1" dirty="0">
                <a:latin typeface="Arial"/>
                <a:ea typeface="Times New Roman"/>
              </a:rPr>
              <a:t>, уведомив </a:t>
            </a:r>
            <a:r>
              <a:rPr lang="ru-RU" sz="1900" b="1" dirty="0" smtClean="0">
                <a:latin typeface="Arial"/>
                <a:ea typeface="Times New Roman"/>
              </a:rPr>
              <a:t/>
            </a:r>
            <a:br>
              <a:rPr lang="ru-RU" sz="1900" b="1" dirty="0" smtClean="0">
                <a:latin typeface="Arial"/>
                <a:ea typeface="Times New Roman"/>
              </a:rPr>
            </a:br>
            <a:r>
              <a:rPr lang="ru-RU" sz="1900" b="1" dirty="0" smtClean="0">
                <a:latin typeface="Arial"/>
                <a:ea typeface="Times New Roman"/>
              </a:rPr>
              <a:t>о </a:t>
            </a:r>
            <a:r>
              <a:rPr lang="ru-RU" sz="1900" b="1" dirty="0">
                <a:latin typeface="Arial"/>
                <a:ea typeface="Times New Roman"/>
              </a:rPr>
              <a:t>продлении срока его рассмотрения гражданина, направившего обращение.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09246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>
            <a:normAutofit fontScale="90000"/>
          </a:bodyPr>
          <a:lstStyle/>
          <a:p>
            <a:pPr indent="342900" algn="just">
              <a:spcAft>
                <a:spcPts val="0"/>
              </a:spcAft>
            </a:pPr>
            <a:r>
              <a:rPr lang="ru-RU" sz="3600" b="1" dirty="0">
                <a:latin typeface="Arial"/>
                <a:ea typeface="Times New Roman"/>
              </a:rPr>
              <a:t>Статья 13. Личный прием граждан</a:t>
            </a:r>
            <a:r>
              <a:rPr lang="ru-RU" dirty="0">
                <a:latin typeface="Arial"/>
                <a:ea typeface="Times New Roman"/>
              </a:rPr>
              <a:t/>
            </a:r>
            <a:br>
              <a:rPr lang="ru-RU" dirty="0">
                <a:latin typeface="Arial"/>
                <a:ea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896544"/>
          </a:xfrm>
        </p:spPr>
        <p:txBody>
          <a:bodyPr>
            <a:normAutofit fontScale="62500" lnSpcReduction="20000"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Arial"/>
                <a:ea typeface="Times New Roman"/>
              </a:rPr>
              <a:t>1. Личный </a:t>
            </a:r>
            <a:r>
              <a:rPr lang="ru-RU" b="1" dirty="0">
                <a:latin typeface="Arial"/>
                <a:ea typeface="Times New Roman"/>
              </a:rPr>
              <a:t>прием граждан в государственных органах, органах местного самоуправления проводится их руководителями </a:t>
            </a:r>
            <a:r>
              <a:rPr lang="ru-RU" b="1" dirty="0" smtClean="0">
                <a:latin typeface="Arial"/>
                <a:ea typeface="Times New Roman"/>
              </a:rPr>
              <a:t/>
            </a:r>
            <a:br>
              <a:rPr lang="ru-RU" b="1" dirty="0" smtClean="0">
                <a:latin typeface="Arial"/>
                <a:ea typeface="Times New Roman"/>
              </a:rPr>
            </a:br>
            <a:r>
              <a:rPr lang="ru-RU" b="1" dirty="0" smtClean="0">
                <a:latin typeface="Arial"/>
                <a:ea typeface="Times New Roman"/>
              </a:rPr>
              <a:t>и </a:t>
            </a:r>
            <a:r>
              <a:rPr lang="ru-RU" b="1" dirty="0">
                <a:latin typeface="Arial"/>
                <a:ea typeface="Times New Roman"/>
              </a:rPr>
              <a:t>уполномоченными на то лицами. </a:t>
            </a:r>
            <a:r>
              <a:rPr lang="ru-RU" b="1" u="sng" dirty="0">
                <a:latin typeface="Arial"/>
                <a:ea typeface="Times New Roman"/>
              </a:rPr>
              <a:t>Информация о месте приема, </a:t>
            </a:r>
            <a:r>
              <a:rPr lang="ru-RU" b="1" u="sng" dirty="0" smtClean="0">
                <a:latin typeface="Arial"/>
                <a:ea typeface="Times New Roman"/>
              </a:rPr>
              <a:t/>
            </a:r>
            <a:br>
              <a:rPr lang="ru-RU" b="1" u="sng" dirty="0" smtClean="0">
                <a:latin typeface="Arial"/>
                <a:ea typeface="Times New Roman"/>
              </a:rPr>
            </a:br>
            <a:r>
              <a:rPr lang="ru-RU" b="1" u="sng" dirty="0" smtClean="0">
                <a:latin typeface="Arial"/>
                <a:ea typeface="Times New Roman"/>
              </a:rPr>
              <a:t>а </a:t>
            </a:r>
            <a:r>
              <a:rPr lang="ru-RU" b="1" u="sng" dirty="0">
                <a:latin typeface="Arial"/>
                <a:ea typeface="Times New Roman"/>
              </a:rPr>
              <a:t>также об установленных для приема днях и часах доводится до сведения граждан</a:t>
            </a:r>
            <a:r>
              <a:rPr lang="ru-RU" b="1" u="sng" dirty="0" smtClean="0">
                <a:latin typeface="Arial"/>
                <a:ea typeface="Times New Roman"/>
              </a:rPr>
              <a:t>.</a:t>
            </a:r>
          </a:p>
          <a:p>
            <a:pPr marL="880110" indent="-514350" algn="just">
              <a:spcAft>
                <a:spcPts val="0"/>
              </a:spcAft>
              <a:buAutoNum type="arabicPeriod"/>
            </a:pPr>
            <a:endParaRPr lang="ru-RU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Arial"/>
                <a:ea typeface="Times New Roman"/>
              </a:rPr>
              <a:t>3</a:t>
            </a:r>
            <a:r>
              <a:rPr lang="ru-RU" b="1" dirty="0">
                <a:latin typeface="Arial"/>
                <a:ea typeface="Times New Roman"/>
              </a:rPr>
              <a:t>. Содержание устного обращения заносится в карточку личного приема гражданина. О</a:t>
            </a:r>
            <a:r>
              <a:rPr lang="ru-RU" b="1" dirty="0" smtClean="0">
                <a:latin typeface="Arial"/>
                <a:ea typeface="Times New Roman"/>
              </a:rPr>
              <a:t>твет </a:t>
            </a:r>
            <a:r>
              <a:rPr lang="ru-RU" b="1" dirty="0">
                <a:latin typeface="Arial"/>
                <a:ea typeface="Times New Roman"/>
              </a:rPr>
              <a:t>на обращение с согласия гражданина </a:t>
            </a:r>
            <a:r>
              <a:rPr lang="ru-RU" b="1" u="sng" dirty="0">
                <a:latin typeface="Arial"/>
                <a:ea typeface="Times New Roman"/>
              </a:rPr>
              <a:t>может быть дан устно в ходе личного приема, </a:t>
            </a:r>
            <a:r>
              <a:rPr lang="ru-RU" b="1" dirty="0">
                <a:latin typeface="Arial"/>
                <a:ea typeface="Times New Roman"/>
              </a:rPr>
              <a:t>о чем делается запись в карточке личного приема гражданина. В остальных случаях </a:t>
            </a:r>
            <a:r>
              <a:rPr lang="ru-RU" b="1" u="sng" dirty="0">
                <a:latin typeface="Arial"/>
                <a:ea typeface="Times New Roman"/>
              </a:rPr>
              <a:t>дается письменный </a:t>
            </a:r>
            <a:r>
              <a:rPr lang="ru-RU" b="1" u="sng" dirty="0" smtClean="0">
                <a:latin typeface="Arial"/>
                <a:ea typeface="Times New Roman"/>
              </a:rPr>
              <a:t>ответ.</a:t>
            </a:r>
          </a:p>
          <a:p>
            <a:pPr indent="0" algn="just">
              <a:spcAft>
                <a:spcPts val="0"/>
              </a:spcAft>
              <a:buNone/>
            </a:pPr>
            <a:endParaRPr lang="ru-RU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b="1" dirty="0" smtClean="0">
                <a:latin typeface="Arial"/>
                <a:ea typeface="Times New Roman"/>
              </a:rPr>
              <a:t>5</a:t>
            </a:r>
            <a:r>
              <a:rPr lang="ru-RU" b="1" dirty="0">
                <a:latin typeface="Arial"/>
                <a:ea typeface="Times New Roman"/>
              </a:rPr>
              <a:t>. В случае, если в обращении содержатся вопросы, решение которых </a:t>
            </a:r>
            <a:r>
              <a:rPr lang="ru-RU" b="1" u="sng" dirty="0">
                <a:latin typeface="Arial"/>
                <a:ea typeface="Times New Roman"/>
              </a:rPr>
              <a:t>не входит в </a:t>
            </a:r>
            <a:r>
              <a:rPr lang="ru-RU" b="1" u="sng" dirty="0" smtClean="0">
                <a:latin typeface="Arial"/>
                <a:ea typeface="Times New Roman"/>
              </a:rPr>
              <a:t>компетенцию данного органа, гражданину </a:t>
            </a:r>
            <a:r>
              <a:rPr lang="ru-RU" b="1" u="sng" dirty="0">
                <a:latin typeface="Arial"/>
                <a:ea typeface="Times New Roman"/>
              </a:rPr>
              <a:t>дается разъяснение, </a:t>
            </a:r>
            <a:r>
              <a:rPr lang="ru-RU" b="1" dirty="0">
                <a:latin typeface="Arial"/>
                <a:ea typeface="Times New Roman"/>
              </a:rPr>
              <a:t>куда и в каком порядке ему следует обратиться</a:t>
            </a:r>
            <a:r>
              <a:rPr lang="ru-RU" b="1" dirty="0" smtClean="0">
                <a:latin typeface="Arial"/>
                <a:ea typeface="Times New Roman"/>
              </a:rPr>
              <a:t>.</a:t>
            </a:r>
          </a:p>
          <a:p>
            <a:pPr indent="0" algn="just">
              <a:spcAft>
                <a:spcPts val="0"/>
              </a:spcAft>
              <a:buNone/>
            </a:pPr>
            <a:endParaRPr lang="ru-RU" b="1" dirty="0">
              <a:latin typeface="Arial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b="1" dirty="0">
                <a:latin typeface="Arial"/>
                <a:ea typeface="Times New Roman"/>
              </a:rPr>
              <a:t>6. </a:t>
            </a:r>
            <a:r>
              <a:rPr lang="ru-RU" b="1" u="sng" dirty="0">
                <a:latin typeface="Arial"/>
                <a:ea typeface="Times New Roman"/>
              </a:rPr>
              <a:t>В ходе личного приема гражданину может быть отказано </a:t>
            </a:r>
            <a:r>
              <a:rPr lang="ru-RU" b="1" dirty="0" smtClean="0">
                <a:latin typeface="Arial"/>
                <a:ea typeface="Times New Roman"/>
              </a:rPr>
              <a:t/>
            </a:r>
            <a:br>
              <a:rPr lang="ru-RU" b="1" dirty="0" smtClean="0">
                <a:latin typeface="Arial"/>
                <a:ea typeface="Times New Roman"/>
              </a:rPr>
            </a:br>
            <a:r>
              <a:rPr lang="ru-RU" b="1" dirty="0" smtClean="0">
                <a:latin typeface="Arial"/>
                <a:ea typeface="Times New Roman"/>
              </a:rPr>
              <a:t>в </a:t>
            </a:r>
            <a:r>
              <a:rPr lang="ru-RU" b="1" dirty="0">
                <a:latin typeface="Arial"/>
                <a:ea typeface="Times New Roman"/>
              </a:rPr>
              <a:t>дальнейшем рассмотрении обращения, если ему ранее был дан ответ по существу поставленных в обращении вопросов.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58858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3880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Критерии качества рассмотрения обращений 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784976" cy="5085184"/>
          </a:xfrm>
        </p:spPr>
        <p:txBody>
          <a:bodyPr>
            <a:normAutofit fontScale="40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Arial" pitchFamily="34" charset="0"/>
                <a:ea typeface="Calibri"/>
                <a:cs typeface="Arial" pitchFamily="34" charset="0"/>
              </a:rPr>
              <a:t>	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Соблюдение сроков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рассмотрения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ru-RU" sz="5500" b="1" dirty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	Наличие 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в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ответе необходимых реквизитов</a:t>
            </a:r>
          </a:p>
          <a:p>
            <a:pPr indent="0" algn="just">
              <a:lnSpc>
                <a:spcPct val="115000"/>
              </a:lnSpc>
              <a:buNone/>
            </a:pPr>
            <a:endParaRPr lang="ru-RU" sz="55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	Анализ 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содержания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ответа</a:t>
            </a:r>
          </a:p>
          <a:p>
            <a:pPr indent="0" algn="just">
              <a:lnSpc>
                <a:spcPct val="115000"/>
              </a:lnSpc>
              <a:buNone/>
            </a:pPr>
            <a:endParaRPr lang="ru-RU" sz="55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	Наличие 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ссылок на конкретные нормы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права</a:t>
            </a:r>
          </a:p>
          <a:p>
            <a:pPr indent="0" algn="just">
              <a:lnSpc>
                <a:spcPct val="115000"/>
              </a:lnSpc>
              <a:buNone/>
            </a:pPr>
            <a:endParaRPr lang="ru-RU" sz="55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	Оценка 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принятого решения по результатам рассмотрения 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обращения: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«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поддержано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» (в том числе «меры приняты»);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«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не поддержано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»; </a:t>
            </a:r>
          </a:p>
          <a:p>
            <a:pPr indent="0" algn="just">
              <a:lnSpc>
                <a:spcPct val="115000"/>
              </a:lnSpc>
              <a:buNone/>
            </a:pP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«</a:t>
            </a:r>
            <a:r>
              <a:rPr lang="ru-RU" sz="5500" b="1" dirty="0">
                <a:latin typeface="Arial" pitchFamily="34" charset="0"/>
                <a:ea typeface="Calibri"/>
                <a:cs typeface="Arial" pitchFamily="34" charset="0"/>
              </a:rPr>
              <a:t>разъяснено</a:t>
            </a:r>
            <a:r>
              <a:rPr lang="ru-RU" sz="5500" b="1" dirty="0" smtClean="0">
                <a:latin typeface="Arial" pitchFamily="34" charset="0"/>
                <a:ea typeface="Calibri"/>
                <a:cs typeface="Arial" pitchFamily="34" charset="0"/>
              </a:rPr>
              <a:t>».</a:t>
            </a:r>
          </a:p>
          <a:p>
            <a:pPr indent="0" algn="just">
              <a:lnSpc>
                <a:spcPct val="115000"/>
              </a:lnSpc>
              <a:buNone/>
            </a:pPr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indent="0" algn="just">
              <a:lnSpc>
                <a:spcPct val="115000"/>
              </a:lnSpc>
              <a:buNone/>
            </a:pPr>
            <a:r>
              <a:rPr lang="ru-RU" b="1" dirty="0" smtClean="0">
                <a:latin typeface="Arial" pitchFamily="34" charset="0"/>
                <a:ea typeface="Calibri"/>
                <a:cs typeface="Arial" pitchFamily="34" charset="0"/>
              </a:rPr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74873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Формы обращений граждан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15510578"/>
              </p:ext>
            </p:extLst>
          </p:nvPr>
        </p:nvGraphicFramePr>
        <p:xfrm>
          <a:off x="683568" y="1340769"/>
          <a:ext cx="8103275" cy="54300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11075"/>
                <a:gridCol w="1596100"/>
                <a:gridCol w="1596100"/>
              </a:tblGrid>
              <a:tr h="440416">
                <a:tc>
                  <a:txBody>
                    <a:bodyPr/>
                    <a:lstStyle/>
                    <a:p>
                      <a:endParaRPr lang="ru-RU" sz="10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     2015 </a:t>
                      </a:r>
                      <a:r>
                        <a:rPr lang="ru-RU" sz="1600" dirty="0">
                          <a:effectLst/>
                        </a:rPr>
                        <a:t>год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2016 год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на</a:t>
                      </a:r>
                      <a:r>
                        <a:rPr lang="ru-RU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01 ноября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368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  <a:latin typeface="Georgia" pitchFamily="18" charset="0"/>
                        </a:rPr>
                        <a:t>Письменные</a:t>
                      </a:r>
                      <a:r>
                        <a:rPr lang="ru-RU" sz="1600" dirty="0">
                          <a:effectLst/>
                        </a:rPr>
                        <a:t> обращения     </a:t>
                      </a:r>
                      <a:r>
                        <a:rPr lang="ru-RU" sz="1600" dirty="0" smtClean="0">
                          <a:effectLst/>
                        </a:rPr>
                        <a:t>всего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2368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 smtClean="0">
                          <a:effectLst/>
                          <a:latin typeface="Georgia" pitchFamily="18" charset="0"/>
                          <a:ea typeface="Calibri"/>
                          <a:cs typeface="Times New Roman"/>
                        </a:rPr>
                        <a:t>Приёмная администрации МО «</a:t>
                      </a:r>
                      <a:r>
                        <a:rPr lang="ru-RU" sz="1600" dirty="0" err="1" smtClean="0">
                          <a:effectLst/>
                          <a:latin typeface="Georgia" pitchFamily="18" charset="0"/>
                          <a:ea typeface="Calibri"/>
                          <a:cs typeface="Times New Roman"/>
                        </a:rPr>
                        <a:t>Красноборский</a:t>
                      </a:r>
                      <a:r>
                        <a:rPr lang="ru-RU" sz="1600" dirty="0" smtClean="0">
                          <a:effectLst/>
                          <a:latin typeface="Georgia" pitchFamily="18" charset="0"/>
                          <a:ea typeface="Calibri"/>
                          <a:cs typeface="Times New Roman"/>
                        </a:rPr>
                        <a:t> муниципальный район»</a:t>
                      </a:r>
                      <a:endParaRPr lang="ru-RU" sz="1600" dirty="0">
                        <a:effectLst/>
                        <a:latin typeface="Georgia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57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0997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Интернет – приемная на официальном </a:t>
                      </a:r>
                      <a:r>
                        <a:rPr lang="ru-RU" sz="1600" dirty="0" smtClean="0">
                          <a:effectLst/>
                        </a:rPr>
                        <a:t>сайте</a:t>
                      </a:r>
                      <a:r>
                        <a:rPr lang="ru-RU" sz="1600" baseline="0" dirty="0" smtClean="0">
                          <a:effectLst/>
                        </a:rPr>
                        <a:t> администрации МО «Красноборский муниципальный район»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113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Приемная Губернатора и Правительства Архангельской </a:t>
                      </a:r>
                      <a:r>
                        <a:rPr lang="ru-RU" sz="1600" dirty="0" smtClean="0">
                          <a:effectLst/>
                        </a:rPr>
                        <a:t>области</a:t>
                      </a:r>
                      <a:r>
                        <a:rPr lang="en-US" sz="1600" dirty="0" smtClean="0">
                          <a:effectLst/>
                        </a:rPr>
                        <a:t> (</a:t>
                      </a:r>
                      <a:r>
                        <a:rPr lang="ru-RU" sz="1600" dirty="0" smtClean="0">
                          <a:effectLst/>
                        </a:rPr>
                        <a:t>ССТУ.РФ</a:t>
                      </a:r>
                      <a:r>
                        <a:rPr lang="en-US" sz="1600" dirty="0" smtClean="0">
                          <a:effectLst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>
                          <a:effectLst/>
                        </a:rPr>
                        <a:t>Прямая линия Правительства Архангельской области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31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Orlov29.ru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6321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Передвижная приемная Правительства Архангельской области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7190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 Передвижная приемная администрации МО «Красноборский муниципальный район»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22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dirty="0">
                          <a:effectLst/>
                        </a:rPr>
                        <a:t>«Телефон доверия» о фактах коррупционной направленности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Общероссийский день приема граждан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12 декабря </a:t>
                      </a: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2016</a:t>
                      </a:r>
                      <a:r>
                        <a:rPr lang="ru-RU" sz="1600" b="1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г.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28282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975" y="-273949"/>
            <a:ext cx="9251950" cy="740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643997" cy="607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Parshina.ADMI\Desktop\ССТ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288556" y="-8929774"/>
            <a:ext cx="11391900" cy="7219950"/>
          </a:xfrm>
          <a:prstGeom prst="rect">
            <a:avLst/>
          </a:prstGeom>
          <a:noFill/>
        </p:spPr>
      </p:pic>
      <p:pic>
        <p:nvPicPr>
          <p:cNvPr id="2051" name="Picture 3" descr="C:\Users\Parshina.ADMI\Desktop\ССТ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1361"/>
            <a:ext cx="9144000" cy="6112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Parshina.ADMI\Desktop\прямая линия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9"/>
            <a:ext cx="8786873" cy="5930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975" y="-273949"/>
            <a:ext cx="9251950" cy="740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813"/>
          <a:ext cx="8229600" cy="5143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15064"/>
                <a:gridCol w="2114536"/>
              </a:tblGrid>
              <a:tr h="571485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Тематика </a:t>
                      </a: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обращений граждан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Количество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ЖКХ, благоустройство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43%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Дороги, транспорт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22%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Жилье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Электроснабжение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6%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Имущество, земля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Образование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Здравоохранение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3%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Личные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Связь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Разное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2617</TotalTime>
  <Words>705</Words>
  <Application>Microsoft Office PowerPoint</Application>
  <PresentationFormat>Экран (4:3)</PresentationFormat>
  <Paragraphs>126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Городская</vt:lpstr>
      <vt:lpstr>О работе с обращениями граждан   в администрации  МО «Красноборский  муниципальный район»</vt:lpstr>
      <vt:lpstr>Правовое регулирование</vt:lpstr>
      <vt:lpstr>Формы обращений граждан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Динамика по видам обращений</vt:lpstr>
      <vt:lpstr>Соотношение  письменных обращений</vt:lpstr>
      <vt:lpstr>Слайд 13</vt:lpstr>
      <vt:lpstr>Спасибо за внимание!</vt:lpstr>
      <vt:lpstr>Статья 2. Право граждан на обращение</vt:lpstr>
      <vt:lpstr>  Статья 8. Направление и регистрация письменного обращения  </vt:lpstr>
      <vt:lpstr>Статья 10. Рассмотрение обращения</vt:lpstr>
      <vt:lpstr> Статья 11. Порядок рассмотрения отдельных обращений </vt:lpstr>
      <vt:lpstr>Статья 11. Порядок рассмотрения отдельных обращений</vt:lpstr>
      <vt:lpstr>Статья 11. Порядок рассмотрения отдельных обращений</vt:lpstr>
      <vt:lpstr> Статья 12. Сроки рассмотрения письменного обращения </vt:lpstr>
      <vt:lpstr>Статья 13. Личный прием граждан </vt:lpstr>
      <vt:lpstr>Критерии качества рассмотрения обращений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работы  с обращениями граждан</dc:title>
  <dc:creator>Фрунзе Елена Николаевна</dc:creator>
  <cp:lastModifiedBy>Malahova</cp:lastModifiedBy>
  <cp:revision>132</cp:revision>
  <cp:lastPrinted>2013-04-10T08:11:49Z</cp:lastPrinted>
  <dcterms:created xsi:type="dcterms:W3CDTF">2013-04-08T11:05:53Z</dcterms:created>
  <dcterms:modified xsi:type="dcterms:W3CDTF">2016-10-31T09:53:29Z</dcterms:modified>
</cp:coreProperties>
</file>