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86" r:id="rId2"/>
    <p:sldId id="273" r:id="rId3"/>
    <p:sldId id="292" r:id="rId4"/>
    <p:sldId id="277" r:id="rId5"/>
    <p:sldId id="279" r:id="rId6"/>
    <p:sldId id="276" r:id="rId7"/>
    <p:sldId id="275" r:id="rId8"/>
    <p:sldId id="278" r:id="rId9"/>
    <p:sldId id="290" r:id="rId10"/>
    <p:sldId id="282" r:id="rId11"/>
    <p:sldId id="283" r:id="rId12"/>
    <p:sldId id="291" r:id="rId13"/>
    <p:sldId id="271" r:id="rId14"/>
    <p:sldId id="260" r:id="rId15"/>
    <p:sldId id="261" r:id="rId16"/>
    <p:sldId id="262" r:id="rId17"/>
    <p:sldId id="263" r:id="rId18"/>
    <p:sldId id="269" r:id="rId19"/>
    <p:sldId id="264" r:id="rId20"/>
    <p:sldId id="265" r:id="rId21"/>
    <p:sldId id="267" r:id="rId22"/>
    <p:sldId id="285" r:id="rId23"/>
  </p:sldIdLst>
  <p:sldSz cx="9144000" cy="6858000" type="screen4x3"/>
  <p:notesSz cx="6769100" cy="9906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1014" y="-9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2019</c:v>
                </c:pt>
              </c:strCache>
            </c:strRef>
          </c:tx>
          <c:cat>
            <c:strRef>
              <c:f>Лист1!$A$2:$A$12</c:f>
              <c:strCache>
                <c:ptCount val="11"/>
                <c:pt idx="0">
                  <c:v>ЖКХ, благоустройство</c:v>
                </c:pt>
                <c:pt idx="1">
                  <c:v>Жилье</c:v>
                </c:pt>
                <c:pt idx="2">
                  <c:v>Дороги</c:v>
                </c:pt>
                <c:pt idx="3">
                  <c:v>Имущество, земля</c:v>
                </c:pt>
                <c:pt idx="4">
                  <c:v>Электроснабжение</c:v>
                </c:pt>
                <c:pt idx="5">
                  <c:v>Образование</c:v>
                </c:pt>
                <c:pt idx="6">
                  <c:v>Здравоохранение</c:v>
                </c:pt>
                <c:pt idx="7">
                  <c:v>Личные</c:v>
                </c:pt>
                <c:pt idx="8">
                  <c:v>Связь</c:v>
                </c:pt>
                <c:pt idx="9">
                  <c:v>Разное</c:v>
                </c:pt>
                <c:pt idx="10">
                  <c:v>Свалки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32</c:v>
                </c:pt>
                <c:pt idx="1">
                  <c:v>39</c:v>
                </c:pt>
                <c:pt idx="2">
                  <c:v>57</c:v>
                </c:pt>
                <c:pt idx="3">
                  <c:v>16</c:v>
                </c:pt>
                <c:pt idx="4">
                  <c:v>2</c:v>
                </c:pt>
                <c:pt idx="5">
                  <c:v>0</c:v>
                </c:pt>
                <c:pt idx="6">
                  <c:v>1</c:v>
                </c:pt>
                <c:pt idx="7">
                  <c:v>2</c:v>
                </c:pt>
                <c:pt idx="8">
                  <c:v>0</c:v>
                </c:pt>
                <c:pt idx="9">
                  <c:v>12</c:v>
                </c:pt>
                <c:pt idx="10">
                  <c:v>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2020</c:v>
                </c:pt>
              </c:strCache>
            </c:strRef>
          </c:tx>
          <c:cat>
            <c:strRef>
              <c:f>Лист1!$A$2:$A$12</c:f>
              <c:strCache>
                <c:ptCount val="11"/>
                <c:pt idx="0">
                  <c:v>ЖКХ, благоустройство</c:v>
                </c:pt>
                <c:pt idx="1">
                  <c:v>Жилье</c:v>
                </c:pt>
                <c:pt idx="2">
                  <c:v>Дороги</c:v>
                </c:pt>
                <c:pt idx="3">
                  <c:v>Имущество, земля</c:v>
                </c:pt>
                <c:pt idx="4">
                  <c:v>Электроснабжение</c:v>
                </c:pt>
                <c:pt idx="5">
                  <c:v>Образование</c:v>
                </c:pt>
                <c:pt idx="6">
                  <c:v>Здравоохранение</c:v>
                </c:pt>
                <c:pt idx="7">
                  <c:v>Личные</c:v>
                </c:pt>
                <c:pt idx="8">
                  <c:v>Связь</c:v>
                </c:pt>
                <c:pt idx="9">
                  <c:v>Разное</c:v>
                </c:pt>
                <c:pt idx="10">
                  <c:v>Свалки</c:v>
                </c:pt>
              </c:strCache>
            </c:strRef>
          </c:cat>
          <c:val>
            <c:numRef>
              <c:f>Лист1!$C$2:$C$12</c:f>
              <c:numCache>
                <c:formatCode>General</c:formatCode>
                <c:ptCount val="11"/>
                <c:pt idx="0">
                  <c:v>17</c:v>
                </c:pt>
                <c:pt idx="1">
                  <c:v>20</c:v>
                </c:pt>
                <c:pt idx="2">
                  <c:v>22</c:v>
                </c:pt>
                <c:pt idx="3">
                  <c:v>10</c:v>
                </c:pt>
                <c:pt idx="4">
                  <c:v>2</c:v>
                </c:pt>
                <c:pt idx="5">
                  <c:v>3</c:v>
                </c:pt>
                <c:pt idx="6">
                  <c:v>0</c:v>
                </c:pt>
                <c:pt idx="7">
                  <c:v>5</c:v>
                </c:pt>
                <c:pt idx="8">
                  <c:v>3</c:v>
                </c:pt>
                <c:pt idx="9">
                  <c:v>13</c:v>
                </c:pt>
                <c:pt idx="10">
                  <c:v>4</c:v>
                </c:pt>
              </c:numCache>
            </c:numRef>
          </c:val>
        </c:ser>
        <c:axId val="47988736"/>
        <c:axId val="47990272"/>
      </c:barChart>
      <c:catAx>
        <c:axId val="47988736"/>
        <c:scaling>
          <c:orientation val="minMax"/>
        </c:scaling>
        <c:axPos val="b"/>
        <c:tickLblPos val="nextTo"/>
        <c:crossAx val="47990272"/>
        <c:crosses val="autoZero"/>
        <c:auto val="1"/>
        <c:lblAlgn val="ctr"/>
        <c:lblOffset val="100"/>
      </c:catAx>
      <c:valAx>
        <c:axId val="47990272"/>
        <c:scaling>
          <c:orientation val="minMax"/>
        </c:scaling>
        <c:axPos val="l"/>
        <c:majorGridlines/>
        <c:numFmt formatCode="General" sourceLinked="1"/>
        <c:tickLblPos val="nextTo"/>
        <c:crossAx val="47988736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cat>
            <c:strRef>
              <c:f>Лист1!$A$2:$A$3</c:f>
              <c:strCache>
                <c:ptCount val="2"/>
                <c:pt idx="0">
                  <c:v>Коллективные</c:v>
                </c:pt>
                <c:pt idx="1">
                  <c:v>От граждан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28</c:v>
                </c:pt>
                <c:pt idx="1">
                  <c:v>239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879FAD0A-C334-45F3-80B6-A5F9CDCAA83F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636FDA85-794F-4122-941D-095B19A454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FAD0A-C334-45F3-80B6-A5F9CDCAA83F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FDA85-794F-4122-941D-095B19A454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FAD0A-C334-45F3-80B6-A5F9CDCAA83F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FDA85-794F-4122-941D-095B19A454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FAD0A-C334-45F3-80B6-A5F9CDCAA83F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FDA85-794F-4122-941D-095B19A454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FAD0A-C334-45F3-80B6-A5F9CDCAA83F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FDA85-794F-4122-941D-095B19A454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FAD0A-C334-45F3-80B6-A5F9CDCAA83F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FDA85-794F-4122-941D-095B19A454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79FAD0A-C334-45F3-80B6-A5F9CDCAA83F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36FDA85-794F-4122-941D-095B19A454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879FAD0A-C334-45F3-80B6-A5F9CDCAA83F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636FDA85-794F-4122-941D-095B19A454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FAD0A-C334-45F3-80B6-A5F9CDCAA83F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FDA85-794F-4122-941D-095B19A454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FAD0A-C334-45F3-80B6-A5F9CDCAA83F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FDA85-794F-4122-941D-095B19A454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FAD0A-C334-45F3-80B6-A5F9CDCAA83F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FDA85-794F-4122-941D-095B19A454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879FAD0A-C334-45F3-80B6-A5F9CDCAA83F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636FDA85-794F-4122-941D-095B19A4543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378619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О работе с обращениями граждан </a:t>
            </a:r>
            <a:br>
              <a:rPr lang="ru-RU" dirty="0" smtClean="0"/>
            </a:br>
            <a:r>
              <a:rPr lang="ru-RU" dirty="0" smtClean="0"/>
              <a:t> в администрации </a:t>
            </a:r>
            <a:br>
              <a:rPr lang="ru-RU" dirty="0" smtClean="0"/>
            </a:br>
            <a:r>
              <a:rPr lang="ru-RU" dirty="0" smtClean="0"/>
              <a:t>МО «Красноборский </a:t>
            </a:r>
            <a:br>
              <a:rPr lang="ru-RU" dirty="0" smtClean="0"/>
            </a:br>
            <a:r>
              <a:rPr lang="ru-RU" dirty="0" smtClean="0"/>
              <a:t>муниципальный район»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28802"/>
          <a:ext cx="8229600" cy="46450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Динамика</a:t>
            </a:r>
            <a:br>
              <a:rPr lang="ru-RU" dirty="0" smtClean="0"/>
            </a:br>
            <a:r>
              <a:rPr lang="ru-RU" dirty="0" smtClean="0"/>
              <a:t>по видам обращений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Соотношение </a:t>
            </a:r>
            <a:br>
              <a:rPr lang="ru-RU" dirty="0" smtClean="0"/>
            </a:br>
            <a:r>
              <a:rPr lang="ru-RU" dirty="0" smtClean="0"/>
              <a:t>письменных обращений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66117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Обращения граждан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928670"/>
            <a:ext cx="8472518" cy="5526138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/>
              <a:t>В 2020 году </a:t>
            </a:r>
            <a:r>
              <a:rPr lang="ru-RU" dirty="0" smtClean="0">
                <a:solidFill>
                  <a:srgbClr val="FF0000"/>
                </a:solidFill>
              </a:rPr>
              <a:t>100%</a:t>
            </a:r>
            <a:r>
              <a:rPr lang="ru-RU" dirty="0" smtClean="0"/>
              <a:t> поступивших </a:t>
            </a:r>
          </a:p>
          <a:p>
            <a:pPr algn="ctr">
              <a:buNone/>
            </a:pPr>
            <a:r>
              <a:rPr lang="ru-RU" dirty="0" smtClean="0"/>
              <a:t>обращений рассмотрены и на все даны письменные ответы: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60-ти %</a:t>
            </a:r>
            <a:r>
              <a:rPr lang="ru-RU" dirty="0" smtClean="0"/>
              <a:t> заявителей даны разъяснения (о порядке проведения ремонта жилья, об очередности по капремонту многоквартирных домов, о планах проведения ремонтных работ на автомобильных дорогах, о порядке заключения договора найма жилого помещения, о порядке предоставления льготных лекарств и др.)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35-ти %</a:t>
            </a:r>
            <a:r>
              <a:rPr lang="ru-RU" dirty="0" smtClean="0"/>
              <a:t> заявителей обращения удовлетворены (расчистка дорог, обследование жилья, предоставление сведений и др.)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5-ти %</a:t>
            </a:r>
            <a:r>
              <a:rPr lang="ru-RU" dirty="0" smtClean="0"/>
              <a:t> заявителей обращения не удовлетворены (в соответствии с законодательством)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86409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Статья 2. </a:t>
            </a:r>
            <a:r>
              <a:rPr lang="ru-RU" sz="3200" b="1" dirty="0">
                <a:latin typeface="Arial" pitchFamily="34" charset="0"/>
                <a:ea typeface="Times New Roman"/>
                <a:cs typeface="Arial" pitchFamily="34" charset="0"/>
              </a:rPr>
              <a:t>Право граждан на обращение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772816"/>
            <a:ext cx="8435280" cy="4801720"/>
          </a:xfrm>
        </p:spPr>
        <p:txBody>
          <a:bodyPr>
            <a:normAutofit fontScale="92500"/>
          </a:bodyPr>
          <a:lstStyle/>
          <a:p>
            <a:pPr marL="109728" indent="0">
              <a:lnSpc>
                <a:spcPct val="150000"/>
              </a:lnSpc>
              <a:buNone/>
            </a:pPr>
            <a:r>
              <a:rPr lang="ru-RU" sz="2400" b="1" dirty="0">
                <a:latin typeface="Arial" pitchFamily="34" charset="0"/>
                <a:ea typeface="Times New Roman"/>
                <a:cs typeface="Arial" pitchFamily="34" charset="0"/>
              </a:rPr>
              <a:t>1. Граждане имеют право обращаться лично, а также направлять индивидуальные и коллективные обращения, </a:t>
            </a:r>
            <a:r>
              <a:rPr lang="ru-RU" sz="2400" b="1" u="sng" dirty="0">
                <a:latin typeface="Arial" pitchFamily="34" charset="0"/>
                <a:ea typeface="Times New Roman"/>
                <a:cs typeface="Arial" pitchFamily="34" charset="0"/>
              </a:rPr>
              <a:t>включая обращения объединений граждан, </a:t>
            </a:r>
            <a:r>
              <a:rPr lang="ru-RU" sz="2400" b="1" u="sng" dirty="0" smtClean="0">
                <a:latin typeface="Arial" pitchFamily="34" charset="0"/>
                <a:ea typeface="Times New Roman"/>
                <a:cs typeface="Arial" pitchFamily="34" charset="0"/>
              </a:rPr>
              <a:t/>
            </a:r>
            <a:br>
              <a:rPr lang="ru-RU" sz="2400" b="1" u="sng" dirty="0" smtClean="0"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ru-RU" sz="2400" b="1" u="sng" dirty="0" smtClean="0">
                <a:latin typeface="Arial" pitchFamily="34" charset="0"/>
                <a:ea typeface="Times New Roman"/>
                <a:cs typeface="Arial" pitchFamily="34" charset="0"/>
              </a:rPr>
              <a:t>в </a:t>
            </a:r>
            <a:r>
              <a:rPr lang="ru-RU" sz="2400" b="1" u="sng" dirty="0">
                <a:latin typeface="Arial" pitchFamily="34" charset="0"/>
                <a:ea typeface="Times New Roman"/>
                <a:cs typeface="Arial" pitchFamily="34" charset="0"/>
              </a:rPr>
              <a:t>том числе юридических лиц, </a:t>
            </a:r>
            <a:r>
              <a:rPr lang="ru-RU" sz="2400" b="1" dirty="0">
                <a:latin typeface="Arial" pitchFamily="34" charset="0"/>
                <a:ea typeface="Times New Roman"/>
                <a:cs typeface="Arial" pitchFamily="34" charset="0"/>
              </a:rPr>
              <a:t>в государственные органы, органы местного самоуправления и их должностным лицам, </a:t>
            </a:r>
            <a:r>
              <a:rPr lang="ru-RU" sz="2400" b="1" u="sng" dirty="0">
                <a:latin typeface="Arial" pitchFamily="34" charset="0"/>
                <a:ea typeface="Times New Roman"/>
                <a:cs typeface="Arial" pitchFamily="34" charset="0"/>
              </a:rPr>
              <a:t>в государственные и муниципальные учреждения и иные организации, на которые возложено осуществление публично значимых функций, и их должностным </a:t>
            </a:r>
            <a:r>
              <a:rPr lang="ru-RU" sz="2400" b="1" u="sng" dirty="0" smtClean="0">
                <a:latin typeface="Arial" pitchFamily="34" charset="0"/>
                <a:ea typeface="Times New Roman"/>
                <a:cs typeface="Arial" pitchFamily="34" charset="0"/>
              </a:rPr>
              <a:t>лицам.</a:t>
            </a:r>
            <a:endParaRPr lang="ru-RU" sz="2400" b="1" u="sng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7379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Arial"/>
                <a:ea typeface="Times New Roman"/>
              </a:rPr>
              <a:t/>
            </a:r>
            <a:br>
              <a:rPr lang="ru-RU" dirty="0">
                <a:latin typeface="Arial"/>
                <a:ea typeface="Times New Roman"/>
              </a:rPr>
            </a:br>
            <a:r>
              <a:rPr lang="ru-RU" dirty="0" smtClean="0">
                <a:latin typeface="Arial"/>
                <a:ea typeface="Times New Roman"/>
              </a:rPr>
              <a:t/>
            </a:r>
            <a:br>
              <a:rPr lang="ru-RU" dirty="0" smtClean="0">
                <a:latin typeface="Arial"/>
                <a:ea typeface="Times New Roman"/>
              </a:rPr>
            </a:br>
            <a:r>
              <a:rPr lang="ru-RU" sz="3600" b="1" dirty="0" smtClean="0">
                <a:latin typeface="Arial"/>
                <a:ea typeface="Times New Roman"/>
              </a:rPr>
              <a:t>Статья </a:t>
            </a:r>
            <a:r>
              <a:rPr lang="ru-RU" sz="3600" b="1" dirty="0">
                <a:latin typeface="Arial"/>
                <a:ea typeface="Times New Roman"/>
              </a:rPr>
              <a:t>8. </a:t>
            </a:r>
            <a:r>
              <a:rPr lang="ru-RU" sz="3600" b="1" dirty="0" smtClean="0">
                <a:latin typeface="Arial"/>
                <a:ea typeface="Times New Roman"/>
              </a:rPr>
              <a:t>Направление </a:t>
            </a:r>
            <a:r>
              <a:rPr lang="ru-RU" sz="3600" b="1" dirty="0">
                <a:latin typeface="Arial"/>
                <a:ea typeface="Times New Roman"/>
              </a:rPr>
              <a:t>и регистрация письменного </a:t>
            </a:r>
            <a:r>
              <a:rPr lang="ru-RU" sz="3600" b="1" dirty="0" smtClean="0">
                <a:latin typeface="Arial"/>
                <a:ea typeface="Times New Roman"/>
              </a:rPr>
              <a:t>обращения</a:t>
            </a:r>
            <a:r>
              <a:rPr lang="ru-RU" dirty="0">
                <a:latin typeface="Arial"/>
                <a:ea typeface="Times New Roman"/>
              </a:rPr>
              <a:t/>
            </a:r>
            <a:br>
              <a:rPr lang="ru-RU" dirty="0">
                <a:latin typeface="Arial"/>
                <a:ea typeface="Times New Roman"/>
              </a:rPr>
            </a:br>
            <a:r>
              <a:rPr lang="ru-RU" dirty="0">
                <a:latin typeface="Arial"/>
                <a:ea typeface="Times New Roman"/>
              </a:rPr>
              <a:t/>
            </a:r>
            <a:br>
              <a:rPr lang="ru-RU" dirty="0">
                <a:latin typeface="Arial"/>
                <a:ea typeface="Times New Roman"/>
              </a:rPr>
            </a:b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988840"/>
            <a:ext cx="8568952" cy="4680520"/>
          </a:xfrm>
        </p:spPr>
        <p:txBody>
          <a:bodyPr>
            <a:normAutofit fontScale="85000" lnSpcReduction="20000"/>
          </a:bodyPr>
          <a:lstStyle/>
          <a:p>
            <a:pPr indent="0" algn="just">
              <a:spcAft>
                <a:spcPts val="0"/>
              </a:spcAft>
              <a:buNone/>
            </a:pPr>
            <a:r>
              <a:rPr lang="ru-RU" sz="2300" b="1" dirty="0" smtClean="0">
                <a:latin typeface="Arial"/>
                <a:ea typeface="Times New Roman"/>
              </a:rPr>
              <a:t>2</a:t>
            </a:r>
            <a:r>
              <a:rPr lang="ru-RU" sz="2300" b="1" dirty="0">
                <a:latin typeface="Arial"/>
                <a:ea typeface="Times New Roman"/>
              </a:rPr>
              <a:t>. Письменное обращение подлежит обязательной </a:t>
            </a:r>
            <a:r>
              <a:rPr lang="ru-RU" sz="2300" b="1" u="sng" dirty="0">
                <a:latin typeface="Arial"/>
                <a:ea typeface="Times New Roman"/>
              </a:rPr>
              <a:t>регистрации в течение трех дней</a:t>
            </a:r>
            <a:r>
              <a:rPr lang="ru-RU" sz="2300" b="1" dirty="0">
                <a:latin typeface="Arial"/>
                <a:ea typeface="Times New Roman"/>
              </a:rPr>
              <a:t> с момента поступления </a:t>
            </a:r>
            <a:r>
              <a:rPr lang="ru-RU" sz="2300" b="1" dirty="0" smtClean="0">
                <a:latin typeface="Arial"/>
                <a:ea typeface="Times New Roman"/>
              </a:rPr>
              <a:t/>
            </a:r>
            <a:br>
              <a:rPr lang="ru-RU" sz="2300" b="1" dirty="0" smtClean="0">
                <a:latin typeface="Arial"/>
                <a:ea typeface="Times New Roman"/>
              </a:rPr>
            </a:br>
            <a:r>
              <a:rPr lang="ru-RU" sz="2300" b="1" dirty="0" smtClean="0">
                <a:latin typeface="Arial"/>
                <a:ea typeface="Times New Roman"/>
              </a:rPr>
              <a:t>в </a:t>
            </a:r>
            <a:r>
              <a:rPr lang="ru-RU" sz="2300" b="1" dirty="0">
                <a:latin typeface="Arial"/>
                <a:ea typeface="Times New Roman"/>
              </a:rPr>
              <a:t>государственный орган, орган местного самоуправления или должностному лицу</a:t>
            </a:r>
            <a:r>
              <a:rPr lang="ru-RU" sz="2300" b="1" dirty="0" smtClean="0">
                <a:latin typeface="Arial"/>
                <a:ea typeface="Times New Roman"/>
              </a:rPr>
              <a:t>.</a:t>
            </a:r>
          </a:p>
          <a:p>
            <a:pPr indent="0" algn="just">
              <a:spcAft>
                <a:spcPts val="0"/>
              </a:spcAft>
              <a:buNone/>
            </a:pPr>
            <a:endParaRPr lang="ru-RU" sz="2300" b="1" dirty="0">
              <a:latin typeface="Arial"/>
              <a:ea typeface="Times New Roman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sz="2300" b="1" dirty="0">
                <a:latin typeface="Arial"/>
                <a:ea typeface="Times New Roman"/>
              </a:rPr>
              <a:t>3. Письменное обращение, содержащее вопросы, решение которых </a:t>
            </a:r>
            <a:r>
              <a:rPr lang="ru-RU" sz="2300" b="1" u="sng" dirty="0">
                <a:latin typeface="Arial"/>
                <a:ea typeface="Times New Roman"/>
              </a:rPr>
              <a:t>не входит </a:t>
            </a:r>
            <a:r>
              <a:rPr lang="ru-RU" sz="2300" b="1" u="sng" dirty="0" smtClean="0">
                <a:latin typeface="Arial"/>
                <a:ea typeface="Times New Roman"/>
              </a:rPr>
              <a:t>в </a:t>
            </a:r>
            <a:r>
              <a:rPr lang="ru-RU" sz="2300" b="1" u="sng" dirty="0">
                <a:latin typeface="Arial"/>
                <a:ea typeface="Times New Roman"/>
              </a:rPr>
              <a:t>компетенцию</a:t>
            </a:r>
            <a:r>
              <a:rPr lang="ru-RU" sz="2300" b="1" dirty="0">
                <a:latin typeface="Arial"/>
                <a:ea typeface="Times New Roman"/>
              </a:rPr>
              <a:t> данных государственного органа, органа местного самоуправления или должностного лица, </a:t>
            </a:r>
            <a:r>
              <a:rPr lang="ru-RU" sz="2300" b="1" u="sng" dirty="0">
                <a:latin typeface="Arial"/>
                <a:ea typeface="Times New Roman"/>
              </a:rPr>
              <a:t>направляется в течение семи дней </a:t>
            </a:r>
            <a:r>
              <a:rPr lang="ru-RU" sz="2300" b="1" dirty="0">
                <a:latin typeface="Arial"/>
                <a:ea typeface="Times New Roman"/>
              </a:rPr>
              <a:t>со дня регистрации </a:t>
            </a:r>
            <a:r>
              <a:rPr lang="ru-RU" sz="2300" b="1" dirty="0" smtClean="0">
                <a:latin typeface="Arial"/>
                <a:ea typeface="Times New Roman"/>
              </a:rPr>
              <a:t/>
            </a:r>
            <a:br>
              <a:rPr lang="ru-RU" sz="2300" b="1" dirty="0" smtClean="0">
                <a:latin typeface="Arial"/>
                <a:ea typeface="Times New Roman"/>
              </a:rPr>
            </a:br>
            <a:r>
              <a:rPr lang="ru-RU" sz="2300" b="1" dirty="0" smtClean="0">
                <a:latin typeface="Arial"/>
                <a:ea typeface="Times New Roman"/>
              </a:rPr>
              <a:t>в </a:t>
            </a:r>
            <a:r>
              <a:rPr lang="ru-RU" sz="2300" b="1" dirty="0">
                <a:latin typeface="Arial"/>
                <a:ea typeface="Times New Roman"/>
              </a:rPr>
              <a:t>соответствующий орган или соответствующему должностному лицу, </a:t>
            </a:r>
            <a:r>
              <a:rPr lang="ru-RU" sz="2300" b="1" dirty="0" smtClean="0">
                <a:latin typeface="Arial"/>
                <a:ea typeface="Times New Roman"/>
              </a:rPr>
              <a:t>в </a:t>
            </a:r>
            <a:r>
              <a:rPr lang="ru-RU" sz="2300" b="1" dirty="0">
                <a:latin typeface="Arial"/>
                <a:ea typeface="Times New Roman"/>
              </a:rPr>
              <a:t>компетенцию которых входит решение поставленных в обращении вопросов, </a:t>
            </a:r>
            <a:r>
              <a:rPr lang="ru-RU" sz="2300" b="1" dirty="0" smtClean="0">
                <a:latin typeface="Arial"/>
                <a:ea typeface="Times New Roman"/>
              </a:rPr>
              <a:t>с </a:t>
            </a:r>
            <a:r>
              <a:rPr lang="ru-RU" sz="2300" b="1" dirty="0">
                <a:latin typeface="Arial"/>
                <a:ea typeface="Times New Roman"/>
              </a:rPr>
              <a:t>уведомлением </a:t>
            </a:r>
            <a:r>
              <a:rPr lang="ru-RU" sz="2300" b="1" dirty="0" smtClean="0">
                <a:latin typeface="Arial"/>
                <a:ea typeface="Times New Roman"/>
              </a:rPr>
              <a:t>гражданина.</a:t>
            </a:r>
          </a:p>
          <a:p>
            <a:pPr indent="0" algn="just">
              <a:spcAft>
                <a:spcPts val="0"/>
              </a:spcAft>
              <a:buNone/>
            </a:pPr>
            <a:endParaRPr lang="ru-RU" sz="2300" b="1" dirty="0">
              <a:latin typeface="Arial"/>
              <a:ea typeface="Times New Roman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sz="2300" b="1" dirty="0">
                <a:latin typeface="Arial"/>
                <a:ea typeface="Times New Roman"/>
              </a:rPr>
              <a:t>6. </a:t>
            </a:r>
            <a:r>
              <a:rPr lang="ru-RU" sz="2300" b="1" u="sng" dirty="0">
                <a:latin typeface="Arial"/>
                <a:ea typeface="Times New Roman"/>
              </a:rPr>
              <a:t>Запрещается направлять</a:t>
            </a:r>
            <a:r>
              <a:rPr lang="ru-RU" sz="2300" b="1" dirty="0">
                <a:latin typeface="Arial"/>
                <a:ea typeface="Times New Roman"/>
              </a:rPr>
              <a:t> жалобу на рассмотрение </a:t>
            </a:r>
            <a:r>
              <a:rPr lang="ru-RU" sz="2300" b="1" dirty="0" smtClean="0">
                <a:latin typeface="Arial"/>
                <a:ea typeface="Times New Roman"/>
              </a:rPr>
              <a:t/>
            </a:r>
            <a:br>
              <a:rPr lang="ru-RU" sz="2300" b="1" dirty="0" smtClean="0">
                <a:latin typeface="Arial"/>
                <a:ea typeface="Times New Roman"/>
              </a:rPr>
            </a:br>
            <a:r>
              <a:rPr lang="ru-RU" sz="2300" b="1" dirty="0" smtClean="0">
                <a:latin typeface="Arial"/>
                <a:ea typeface="Times New Roman"/>
              </a:rPr>
              <a:t>в </a:t>
            </a:r>
            <a:r>
              <a:rPr lang="ru-RU" sz="2300" b="1" dirty="0">
                <a:latin typeface="Arial"/>
                <a:ea typeface="Times New Roman"/>
              </a:rPr>
              <a:t>государственный орган, орган местного самоуправления или должностному лицу, решение или действие (бездействие) которых </a:t>
            </a:r>
            <a:r>
              <a:rPr lang="ru-RU" sz="2300" b="1" u="sng" dirty="0">
                <a:latin typeface="Arial"/>
                <a:ea typeface="Times New Roman"/>
              </a:rPr>
              <a:t>обжалуется.</a:t>
            </a:r>
          </a:p>
          <a:p>
            <a:pPr marL="109728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9340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648072"/>
          </a:xfrm>
        </p:spPr>
        <p:txBody>
          <a:bodyPr>
            <a:normAutofit/>
          </a:bodyPr>
          <a:lstStyle/>
          <a:p>
            <a:pPr indent="342900" algn="ctr">
              <a:spcAft>
                <a:spcPts val="0"/>
              </a:spcAft>
            </a:pPr>
            <a:r>
              <a:rPr lang="ru-RU" sz="3200" b="1" dirty="0">
                <a:latin typeface="Arial"/>
                <a:ea typeface="Times New Roman"/>
              </a:rPr>
              <a:t>Статья 10. Рассмотрение обращения</a:t>
            </a:r>
            <a:endParaRPr lang="ru-RU" sz="3200" b="1" dirty="0">
              <a:effectLst/>
              <a:latin typeface="Arial"/>
              <a:ea typeface="Times New Roman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84784"/>
            <a:ext cx="8435280" cy="5184576"/>
          </a:xfrm>
        </p:spPr>
        <p:txBody>
          <a:bodyPr>
            <a:normAutofit lnSpcReduction="10000"/>
          </a:bodyPr>
          <a:lstStyle/>
          <a:p>
            <a:pPr lvl="1" indent="0" algn="just">
              <a:spcBef>
                <a:spcPts val="0"/>
              </a:spcBef>
              <a:buNone/>
            </a:pPr>
            <a:r>
              <a:rPr lang="ru-RU" sz="1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1. Государственный орган, орган местного самоуправления или должностное </a:t>
            </a:r>
            <a:r>
              <a:rPr lang="ru-RU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лицо обеспечивает </a:t>
            </a:r>
            <a:r>
              <a:rPr lang="ru-RU" sz="1800" b="1" u="sng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объективное, всестороннее и своевременное</a:t>
            </a:r>
            <a:r>
              <a:rPr lang="ru-RU" sz="1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рассмотрение обращения, в случае необходимости - с участием гражданина, направившего </a:t>
            </a:r>
            <a:r>
              <a:rPr lang="ru-RU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обращение.</a:t>
            </a:r>
          </a:p>
          <a:p>
            <a:pPr lvl="1" indent="0" algn="just">
              <a:spcBef>
                <a:spcPts val="0"/>
              </a:spcBef>
              <a:buNone/>
            </a:pPr>
            <a:endParaRPr lang="ru-RU" sz="1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1" indent="0" algn="just"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1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Государственный орган, орган местного самоуправления или должностное лицо по направленному в установленном порядке запросу государственного органа, органа местного самоуправления или должностного лица, рассматривающих обращение, </a:t>
            </a:r>
            <a:r>
              <a:rPr lang="ru-RU" sz="1800" b="1" u="sng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обязаны в течение 15 дней предоставлять документы и материалы, </a:t>
            </a:r>
            <a:r>
              <a:rPr lang="ru-RU" sz="1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необходимые для рассмотрения </a:t>
            </a:r>
            <a:r>
              <a:rPr lang="ru-RU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обращения.</a:t>
            </a:r>
          </a:p>
          <a:p>
            <a:pPr lvl="1" indent="0" algn="just">
              <a:spcBef>
                <a:spcPts val="0"/>
              </a:spcBef>
              <a:buNone/>
            </a:pPr>
            <a:endParaRPr lang="ru-RU" sz="1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1" indent="0" algn="just">
              <a:spcBef>
                <a:spcPts val="0"/>
              </a:spcBef>
              <a:buNone/>
            </a:pPr>
            <a:r>
              <a:rPr lang="ru-RU" sz="1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4. Ответ на обращение, поступившее в государственный орган, орган местного самоуправления или должностному лицу в форме электронного документа, </a:t>
            </a:r>
            <a:r>
              <a:rPr lang="ru-RU" sz="1800" b="1" u="sng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направляется в форме электронного документа </a:t>
            </a:r>
            <a:r>
              <a:rPr lang="ru-RU" sz="1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 адресу электронной почты, указанному в обращении, </a:t>
            </a:r>
            <a:r>
              <a:rPr lang="ru-RU" sz="1800" b="1" u="sng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или в письменной форме по почтовому адресу,</a:t>
            </a:r>
            <a:r>
              <a:rPr lang="ru-RU" sz="1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указанному в обращении.</a:t>
            </a:r>
          </a:p>
          <a:p>
            <a:pPr lvl="1" indent="0" algn="just">
              <a:spcBef>
                <a:spcPts val="0"/>
              </a:spcBef>
              <a:buNone/>
            </a:pPr>
            <a:endParaRPr lang="ru-RU" sz="14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7893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066800"/>
          </a:xfrm>
        </p:spPr>
        <p:txBody>
          <a:bodyPr>
            <a:noAutofit/>
          </a:bodyPr>
          <a:lstStyle/>
          <a:p>
            <a:pPr indent="342900" algn="ctr">
              <a:spcAft>
                <a:spcPts val="0"/>
              </a:spcAft>
            </a:pPr>
            <a:r>
              <a:rPr lang="ru-RU" sz="3200" b="1" dirty="0" smtClean="0">
                <a:latin typeface="Arial"/>
                <a:ea typeface="Times New Roman"/>
              </a:rPr>
              <a:t/>
            </a:r>
            <a:br>
              <a:rPr lang="ru-RU" sz="3200" b="1" dirty="0" smtClean="0">
                <a:latin typeface="Arial"/>
                <a:ea typeface="Times New Roman"/>
              </a:rPr>
            </a:br>
            <a:r>
              <a:rPr lang="ru-RU" sz="3200" b="1" dirty="0" smtClean="0">
                <a:latin typeface="Arial"/>
                <a:ea typeface="Times New Roman"/>
              </a:rPr>
              <a:t>Статья </a:t>
            </a:r>
            <a:r>
              <a:rPr lang="ru-RU" sz="3200" b="1" dirty="0">
                <a:latin typeface="Arial"/>
                <a:ea typeface="Times New Roman"/>
              </a:rPr>
              <a:t>11. Порядок рассмотрения отдельных обращений</a:t>
            </a:r>
            <a:br>
              <a:rPr lang="ru-RU" sz="3200" b="1" dirty="0">
                <a:latin typeface="Arial"/>
                <a:ea typeface="Times New Roman"/>
              </a:rPr>
            </a:b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204864"/>
            <a:ext cx="8363272" cy="4536504"/>
          </a:xfrm>
        </p:spPr>
        <p:txBody>
          <a:bodyPr>
            <a:normAutofit fontScale="47500" lnSpcReduction="20000"/>
          </a:bodyPr>
          <a:lstStyle/>
          <a:p>
            <a:pPr indent="0" algn="just">
              <a:spcAft>
                <a:spcPts val="0"/>
              </a:spcAft>
              <a:buNone/>
            </a:pPr>
            <a:endParaRPr lang="ru-RU" sz="4200" b="1" dirty="0" smtClean="0">
              <a:latin typeface="Arial"/>
              <a:ea typeface="Times New Roman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sz="4200" b="1" dirty="0" smtClean="0">
                <a:latin typeface="Arial"/>
                <a:ea typeface="Times New Roman"/>
              </a:rPr>
              <a:t>1. В </a:t>
            </a:r>
            <a:r>
              <a:rPr lang="ru-RU" sz="4200" b="1" dirty="0">
                <a:latin typeface="Arial"/>
                <a:ea typeface="Times New Roman"/>
              </a:rPr>
              <a:t>случае, если в письменном обращении </a:t>
            </a:r>
            <a:r>
              <a:rPr lang="ru-RU" sz="4200" b="1" u="sng" dirty="0">
                <a:latin typeface="Arial"/>
                <a:ea typeface="Times New Roman"/>
              </a:rPr>
              <a:t>не указаны фамилия гражданина, направившего обращение, и почтовый адрес, </a:t>
            </a:r>
            <a:r>
              <a:rPr lang="ru-RU" sz="4200" b="1" dirty="0">
                <a:latin typeface="Arial"/>
                <a:ea typeface="Times New Roman"/>
              </a:rPr>
              <a:t>по которому должен быть направлен ответ, ответ на обращение не дается</a:t>
            </a:r>
            <a:r>
              <a:rPr lang="ru-RU" sz="4200" b="1" dirty="0" smtClean="0">
                <a:latin typeface="Arial"/>
                <a:ea typeface="Times New Roman"/>
              </a:rPr>
              <a:t>.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sz="4200" b="1" dirty="0" smtClean="0">
                <a:latin typeface="Arial"/>
                <a:ea typeface="Times New Roman"/>
              </a:rPr>
              <a:t> 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sz="4200" b="1" dirty="0" smtClean="0">
                <a:latin typeface="Arial"/>
                <a:ea typeface="Times New Roman"/>
              </a:rPr>
              <a:t>4</a:t>
            </a:r>
            <a:r>
              <a:rPr lang="ru-RU" sz="4200" b="1" dirty="0">
                <a:latin typeface="Arial"/>
                <a:ea typeface="Times New Roman"/>
              </a:rPr>
              <a:t>. В случае, </a:t>
            </a:r>
            <a:r>
              <a:rPr lang="ru-RU" sz="4200" b="1" u="sng" dirty="0">
                <a:latin typeface="Arial"/>
                <a:ea typeface="Times New Roman"/>
              </a:rPr>
              <a:t>если текст письменного обращения не поддается прочтению, </a:t>
            </a:r>
            <a:r>
              <a:rPr lang="ru-RU" sz="4200" b="1" dirty="0">
                <a:latin typeface="Arial"/>
                <a:ea typeface="Times New Roman"/>
              </a:rPr>
              <a:t>ответ на обращение не дается и оно не подлежит направлению на рассмотрение в государственный орган, орган местного самоуправления или должностному лицу в соответствии с их компетенцией, </a:t>
            </a:r>
            <a:r>
              <a:rPr lang="ru-RU" sz="4200" b="1" u="sng" dirty="0">
                <a:latin typeface="Arial"/>
                <a:ea typeface="Times New Roman"/>
              </a:rPr>
              <a:t>о чем в течение семи дней со дня регистрации</a:t>
            </a:r>
            <a:r>
              <a:rPr lang="ru-RU" sz="4200" b="1" dirty="0">
                <a:latin typeface="Arial"/>
                <a:ea typeface="Times New Roman"/>
              </a:rPr>
              <a:t> обращения </a:t>
            </a:r>
            <a:r>
              <a:rPr lang="ru-RU" sz="4200" b="1" u="sng" dirty="0">
                <a:latin typeface="Arial"/>
                <a:ea typeface="Times New Roman"/>
              </a:rPr>
              <a:t>сообщается гражданину, направившему обращение, если его фамилия и почтовый адрес поддаются прочтению</a:t>
            </a:r>
            <a:r>
              <a:rPr lang="ru-RU" sz="4200" b="1" u="sng" dirty="0" smtClean="0">
                <a:latin typeface="Arial"/>
                <a:ea typeface="Times New Roman"/>
              </a:rPr>
              <a:t>.</a:t>
            </a:r>
            <a:endParaRPr lang="ru-RU" sz="4200" b="1" u="sng" dirty="0">
              <a:latin typeface="Arial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398865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Arial" pitchFamily="34" charset="0"/>
                <a:cs typeface="Arial" pitchFamily="34" charset="0"/>
              </a:rPr>
              <a:t>Статья 11. Порядок рассмотрения отдельных обращений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680520"/>
          </a:xfrm>
        </p:spPr>
        <p:txBody>
          <a:bodyPr>
            <a:normAutofit/>
          </a:bodyPr>
          <a:lstStyle/>
          <a:p>
            <a:pPr lvl="0" indent="0" algn="just">
              <a:buClr>
                <a:srgbClr val="E68422"/>
              </a:buClr>
              <a:buNone/>
            </a:pPr>
            <a:endParaRPr lang="ru-RU" sz="1800" b="1" dirty="0" smtClean="0">
              <a:solidFill>
                <a:prstClr val="black"/>
              </a:solidFill>
              <a:latin typeface="Arial"/>
              <a:ea typeface="Times New Roman"/>
            </a:endParaRPr>
          </a:p>
          <a:p>
            <a:pPr lvl="0" indent="0" algn="just">
              <a:buClr>
                <a:srgbClr val="E68422"/>
              </a:buClr>
              <a:buNone/>
            </a:pPr>
            <a:r>
              <a:rPr lang="ru-RU" sz="1800" b="1" dirty="0" smtClean="0">
                <a:solidFill>
                  <a:prstClr val="black"/>
                </a:solidFill>
                <a:latin typeface="Arial"/>
                <a:ea typeface="Times New Roman"/>
              </a:rPr>
              <a:t>2</a:t>
            </a:r>
            <a:r>
              <a:rPr lang="ru-RU" sz="1800" b="1" dirty="0">
                <a:solidFill>
                  <a:prstClr val="black"/>
                </a:solidFill>
                <a:latin typeface="Arial"/>
                <a:ea typeface="Times New Roman"/>
              </a:rPr>
              <a:t>. Обращение, в котором обжалуется судебное решение, в течение семи дней со дня регистрации </a:t>
            </a:r>
            <a:r>
              <a:rPr lang="ru-RU" sz="1800" b="1" u="sng" dirty="0">
                <a:solidFill>
                  <a:prstClr val="black"/>
                </a:solidFill>
                <a:latin typeface="Arial"/>
                <a:ea typeface="Times New Roman"/>
              </a:rPr>
              <a:t>возвращается гражданину, </a:t>
            </a:r>
            <a:r>
              <a:rPr lang="ru-RU" sz="1800" b="1" dirty="0">
                <a:solidFill>
                  <a:prstClr val="black"/>
                </a:solidFill>
                <a:latin typeface="Arial"/>
                <a:ea typeface="Times New Roman"/>
              </a:rPr>
              <a:t>направившему обращение, </a:t>
            </a:r>
            <a:r>
              <a:rPr lang="ru-RU" sz="1800" b="1" u="sng" dirty="0">
                <a:solidFill>
                  <a:prstClr val="black"/>
                </a:solidFill>
                <a:latin typeface="Arial"/>
                <a:ea typeface="Times New Roman"/>
              </a:rPr>
              <a:t>с разъяснением порядка обжалования данного судебного решения</a:t>
            </a:r>
            <a:r>
              <a:rPr lang="ru-RU" sz="1800" b="1" u="sng" dirty="0" smtClean="0">
                <a:solidFill>
                  <a:prstClr val="black"/>
                </a:solidFill>
                <a:latin typeface="Arial"/>
                <a:ea typeface="Times New Roman"/>
              </a:rPr>
              <a:t>.</a:t>
            </a:r>
          </a:p>
          <a:p>
            <a:pPr lvl="0" indent="0" algn="just">
              <a:buClr>
                <a:srgbClr val="E68422"/>
              </a:buClr>
              <a:buNone/>
            </a:pPr>
            <a:endParaRPr lang="ru-RU" sz="1800" b="1" u="sng" dirty="0">
              <a:solidFill>
                <a:prstClr val="black"/>
              </a:solidFill>
              <a:latin typeface="Arial"/>
              <a:ea typeface="Times New Roman"/>
            </a:endParaRPr>
          </a:p>
          <a:p>
            <a:pPr lvl="0" indent="0" algn="just">
              <a:buClr>
                <a:srgbClr val="E68422"/>
              </a:buClr>
              <a:buNone/>
            </a:pPr>
            <a:r>
              <a:rPr lang="ru-RU" sz="1800" b="1" dirty="0">
                <a:solidFill>
                  <a:prstClr val="black"/>
                </a:solidFill>
                <a:latin typeface="Arial"/>
                <a:ea typeface="Times New Roman"/>
              </a:rPr>
              <a:t>3. Государственный орган, орган местного самоуправления или должностное лицо при получении письменного обращения, в котором содержатся нецензурные либо оскорбительные выражения, угрозы жизни, здоровью и имуществу должностного </a:t>
            </a:r>
            <a:r>
              <a:rPr lang="ru-RU" sz="1800" b="1" dirty="0" err="1" smtClean="0">
                <a:solidFill>
                  <a:prstClr val="black"/>
                </a:solidFill>
                <a:latin typeface="Arial"/>
                <a:ea typeface="Times New Roman"/>
              </a:rPr>
              <a:t>лица,а</a:t>
            </a:r>
            <a:r>
              <a:rPr lang="ru-RU" sz="1800" b="1" dirty="0" smtClean="0">
                <a:solidFill>
                  <a:prstClr val="black"/>
                </a:solidFill>
                <a:latin typeface="Arial"/>
                <a:ea typeface="Times New Roman"/>
              </a:rPr>
              <a:t> </a:t>
            </a:r>
            <a:r>
              <a:rPr lang="ru-RU" sz="1800" b="1" dirty="0">
                <a:solidFill>
                  <a:prstClr val="black"/>
                </a:solidFill>
                <a:latin typeface="Arial"/>
                <a:ea typeface="Times New Roman"/>
              </a:rPr>
              <a:t>также членов его семьи, вправе оставить обращение без ответа по существу поставленных в нем вопросов и </a:t>
            </a:r>
            <a:r>
              <a:rPr lang="ru-RU" sz="1800" b="1" u="sng" dirty="0">
                <a:solidFill>
                  <a:prstClr val="black"/>
                </a:solidFill>
                <a:latin typeface="Arial"/>
                <a:ea typeface="Times New Roman"/>
              </a:rPr>
              <a:t>сообщить гражданину, направившему обращение</a:t>
            </a:r>
            <a:r>
              <a:rPr lang="ru-RU" sz="1800" b="1" u="sng" dirty="0" smtClean="0">
                <a:solidFill>
                  <a:prstClr val="black"/>
                </a:solidFill>
                <a:latin typeface="Arial"/>
                <a:ea typeface="Times New Roman"/>
              </a:rPr>
              <a:t>, </a:t>
            </a:r>
            <a:r>
              <a:rPr lang="ru-RU" sz="1800" b="1" u="sng" dirty="0">
                <a:solidFill>
                  <a:prstClr val="black"/>
                </a:solidFill>
                <a:latin typeface="Arial"/>
                <a:ea typeface="Times New Roman"/>
              </a:rPr>
              <a:t>о недопустимости злоупотребления правом</a:t>
            </a:r>
            <a:r>
              <a:rPr lang="ru-RU" sz="1800" b="1" u="sng" dirty="0" smtClean="0">
                <a:solidFill>
                  <a:prstClr val="black"/>
                </a:solidFill>
                <a:latin typeface="Arial"/>
                <a:ea typeface="Times New Roman"/>
              </a:rPr>
              <a:t>.</a:t>
            </a:r>
          </a:p>
          <a:p>
            <a:pPr lvl="0" indent="0" algn="just">
              <a:buClr>
                <a:srgbClr val="E68422"/>
              </a:buClr>
              <a:buNone/>
            </a:pPr>
            <a:endParaRPr lang="ru-RU" sz="1400" b="1" u="sng" dirty="0">
              <a:solidFill>
                <a:prstClr val="black"/>
              </a:solidFill>
              <a:latin typeface="Arial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200823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066800"/>
          </a:xfrm>
        </p:spPr>
        <p:txBody>
          <a:bodyPr/>
          <a:lstStyle/>
          <a:p>
            <a:pPr algn="ctr"/>
            <a:r>
              <a:rPr lang="ru-RU" sz="3200" b="1" dirty="0">
                <a:solidFill>
                  <a:srgbClr val="2F5897"/>
                </a:solidFill>
                <a:latin typeface="Arial" pitchFamily="34" charset="0"/>
                <a:cs typeface="Arial" pitchFamily="34" charset="0"/>
              </a:rPr>
              <a:t>Статья 11. Порядок рассмотрения отдельных обращений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824536"/>
          </a:xfrm>
        </p:spPr>
        <p:txBody>
          <a:bodyPr>
            <a:normAutofit fontScale="92500" lnSpcReduction="10000"/>
          </a:bodyPr>
          <a:lstStyle/>
          <a:p>
            <a:pPr lvl="0" indent="0" algn="just">
              <a:lnSpc>
                <a:spcPct val="150000"/>
              </a:lnSpc>
              <a:buClr>
                <a:srgbClr val="E68422"/>
              </a:buClr>
              <a:buNone/>
            </a:pPr>
            <a:r>
              <a:rPr lang="ru-RU" sz="1800" b="1" dirty="0">
                <a:solidFill>
                  <a:prstClr val="black"/>
                </a:solidFill>
                <a:latin typeface="Arial"/>
                <a:ea typeface="Times New Roman"/>
              </a:rPr>
              <a:t>5. В случае, если в письменном обращении гражданина содержится вопрос, на который ему </a:t>
            </a:r>
            <a:r>
              <a:rPr lang="ru-RU" sz="1800" b="1" u="sng" dirty="0" smtClean="0">
                <a:solidFill>
                  <a:prstClr val="black"/>
                </a:solidFill>
                <a:latin typeface="Arial"/>
                <a:ea typeface="Times New Roman"/>
              </a:rPr>
              <a:t>неоднократно</a:t>
            </a:r>
            <a:r>
              <a:rPr lang="ru-RU" sz="1800" b="1" dirty="0" smtClean="0">
                <a:solidFill>
                  <a:prstClr val="black"/>
                </a:solidFill>
                <a:latin typeface="Arial"/>
                <a:ea typeface="Times New Roman"/>
              </a:rPr>
              <a:t> </a:t>
            </a:r>
            <a:r>
              <a:rPr lang="ru-RU" sz="1800" b="1" dirty="0">
                <a:solidFill>
                  <a:prstClr val="black"/>
                </a:solidFill>
                <a:latin typeface="Arial"/>
                <a:ea typeface="Times New Roman"/>
              </a:rPr>
              <a:t>давались письменные ответы по существу в связи с ранее направляемыми обращениями, и при этом в обращении не приводятся новые доводы или обстоятельства, руководитель государственного органа или органа местного самоуправления, должностное лицо либо уполномоченное на то лицо вправе </a:t>
            </a:r>
            <a:r>
              <a:rPr lang="ru-RU" sz="1800" b="1" u="sng" dirty="0">
                <a:solidFill>
                  <a:prstClr val="black"/>
                </a:solidFill>
                <a:latin typeface="Arial"/>
                <a:ea typeface="Times New Roman"/>
              </a:rPr>
              <a:t>принять решение о безосновательности очередного обращения и прекращении переписки </a:t>
            </a:r>
            <a:r>
              <a:rPr lang="ru-RU" sz="1800" b="1" dirty="0">
                <a:solidFill>
                  <a:prstClr val="black"/>
                </a:solidFill>
                <a:latin typeface="Arial"/>
                <a:ea typeface="Times New Roman"/>
              </a:rPr>
              <a:t>с гражданином по данному вопросу при условии, что указанное обращение и ранее направляемые </a:t>
            </a:r>
            <a:r>
              <a:rPr lang="ru-RU" sz="1800" b="1" u="sng" dirty="0">
                <a:solidFill>
                  <a:prstClr val="black"/>
                </a:solidFill>
                <a:latin typeface="Arial"/>
                <a:ea typeface="Times New Roman"/>
              </a:rPr>
              <a:t>обращения направлялись в один и тот же государственный орган, орган местного самоуправления или одному и тому же должностному лицу. О данном решении уведомляется гражданин, направивший обращение.</a:t>
            </a:r>
          </a:p>
          <a:p>
            <a:pPr lvl="0" indent="0" algn="just">
              <a:buClr>
                <a:srgbClr val="E68422"/>
              </a:buClr>
              <a:buNone/>
            </a:pPr>
            <a:endParaRPr lang="ru-RU" sz="1600" b="1" u="sng" dirty="0">
              <a:solidFill>
                <a:prstClr val="black"/>
              </a:solidFill>
              <a:latin typeface="Arial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381471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066800"/>
          </a:xfrm>
        </p:spPr>
        <p:txBody>
          <a:bodyPr>
            <a:normAutofit fontScale="90000"/>
          </a:bodyPr>
          <a:lstStyle/>
          <a:p>
            <a:pPr indent="342900" algn="ctr">
              <a:spcAft>
                <a:spcPts val="0"/>
              </a:spcAft>
            </a:pPr>
            <a:r>
              <a:rPr lang="ru-RU" sz="3600" b="1" dirty="0" smtClean="0">
                <a:latin typeface="Arial"/>
                <a:ea typeface="Times New Roman"/>
              </a:rPr>
              <a:t/>
            </a:r>
            <a:br>
              <a:rPr lang="ru-RU" sz="3600" b="1" dirty="0" smtClean="0">
                <a:latin typeface="Arial"/>
                <a:ea typeface="Times New Roman"/>
              </a:rPr>
            </a:br>
            <a:r>
              <a:rPr lang="ru-RU" sz="3600" b="1" dirty="0" smtClean="0">
                <a:latin typeface="Arial"/>
                <a:ea typeface="Times New Roman"/>
              </a:rPr>
              <a:t>Статья </a:t>
            </a:r>
            <a:r>
              <a:rPr lang="ru-RU" sz="3600" b="1" dirty="0">
                <a:latin typeface="Arial"/>
                <a:ea typeface="Times New Roman"/>
              </a:rPr>
              <a:t>12. Сроки рассмотрения письменного обращения</a:t>
            </a:r>
            <a:r>
              <a:rPr lang="ru-RU" dirty="0">
                <a:latin typeface="Arial"/>
                <a:ea typeface="Times New Roman"/>
              </a:rPr>
              <a:t/>
            </a:r>
            <a:br>
              <a:rPr lang="ru-RU" dirty="0">
                <a:latin typeface="Arial"/>
                <a:ea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 algn="just">
              <a:spcAft>
                <a:spcPts val="0"/>
              </a:spcAft>
              <a:buNone/>
            </a:pPr>
            <a:r>
              <a:rPr lang="ru-RU" sz="1900" b="1" dirty="0" smtClean="0">
                <a:latin typeface="Arial"/>
                <a:ea typeface="Times New Roman"/>
              </a:rPr>
              <a:t>1. Письменное </a:t>
            </a:r>
            <a:r>
              <a:rPr lang="ru-RU" sz="1900" b="1" dirty="0">
                <a:latin typeface="Arial"/>
                <a:ea typeface="Times New Roman"/>
              </a:rPr>
              <a:t>обращение, поступившее в государственный орган, орган местного самоуправления или должностному лицу в соответствии с их компетенцией, </a:t>
            </a:r>
            <a:r>
              <a:rPr lang="ru-RU" sz="1900" b="1" u="sng" dirty="0">
                <a:latin typeface="Arial"/>
                <a:ea typeface="Times New Roman"/>
              </a:rPr>
              <a:t>рассматривается </a:t>
            </a:r>
            <a:r>
              <a:rPr lang="ru-RU" sz="1900" b="1" u="sng" dirty="0" smtClean="0">
                <a:latin typeface="Arial"/>
                <a:ea typeface="Times New Roman"/>
              </a:rPr>
              <a:t/>
            </a:r>
            <a:br>
              <a:rPr lang="ru-RU" sz="1900" b="1" u="sng" dirty="0" smtClean="0">
                <a:latin typeface="Arial"/>
                <a:ea typeface="Times New Roman"/>
              </a:rPr>
            </a:br>
            <a:r>
              <a:rPr lang="ru-RU" sz="1900" b="1" u="sng" dirty="0" smtClean="0">
                <a:latin typeface="Arial"/>
                <a:ea typeface="Times New Roman"/>
              </a:rPr>
              <a:t>в </a:t>
            </a:r>
            <a:r>
              <a:rPr lang="ru-RU" sz="1900" b="1" u="sng" dirty="0">
                <a:latin typeface="Arial"/>
                <a:ea typeface="Times New Roman"/>
              </a:rPr>
              <a:t>течение 30 дней со дня регистрации</a:t>
            </a:r>
            <a:r>
              <a:rPr lang="ru-RU" sz="1900" b="1" dirty="0">
                <a:latin typeface="Arial"/>
                <a:ea typeface="Times New Roman"/>
              </a:rPr>
              <a:t> письменного обращения</a:t>
            </a:r>
            <a:r>
              <a:rPr lang="ru-RU" sz="1900" b="1" dirty="0" smtClean="0">
                <a:latin typeface="Arial"/>
                <a:ea typeface="Times New Roman"/>
              </a:rPr>
              <a:t>.</a:t>
            </a:r>
          </a:p>
          <a:p>
            <a:pPr indent="0" algn="just">
              <a:spcAft>
                <a:spcPts val="0"/>
              </a:spcAft>
              <a:buNone/>
            </a:pPr>
            <a:endParaRPr lang="ru-RU" sz="1900" b="1" dirty="0">
              <a:latin typeface="Arial"/>
              <a:ea typeface="Times New Roman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sz="1900" b="1" dirty="0">
                <a:latin typeface="Arial"/>
                <a:ea typeface="Times New Roman"/>
              </a:rPr>
              <a:t>2. </a:t>
            </a:r>
            <a:r>
              <a:rPr lang="ru-RU" sz="1900" b="1" u="sng" dirty="0">
                <a:latin typeface="Arial"/>
                <a:ea typeface="Times New Roman"/>
              </a:rPr>
              <a:t>В исключительных случаях, а также в случае направления запроса, </a:t>
            </a:r>
            <a:r>
              <a:rPr lang="ru-RU" sz="1900" b="1" dirty="0" smtClean="0">
                <a:latin typeface="Arial"/>
                <a:ea typeface="Times New Roman"/>
              </a:rPr>
              <a:t>руководитель </a:t>
            </a:r>
            <a:r>
              <a:rPr lang="ru-RU" sz="1900" b="1" dirty="0">
                <a:latin typeface="Arial"/>
                <a:ea typeface="Times New Roman"/>
              </a:rPr>
              <a:t>государственного органа или органа местного самоуправления, должностное лицо либо уполномоченное на то лицо </a:t>
            </a:r>
            <a:r>
              <a:rPr lang="ru-RU" sz="1900" b="1" u="sng" dirty="0">
                <a:latin typeface="Arial"/>
                <a:ea typeface="Times New Roman"/>
              </a:rPr>
              <a:t>вправе продлить срок рассмотрения обращения не более чем на 30 дней</a:t>
            </a:r>
            <a:r>
              <a:rPr lang="ru-RU" sz="1900" b="1" dirty="0">
                <a:latin typeface="Arial"/>
                <a:ea typeface="Times New Roman"/>
              </a:rPr>
              <a:t>, уведомив </a:t>
            </a:r>
            <a:r>
              <a:rPr lang="ru-RU" sz="1900" b="1" dirty="0" smtClean="0">
                <a:latin typeface="Arial"/>
                <a:ea typeface="Times New Roman"/>
              </a:rPr>
              <a:t/>
            </a:r>
            <a:br>
              <a:rPr lang="ru-RU" sz="1900" b="1" dirty="0" smtClean="0">
                <a:latin typeface="Arial"/>
                <a:ea typeface="Times New Roman"/>
              </a:rPr>
            </a:br>
            <a:r>
              <a:rPr lang="ru-RU" sz="1900" b="1" dirty="0" smtClean="0">
                <a:latin typeface="Arial"/>
                <a:ea typeface="Times New Roman"/>
              </a:rPr>
              <a:t>о </a:t>
            </a:r>
            <a:r>
              <a:rPr lang="ru-RU" sz="1900" b="1" dirty="0">
                <a:latin typeface="Arial"/>
                <a:ea typeface="Times New Roman"/>
              </a:rPr>
              <a:t>продлении срока его рассмотрения гражданина, направившего обращение.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809246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28803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Правовое регулирование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80728"/>
            <a:ext cx="8424936" cy="5688632"/>
          </a:xfrm>
        </p:spPr>
        <p:txBody>
          <a:bodyPr>
            <a:noAutofit/>
          </a:bodyPr>
          <a:lstStyle/>
          <a:p>
            <a:pPr marL="109728" lvl="0" indent="0" fontAlgn="t">
              <a:spcBef>
                <a:spcPts val="0"/>
              </a:spcBef>
              <a:spcAft>
                <a:spcPts val="1200"/>
              </a:spcAft>
              <a:buNone/>
            </a:pPr>
            <a:endParaRPr lang="ru-RU" sz="1500" b="1" dirty="0" smtClean="0">
              <a:solidFill>
                <a:prstClr val="black"/>
              </a:solidFill>
              <a:latin typeface="Arial"/>
            </a:endParaRPr>
          </a:p>
          <a:p>
            <a:pPr marL="109728" lvl="0" indent="0" fontAlgn="t">
              <a:spcBef>
                <a:spcPts val="0"/>
              </a:spcBef>
              <a:spcAft>
                <a:spcPts val="1200"/>
              </a:spcAft>
              <a:buNone/>
            </a:pPr>
            <a:r>
              <a:rPr lang="ru-RU" sz="1500" b="1" dirty="0" smtClean="0">
                <a:solidFill>
                  <a:prstClr val="black"/>
                </a:solidFill>
                <a:latin typeface="Arial"/>
              </a:rPr>
              <a:t>Конституция </a:t>
            </a:r>
            <a:r>
              <a:rPr lang="ru-RU" sz="1500" b="1" dirty="0">
                <a:solidFill>
                  <a:prstClr val="black"/>
                </a:solidFill>
                <a:latin typeface="Arial"/>
              </a:rPr>
              <a:t>Российский Федерации (статья 33)</a:t>
            </a:r>
          </a:p>
          <a:p>
            <a:pPr marL="109728" indent="0" fontAlgn="t">
              <a:spcBef>
                <a:spcPts val="0"/>
              </a:spcBef>
              <a:spcAft>
                <a:spcPts val="1200"/>
              </a:spcAft>
              <a:buNone/>
            </a:pP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Федеральный </a:t>
            </a:r>
            <a:r>
              <a:rPr lang="ru-RU" sz="1500" b="1" dirty="0">
                <a:latin typeface="Arial" pitchFamily="34" charset="0"/>
                <a:cs typeface="Arial" pitchFamily="34" charset="0"/>
              </a:rPr>
              <a:t>закон от </a:t>
            </a: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2 </a:t>
            </a:r>
            <a:r>
              <a:rPr lang="ru-RU" sz="1500" b="1" dirty="0">
                <a:latin typeface="Arial" pitchFamily="34" charset="0"/>
                <a:cs typeface="Arial" pitchFamily="34" charset="0"/>
              </a:rPr>
              <a:t>мая 2006 года № 59-ФЗ </a:t>
            </a:r>
            <a:br>
              <a:rPr lang="ru-RU" sz="1500" b="1" dirty="0">
                <a:latin typeface="Arial" pitchFamily="34" charset="0"/>
                <a:cs typeface="Arial" pitchFamily="34" charset="0"/>
              </a:rPr>
            </a:br>
            <a:r>
              <a:rPr lang="ru-RU" sz="1500" b="1" dirty="0">
                <a:latin typeface="Arial" pitchFamily="34" charset="0"/>
                <a:cs typeface="Arial" pitchFamily="34" charset="0"/>
              </a:rPr>
              <a:t>«О порядке рассмотрения обращений граждан Российской Федерации» </a:t>
            </a:r>
            <a:endParaRPr lang="ru-RU" sz="1500" b="1" dirty="0" smtClean="0">
              <a:latin typeface="Arial" pitchFamily="34" charset="0"/>
              <a:cs typeface="Arial" pitchFamily="34" charset="0"/>
            </a:endParaRPr>
          </a:p>
          <a:p>
            <a:pPr marL="109728" indent="0" fontAlgn="t">
              <a:spcBef>
                <a:spcPts val="0"/>
              </a:spcBef>
              <a:spcAft>
                <a:spcPts val="1200"/>
              </a:spcAft>
              <a:buNone/>
            </a:pP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Федеральный </a:t>
            </a:r>
            <a:r>
              <a:rPr lang="ru-RU" sz="1500" b="1" dirty="0">
                <a:latin typeface="Arial" pitchFamily="34" charset="0"/>
                <a:cs typeface="Arial" pitchFamily="34" charset="0"/>
              </a:rPr>
              <a:t>закон от </a:t>
            </a: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9 </a:t>
            </a:r>
            <a:r>
              <a:rPr lang="ru-RU" sz="1500" b="1" dirty="0">
                <a:latin typeface="Arial" pitchFamily="34" charset="0"/>
                <a:cs typeface="Arial" pitchFamily="34" charset="0"/>
              </a:rPr>
              <a:t>февраля 2009 года № 8-ФЗ </a:t>
            </a:r>
            <a:br>
              <a:rPr lang="ru-RU" sz="1500" b="1" dirty="0">
                <a:latin typeface="Arial" pitchFamily="34" charset="0"/>
                <a:cs typeface="Arial" pitchFamily="34" charset="0"/>
              </a:rPr>
            </a:br>
            <a:r>
              <a:rPr lang="ru-RU" sz="1500" b="1" dirty="0">
                <a:latin typeface="Arial" pitchFamily="34" charset="0"/>
                <a:cs typeface="Arial" pitchFamily="34" charset="0"/>
              </a:rPr>
              <a:t>«Об обеспечении доступа к информации о деятельности государственных органов и органов местного самоуправления</a:t>
            </a: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»</a:t>
            </a:r>
          </a:p>
          <a:p>
            <a:pPr marL="109728" lvl="0" indent="0" fontAlgn="t">
              <a:spcBef>
                <a:spcPts val="0"/>
              </a:spcBef>
              <a:spcAft>
                <a:spcPts val="1200"/>
              </a:spcAft>
              <a:buNone/>
            </a:pPr>
            <a:r>
              <a:rPr lang="ru-RU" sz="1500" b="1" dirty="0" smtClean="0">
                <a:solidFill>
                  <a:prstClr val="black"/>
                </a:solidFill>
                <a:latin typeface="Arial"/>
              </a:rPr>
              <a:t>Федеральный </a:t>
            </a:r>
            <a:r>
              <a:rPr lang="ru-RU" sz="1500" b="1" dirty="0">
                <a:solidFill>
                  <a:prstClr val="black"/>
                </a:solidFill>
                <a:latin typeface="Arial"/>
              </a:rPr>
              <a:t>закон от 27 июля 2006 года № 152-ФЗ  </a:t>
            </a:r>
            <a:r>
              <a:rPr lang="ru-RU" sz="1500" b="1" dirty="0" smtClean="0">
                <a:solidFill>
                  <a:prstClr val="black"/>
                </a:solidFill>
                <a:latin typeface="Arial"/>
              </a:rPr>
              <a:t>«</a:t>
            </a:r>
            <a:r>
              <a:rPr lang="ru-RU" sz="1500" b="1" dirty="0">
                <a:solidFill>
                  <a:prstClr val="black"/>
                </a:solidFill>
                <a:latin typeface="Arial"/>
              </a:rPr>
              <a:t>О персональных данных»</a:t>
            </a:r>
          </a:p>
          <a:p>
            <a:pPr marL="109728" lvl="0" indent="0" fontAlgn="t">
              <a:spcBef>
                <a:spcPts val="0"/>
              </a:spcBef>
              <a:spcAft>
                <a:spcPts val="1200"/>
              </a:spcAft>
              <a:buNone/>
            </a:pPr>
            <a:r>
              <a:rPr lang="ru-RU" sz="1500" b="1" dirty="0" smtClean="0">
                <a:solidFill>
                  <a:prstClr val="black"/>
                </a:solidFill>
                <a:latin typeface="Arial"/>
              </a:rPr>
              <a:t>Кодекс </a:t>
            </a:r>
            <a:r>
              <a:rPr lang="ru-RU" sz="1500" b="1" dirty="0">
                <a:solidFill>
                  <a:prstClr val="black"/>
                </a:solidFill>
                <a:latin typeface="Arial"/>
              </a:rPr>
              <a:t>Российской Федерации об административных правонарушениях </a:t>
            </a:r>
            <a:r>
              <a:rPr lang="ru-RU" sz="1500" b="1" dirty="0" smtClean="0">
                <a:solidFill>
                  <a:prstClr val="black"/>
                </a:solidFill>
                <a:latin typeface="Arial"/>
              </a:rPr>
              <a:t/>
            </a:r>
            <a:br>
              <a:rPr lang="ru-RU" sz="1500" b="1" dirty="0" smtClean="0">
                <a:solidFill>
                  <a:prstClr val="black"/>
                </a:solidFill>
                <a:latin typeface="Arial"/>
              </a:rPr>
            </a:br>
            <a:r>
              <a:rPr lang="ru-RU" sz="1500" b="1" dirty="0" smtClean="0">
                <a:solidFill>
                  <a:prstClr val="black"/>
                </a:solidFill>
                <a:latin typeface="Arial"/>
              </a:rPr>
              <a:t>(</a:t>
            </a:r>
            <a:r>
              <a:rPr lang="ru-RU" sz="1500" b="1" dirty="0">
                <a:solidFill>
                  <a:prstClr val="black"/>
                </a:solidFill>
                <a:latin typeface="Arial"/>
              </a:rPr>
              <a:t>ст. 5.59. Нарушение порядка рассмотрения обращений граждан)</a:t>
            </a:r>
          </a:p>
          <a:p>
            <a:pPr marL="109728" indent="0" fontAlgn="t">
              <a:spcBef>
                <a:spcPts val="0"/>
              </a:spcBef>
              <a:spcAft>
                <a:spcPts val="1200"/>
              </a:spcAft>
              <a:buNone/>
            </a:pP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Закон </a:t>
            </a:r>
            <a:r>
              <a:rPr lang="ru-RU" sz="1500" b="1" dirty="0">
                <a:latin typeface="Arial" pitchFamily="34" charset="0"/>
                <a:cs typeface="Arial" pitchFamily="34" charset="0"/>
              </a:rPr>
              <a:t>Архангельской области  от 15 марта 2012 года № 436-29-ОЗ  </a:t>
            </a:r>
            <a:r>
              <a:rPr lang="ru-RU" sz="15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500" b="1" dirty="0" smtClean="0">
                <a:latin typeface="Arial" pitchFamily="34" charset="0"/>
                <a:cs typeface="Arial" pitchFamily="34" charset="0"/>
              </a:rPr>
            </a:b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«</a:t>
            </a:r>
            <a:r>
              <a:rPr lang="ru-RU" sz="1500" b="1" dirty="0">
                <a:latin typeface="Arial" pitchFamily="34" charset="0"/>
                <a:cs typeface="Arial" pitchFamily="34" charset="0"/>
              </a:rPr>
              <a:t>О дополнительных гарантиях реализации права граждан на обращение  </a:t>
            </a:r>
            <a:r>
              <a:rPr lang="ru-RU" sz="15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500" b="1" dirty="0" smtClean="0">
                <a:latin typeface="Arial" pitchFamily="34" charset="0"/>
                <a:cs typeface="Arial" pitchFamily="34" charset="0"/>
              </a:rPr>
            </a:b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в </a:t>
            </a:r>
            <a:r>
              <a:rPr lang="ru-RU" sz="1500" b="1" dirty="0">
                <a:latin typeface="Arial" pitchFamily="34" charset="0"/>
                <a:cs typeface="Arial" pitchFamily="34" charset="0"/>
              </a:rPr>
              <a:t>Архангельской области</a:t>
            </a: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»</a:t>
            </a:r>
          </a:p>
          <a:p>
            <a:pPr marL="109728" indent="0" fontAlgn="t">
              <a:spcBef>
                <a:spcPts val="0"/>
              </a:spcBef>
              <a:spcAft>
                <a:spcPts val="1200"/>
              </a:spcAft>
              <a:buNone/>
            </a:pPr>
            <a:r>
              <a:rPr lang="ru-RU" sz="15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Распоряжение Губернатора Архангельской области от 2 июля 2020 г. №</a:t>
            </a:r>
            <a:r>
              <a:rPr lang="ru-RU" sz="1500" b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503-р           «</a:t>
            </a:r>
            <a:r>
              <a:rPr lang="ru-RU" sz="15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 создании Центра управления регионом при Губернаторе Архангельской области»</a:t>
            </a:r>
            <a:endParaRPr lang="ru-RU" sz="15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109728" lvl="0" indent="0" fontAlgn="t">
              <a:spcBef>
                <a:spcPts val="0"/>
              </a:spcBef>
              <a:spcAft>
                <a:spcPts val="1200"/>
              </a:spcAft>
              <a:buNone/>
            </a:pP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 Положение по работе с обращениями граждан в администрации МО «Красноборский муниципальный район» (Распоряжение администрации МО «Красноборский муниципальный район» от </a:t>
            </a: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03.06.2016 </a:t>
            </a: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года №193-р )</a:t>
            </a:r>
            <a:endParaRPr lang="ru-RU" sz="1400" dirty="0">
              <a:latin typeface="Arial" pitchFamily="34" charset="0"/>
              <a:cs typeface="Arial" pitchFamily="34" charset="0"/>
            </a:endParaRPr>
          </a:p>
          <a:p>
            <a:pPr marL="0" lv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A8CDD7"/>
              </a:buClr>
              <a:buNone/>
            </a:pPr>
            <a:r>
              <a:rPr lang="ru-RU" sz="2000" b="1" dirty="0">
                <a:solidFill>
                  <a:prstClr val="black"/>
                </a:solidFill>
                <a:latin typeface="Arial"/>
              </a:rPr>
              <a:t>	</a:t>
            </a:r>
            <a:br>
              <a:rPr lang="ru-RU" sz="2000" b="1" dirty="0">
                <a:solidFill>
                  <a:prstClr val="black"/>
                </a:solidFill>
                <a:latin typeface="Arial"/>
              </a:rPr>
            </a:br>
            <a:r>
              <a:rPr lang="ru-RU" sz="2000" b="1" dirty="0">
                <a:solidFill>
                  <a:prstClr val="black"/>
                </a:solidFill>
                <a:latin typeface="Arial"/>
              </a:rPr>
              <a:t>			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1356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066800"/>
          </a:xfrm>
        </p:spPr>
        <p:txBody>
          <a:bodyPr>
            <a:normAutofit fontScale="90000"/>
          </a:bodyPr>
          <a:lstStyle/>
          <a:p>
            <a:pPr indent="342900" algn="just">
              <a:spcAft>
                <a:spcPts val="0"/>
              </a:spcAft>
            </a:pPr>
            <a:r>
              <a:rPr lang="ru-RU" sz="3600" b="1" dirty="0">
                <a:latin typeface="Arial"/>
                <a:ea typeface="Times New Roman"/>
              </a:rPr>
              <a:t>Статья 13. Личный прием граждан</a:t>
            </a:r>
            <a:r>
              <a:rPr lang="ru-RU" dirty="0">
                <a:latin typeface="Arial"/>
                <a:ea typeface="Times New Roman"/>
              </a:rPr>
              <a:t/>
            </a:r>
            <a:br>
              <a:rPr lang="ru-RU" dirty="0">
                <a:latin typeface="Arial"/>
                <a:ea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700808"/>
            <a:ext cx="8229600" cy="4896544"/>
          </a:xfrm>
        </p:spPr>
        <p:txBody>
          <a:bodyPr>
            <a:normAutofit fontScale="62500" lnSpcReduction="20000"/>
          </a:bodyPr>
          <a:lstStyle/>
          <a:p>
            <a:pPr indent="0" algn="just">
              <a:spcAft>
                <a:spcPts val="0"/>
              </a:spcAft>
              <a:buNone/>
            </a:pPr>
            <a:r>
              <a:rPr lang="ru-RU" b="1" dirty="0" smtClean="0">
                <a:latin typeface="Arial"/>
                <a:ea typeface="Times New Roman"/>
              </a:rPr>
              <a:t>1. Личный </a:t>
            </a:r>
            <a:r>
              <a:rPr lang="ru-RU" b="1" dirty="0">
                <a:latin typeface="Arial"/>
                <a:ea typeface="Times New Roman"/>
              </a:rPr>
              <a:t>прием граждан в государственных органах, органах местного самоуправления проводится их руководителями </a:t>
            </a:r>
            <a:r>
              <a:rPr lang="ru-RU" b="1" dirty="0" smtClean="0">
                <a:latin typeface="Arial"/>
                <a:ea typeface="Times New Roman"/>
              </a:rPr>
              <a:t/>
            </a:r>
            <a:br>
              <a:rPr lang="ru-RU" b="1" dirty="0" smtClean="0">
                <a:latin typeface="Arial"/>
                <a:ea typeface="Times New Roman"/>
              </a:rPr>
            </a:br>
            <a:r>
              <a:rPr lang="ru-RU" b="1" dirty="0" smtClean="0">
                <a:latin typeface="Arial"/>
                <a:ea typeface="Times New Roman"/>
              </a:rPr>
              <a:t>и </a:t>
            </a:r>
            <a:r>
              <a:rPr lang="ru-RU" b="1" dirty="0">
                <a:latin typeface="Arial"/>
                <a:ea typeface="Times New Roman"/>
              </a:rPr>
              <a:t>уполномоченными на то лицами. </a:t>
            </a:r>
            <a:r>
              <a:rPr lang="ru-RU" b="1" u="sng" dirty="0">
                <a:latin typeface="Arial"/>
                <a:ea typeface="Times New Roman"/>
              </a:rPr>
              <a:t>Информация о месте приема, </a:t>
            </a:r>
            <a:r>
              <a:rPr lang="ru-RU" b="1" u="sng" dirty="0" smtClean="0">
                <a:latin typeface="Arial"/>
                <a:ea typeface="Times New Roman"/>
              </a:rPr>
              <a:t/>
            </a:r>
            <a:br>
              <a:rPr lang="ru-RU" b="1" u="sng" dirty="0" smtClean="0">
                <a:latin typeface="Arial"/>
                <a:ea typeface="Times New Roman"/>
              </a:rPr>
            </a:br>
            <a:r>
              <a:rPr lang="ru-RU" b="1" u="sng" dirty="0" smtClean="0">
                <a:latin typeface="Arial"/>
                <a:ea typeface="Times New Roman"/>
              </a:rPr>
              <a:t>а </a:t>
            </a:r>
            <a:r>
              <a:rPr lang="ru-RU" b="1" u="sng" dirty="0">
                <a:latin typeface="Arial"/>
                <a:ea typeface="Times New Roman"/>
              </a:rPr>
              <a:t>также об установленных для приема днях и часах доводится до сведения граждан</a:t>
            </a:r>
            <a:r>
              <a:rPr lang="ru-RU" b="1" u="sng" dirty="0" smtClean="0">
                <a:latin typeface="Arial"/>
                <a:ea typeface="Times New Roman"/>
              </a:rPr>
              <a:t>.</a:t>
            </a:r>
          </a:p>
          <a:p>
            <a:pPr marL="880110" indent="-514350" algn="just">
              <a:spcAft>
                <a:spcPts val="0"/>
              </a:spcAft>
              <a:buAutoNum type="arabicPeriod"/>
            </a:pPr>
            <a:endParaRPr lang="ru-RU" b="1" dirty="0">
              <a:latin typeface="Arial"/>
              <a:ea typeface="Times New Roman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b="1" dirty="0" smtClean="0">
                <a:latin typeface="Arial"/>
                <a:ea typeface="Times New Roman"/>
              </a:rPr>
              <a:t>3</a:t>
            </a:r>
            <a:r>
              <a:rPr lang="ru-RU" b="1" dirty="0">
                <a:latin typeface="Arial"/>
                <a:ea typeface="Times New Roman"/>
              </a:rPr>
              <a:t>. Содержание устного обращения заносится в карточку личного приема гражданина. О</a:t>
            </a:r>
            <a:r>
              <a:rPr lang="ru-RU" b="1" dirty="0" smtClean="0">
                <a:latin typeface="Arial"/>
                <a:ea typeface="Times New Roman"/>
              </a:rPr>
              <a:t>твет </a:t>
            </a:r>
            <a:r>
              <a:rPr lang="ru-RU" b="1" dirty="0">
                <a:latin typeface="Arial"/>
                <a:ea typeface="Times New Roman"/>
              </a:rPr>
              <a:t>на обращение с согласия гражданина </a:t>
            </a:r>
            <a:r>
              <a:rPr lang="ru-RU" b="1" u="sng" dirty="0">
                <a:latin typeface="Arial"/>
                <a:ea typeface="Times New Roman"/>
              </a:rPr>
              <a:t>может быть дан устно в ходе личного приема, </a:t>
            </a:r>
            <a:r>
              <a:rPr lang="ru-RU" b="1" dirty="0">
                <a:latin typeface="Arial"/>
                <a:ea typeface="Times New Roman"/>
              </a:rPr>
              <a:t>о чем делается запись в карточке личного приема гражданина. В остальных случаях </a:t>
            </a:r>
            <a:r>
              <a:rPr lang="ru-RU" b="1" u="sng" dirty="0">
                <a:latin typeface="Arial"/>
                <a:ea typeface="Times New Roman"/>
              </a:rPr>
              <a:t>дается письменный </a:t>
            </a:r>
            <a:r>
              <a:rPr lang="ru-RU" b="1" u="sng" dirty="0" smtClean="0">
                <a:latin typeface="Arial"/>
                <a:ea typeface="Times New Roman"/>
              </a:rPr>
              <a:t>ответ.</a:t>
            </a:r>
          </a:p>
          <a:p>
            <a:pPr indent="0" algn="just">
              <a:spcAft>
                <a:spcPts val="0"/>
              </a:spcAft>
              <a:buNone/>
            </a:pPr>
            <a:endParaRPr lang="ru-RU" b="1" dirty="0">
              <a:latin typeface="Arial"/>
              <a:ea typeface="Times New Roman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b="1" dirty="0" smtClean="0">
                <a:latin typeface="Arial"/>
                <a:ea typeface="Times New Roman"/>
              </a:rPr>
              <a:t>5</a:t>
            </a:r>
            <a:r>
              <a:rPr lang="ru-RU" b="1" dirty="0">
                <a:latin typeface="Arial"/>
                <a:ea typeface="Times New Roman"/>
              </a:rPr>
              <a:t>. В случае, если в обращении содержатся вопросы, решение которых </a:t>
            </a:r>
            <a:r>
              <a:rPr lang="ru-RU" b="1" u="sng" dirty="0">
                <a:latin typeface="Arial"/>
                <a:ea typeface="Times New Roman"/>
              </a:rPr>
              <a:t>не входит в </a:t>
            </a:r>
            <a:r>
              <a:rPr lang="ru-RU" b="1" u="sng" dirty="0" smtClean="0">
                <a:latin typeface="Arial"/>
                <a:ea typeface="Times New Roman"/>
              </a:rPr>
              <a:t>компетенцию данного органа, гражданину </a:t>
            </a:r>
            <a:r>
              <a:rPr lang="ru-RU" b="1" u="sng" dirty="0">
                <a:latin typeface="Arial"/>
                <a:ea typeface="Times New Roman"/>
              </a:rPr>
              <a:t>дается разъяснение, </a:t>
            </a:r>
            <a:r>
              <a:rPr lang="ru-RU" b="1" dirty="0">
                <a:latin typeface="Arial"/>
                <a:ea typeface="Times New Roman"/>
              </a:rPr>
              <a:t>куда и в каком порядке ему следует обратиться</a:t>
            </a:r>
            <a:r>
              <a:rPr lang="ru-RU" b="1" dirty="0" smtClean="0">
                <a:latin typeface="Arial"/>
                <a:ea typeface="Times New Roman"/>
              </a:rPr>
              <a:t>.</a:t>
            </a:r>
          </a:p>
          <a:p>
            <a:pPr indent="0" algn="just">
              <a:spcAft>
                <a:spcPts val="0"/>
              </a:spcAft>
              <a:buNone/>
            </a:pPr>
            <a:endParaRPr lang="ru-RU" b="1" dirty="0">
              <a:latin typeface="Arial"/>
              <a:ea typeface="Times New Roman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b="1" dirty="0">
                <a:latin typeface="Arial"/>
                <a:ea typeface="Times New Roman"/>
              </a:rPr>
              <a:t>6. </a:t>
            </a:r>
            <a:r>
              <a:rPr lang="ru-RU" b="1" u="sng" dirty="0">
                <a:latin typeface="Arial"/>
                <a:ea typeface="Times New Roman"/>
              </a:rPr>
              <a:t>В ходе личного приема гражданину может быть отказано </a:t>
            </a:r>
            <a:r>
              <a:rPr lang="ru-RU" b="1" dirty="0" smtClean="0">
                <a:latin typeface="Arial"/>
                <a:ea typeface="Times New Roman"/>
              </a:rPr>
              <a:t/>
            </a:r>
            <a:br>
              <a:rPr lang="ru-RU" b="1" dirty="0" smtClean="0">
                <a:latin typeface="Arial"/>
                <a:ea typeface="Times New Roman"/>
              </a:rPr>
            </a:br>
            <a:r>
              <a:rPr lang="ru-RU" b="1" dirty="0" smtClean="0">
                <a:latin typeface="Arial"/>
                <a:ea typeface="Times New Roman"/>
              </a:rPr>
              <a:t>в </a:t>
            </a:r>
            <a:r>
              <a:rPr lang="ru-RU" b="1" dirty="0">
                <a:latin typeface="Arial"/>
                <a:ea typeface="Times New Roman"/>
              </a:rPr>
              <a:t>дальнейшем рассмотрении обращения, если ему ранее был дан ответ по существу поставленных в обращении вопросов.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158858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38808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Критерии качества рассмотрения обращений 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772816"/>
            <a:ext cx="8784976" cy="5085184"/>
          </a:xfrm>
        </p:spPr>
        <p:txBody>
          <a:bodyPr>
            <a:normAutofit fontScale="40000" lnSpcReduction="20000"/>
          </a:bodyPr>
          <a:lstStyle/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 smtClean="0">
                <a:latin typeface="Arial" pitchFamily="34" charset="0"/>
                <a:ea typeface="Calibri"/>
                <a:cs typeface="Arial" pitchFamily="34" charset="0"/>
              </a:rPr>
              <a:t>	</a:t>
            </a:r>
            <a:r>
              <a:rPr lang="ru-RU" sz="5500" b="1" dirty="0" smtClean="0">
                <a:latin typeface="Arial" pitchFamily="34" charset="0"/>
                <a:ea typeface="Calibri"/>
                <a:cs typeface="Arial" pitchFamily="34" charset="0"/>
              </a:rPr>
              <a:t>Соблюдение сроков</a:t>
            </a:r>
            <a:r>
              <a:rPr lang="ru-RU" sz="5500" b="1" dirty="0">
                <a:latin typeface="Arial" pitchFamily="34" charset="0"/>
                <a:ea typeface="Calibri"/>
                <a:cs typeface="Arial" pitchFamily="34" charset="0"/>
              </a:rPr>
              <a:t> </a:t>
            </a:r>
            <a:r>
              <a:rPr lang="ru-RU" sz="5500" b="1" dirty="0" smtClean="0">
                <a:latin typeface="Arial" pitchFamily="34" charset="0"/>
                <a:ea typeface="Calibri"/>
                <a:cs typeface="Arial" pitchFamily="34" charset="0"/>
              </a:rPr>
              <a:t>рассмотрения</a:t>
            </a: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ru-RU" sz="5500" b="1" dirty="0">
              <a:latin typeface="Arial" pitchFamily="34" charset="0"/>
              <a:ea typeface="Calibri"/>
              <a:cs typeface="Arial" pitchFamily="34" charset="0"/>
            </a:endParaRPr>
          </a:p>
          <a:p>
            <a:pPr indent="0" algn="just">
              <a:lnSpc>
                <a:spcPct val="115000"/>
              </a:lnSpc>
              <a:buNone/>
            </a:pPr>
            <a:r>
              <a:rPr lang="ru-RU" sz="5500" b="1" dirty="0" smtClean="0">
                <a:latin typeface="Arial" pitchFamily="34" charset="0"/>
                <a:ea typeface="Calibri"/>
                <a:cs typeface="Arial" pitchFamily="34" charset="0"/>
              </a:rPr>
              <a:t>	Наличие </a:t>
            </a:r>
            <a:r>
              <a:rPr lang="ru-RU" sz="5500" b="1" dirty="0">
                <a:latin typeface="Arial" pitchFamily="34" charset="0"/>
                <a:ea typeface="Calibri"/>
                <a:cs typeface="Arial" pitchFamily="34" charset="0"/>
              </a:rPr>
              <a:t>в </a:t>
            </a:r>
            <a:r>
              <a:rPr lang="ru-RU" sz="5500" b="1" dirty="0" smtClean="0">
                <a:latin typeface="Arial" pitchFamily="34" charset="0"/>
                <a:ea typeface="Calibri"/>
                <a:cs typeface="Arial" pitchFamily="34" charset="0"/>
              </a:rPr>
              <a:t>ответе необходимых реквизитов</a:t>
            </a:r>
          </a:p>
          <a:p>
            <a:pPr indent="0" algn="just">
              <a:lnSpc>
                <a:spcPct val="115000"/>
              </a:lnSpc>
              <a:buNone/>
            </a:pPr>
            <a:endParaRPr lang="ru-RU" sz="5500" b="1" dirty="0" smtClean="0">
              <a:latin typeface="Arial" pitchFamily="34" charset="0"/>
              <a:ea typeface="Calibri"/>
              <a:cs typeface="Arial" pitchFamily="34" charset="0"/>
            </a:endParaRPr>
          </a:p>
          <a:p>
            <a:pPr indent="0" algn="just">
              <a:lnSpc>
                <a:spcPct val="115000"/>
              </a:lnSpc>
              <a:buNone/>
            </a:pPr>
            <a:r>
              <a:rPr lang="ru-RU" sz="5500" b="1" dirty="0" smtClean="0">
                <a:latin typeface="Arial" pitchFamily="34" charset="0"/>
                <a:ea typeface="Calibri"/>
                <a:cs typeface="Arial" pitchFamily="34" charset="0"/>
              </a:rPr>
              <a:t>	Анализ </a:t>
            </a:r>
            <a:r>
              <a:rPr lang="ru-RU" sz="5500" b="1" dirty="0">
                <a:latin typeface="Arial" pitchFamily="34" charset="0"/>
                <a:ea typeface="Calibri"/>
                <a:cs typeface="Arial" pitchFamily="34" charset="0"/>
              </a:rPr>
              <a:t>содержания </a:t>
            </a:r>
            <a:r>
              <a:rPr lang="ru-RU" sz="5500" b="1" dirty="0" smtClean="0">
                <a:latin typeface="Arial" pitchFamily="34" charset="0"/>
                <a:ea typeface="Calibri"/>
                <a:cs typeface="Arial" pitchFamily="34" charset="0"/>
              </a:rPr>
              <a:t>ответа</a:t>
            </a:r>
          </a:p>
          <a:p>
            <a:pPr indent="0" algn="just">
              <a:lnSpc>
                <a:spcPct val="115000"/>
              </a:lnSpc>
              <a:buNone/>
            </a:pPr>
            <a:endParaRPr lang="ru-RU" sz="5500" b="1" dirty="0" smtClean="0">
              <a:latin typeface="Arial" pitchFamily="34" charset="0"/>
              <a:ea typeface="Calibri"/>
              <a:cs typeface="Arial" pitchFamily="34" charset="0"/>
            </a:endParaRPr>
          </a:p>
          <a:p>
            <a:pPr indent="0" algn="just">
              <a:lnSpc>
                <a:spcPct val="115000"/>
              </a:lnSpc>
              <a:buNone/>
            </a:pPr>
            <a:r>
              <a:rPr lang="ru-RU" sz="5500" b="1" dirty="0" smtClean="0">
                <a:latin typeface="Arial" pitchFamily="34" charset="0"/>
                <a:ea typeface="Calibri"/>
                <a:cs typeface="Arial" pitchFamily="34" charset="0"/>
              </a:rPr>
              <a:t>	Наличие </a:t>
            </a:r>
            <a:r>
              <a:rPr lang="ru-RU" sz="5500" b="1" dirty="0">
                <a:latin typeface="Arial" pitchFamily="34" charset="0"/>
                <a:ea typeface="Calibri"/>
                <a:cs typeface="Arial" pitchFamily="34" charset="0"/>
              </a:rPr>
              <a:t>ссылок на конкретные нормы </a:t>
            </a:r>
            <a:r>
              <a:rPr lang="ru-RU" sz="5500" b="1" dirty="0" smtClean="0">
                <a:latin typeface="Arial" pitchFamily="34" charset="0"/>
                <a:ea typeface="Calibri"/>
                <a:cs typeface="Arial" pitchFamily="34" charset="0"/>
              </a:rPr>
              <a:t>права</a:t>
            </a:r>
          </a:p>
          <a:p>
            <a:pPr indent="0" algn="just">
              <a:lnSpc>
                <a:spcPct val="115000"/>
              </a:lnSpc>
              <a:buNone/>
            </a:pPr>
            <a:endParaRPr lang="ru-RU" sz="5500" b="1" dirty="0" smtClean="0">
              <a:latin typeface="Arial" pitchFamily="34" charset="0"/>
              <a:ea typeface="Calibri"/>
              <a:cs typeface="Arial" pitchFamily="34" charset="0"/>
            </a:endParaRPr>
          </a:p>
          <a:p>
            <a:pPr indent="0" algn="just">
              <a:lnSpc>
                <a:spcPct val="115000"/>
              </a:lnSpc>
              <a:buNone/>
            </a:pPr>
            <a:r>
              <a:rPr lang="ru-RU" sz="5500" b="1" dirty="0" smtClean="0">
                <a:latin typeface="Arial" pitchFamily="34" charset="0"/>
                <a:ea typeface="Calibri"/>
                <a:cs typeface="Arial" pitchFamily="34" charset="0"/>
              </a:rPr>
              <a:t>	Оценка </a:t>
            </a:r>
            <a:r>
              <a:rPr lang="ru-RU" sz="5500" b="1" dirty="0">
                <a:latin typeface="Arial" pitchFamily="34" charset="0"/>
                <a:ea typeface="Calibri"/>
                <a:cs typeface="Arial" pitchFamily="34" charset="0"/>
              </a:rPr>
              <a:t>принятого решения по результатам рассмотрения </a:t>
            </a:r>
            <a:r>
              <a:rPr lang="ru-RU" sz="5500" b="1" dirty="0" smtClean="0">
                <a:latin typeface="Arial" pitchFamily="34" charset="0"/>
                <a:ea typeface="Calibri"/>
                <a:cs typeface="Arial" pitchFamily="34" charset="0"/>
              </a:rPr>
              <a:t>обращения: </a:t>
            </a:r>
          </a:p>
          <a:p>
            <a:pPr indent="0" algn="just">
              <a:lnSpc>
                <a:spcPct val="115000"/>
              </a:lnSpc>
              <a:buNone/>
            </a:pPr>
            <a:r>
              <a:rPr lang="ru-RU" sz="5500" b="1" dirty="0" smtClean="0">
                <a:latin typeface="Arial" pitchFamily="34" charset="0"/>
                <a:ea typeface="Calibri"/>
                <a:cs typeface="Arial" pitchFamily="34" charset="0"/>
              </a:rPr>
              <a:t>«</a:t>
            </a:r>
            <a:r>
              <a:rPr lang="ru-RU" sz="5500" b="1" dirty="0">
                <a:latin typeface="Arial" pitchFamily="34" charset="0"/>
                <a:ea typeface="Calibri"/>
                <a:cs typeface="Arial" pitchFamily="34" charset="0"/>
              </a:rPr>
              <a:t>поддержано</a:t>
            </a:r>
            <a:r>
              <a:rPr lang="ru-RU" sz="5500" b="1" dirty="0" smtClean="0">
                <a:latin typeface="Arial" pitchFamily="34" charset="0"/>
                <a:ea typeface="Calibri"/>
                <a:cs typeface="Arial" pitchFamily="34" charset="0"/>
              </a:rPr>
              <a:t>» (в том числе «меры приняты»);</a:t>
            </a:r>
          </a:p>
          <a:p>
            <a:pPr indent="0" algn="just">
              <a:lnSpc>
                <a:spcPct val="115000"/>
              </a:lnSpc>
              <a:buNone/>
            </a:pPr>
            <a:r>
              <a:rPr lang="ru-RU" sz="5500" b="1" dirty="0" smtClean="0">
                <a:latin typeface="Arial" pitchFamily="34" charset="0"/>
                <a:ea typeface="Calibri"/>
                <a:cs typeface="Arial" pitchFamily="34" charset="0"/>
              </a:rPr>
              <a:t>«</a:t>
            </a:r>
            <a:r>
              <a:rPr lang="ru-RU" sz="5500" b="1" dirty="0">
                <a:latin typeface="Arial" pitchFamily="34" charset="0"/>
                <a:ea typeface="Calibri"/>
                <a:cs typeface="Arial" pitchFamily="34" charset="0"/>
              </a:rPr>
              <a:t>не поддержано</a:t>
            </a:r>
            <a:r>
              <a:rPr lang="ru-RU" sz="5500" b="1" dirty="0" smtClean="0">
                <a:latin typeface="Arial" pitchFamily="34" charset="0"/>
                <a:ea typeface="Calibri"/>
                <a:cs typeface="Arial" pitchFamily="34" charset="0"/>
              </a:rPr>
              <a:t>»; </a:t>
            </a:r>
          </a:p>
          <a:p>
            <a:pPr indent="0" algn="just">
              <a:lnSpc>
                <a:spcPct val="115000"/>
              </a:lnSpc>
              <a:buNone/>
            </a:pPr>
            <a:r>
              <a:rPr lang="ru-RU" sz="5500" b="1" dirty="0" smtClean="0">
                <a:latin typeface="Arial" pitchFamily="34" charset="0"/>
                <a:ea typeface="Calibri"/>
                <a:cs typeface="Arial" pitchFamily="34" charset="0"/>
              </a:rPr>
              <a:t>«</a:t>
            </a:r>
            <a:r>
              <a:rPr lang="ru-RU" sz="5500" b="1" dirty="0">
                <a:latin typeface="Arial" pitchFamily="34" charset="0"/>
                <a:ea typeface="Calibri"/>
                <a:cs typeface="Arial" pitchFamily="34" charset="0"/>
              </a:rPr>
              <a:t>разъяснено</a:t>
            </a:r>
            <a:r>
              <a:rPr lang="ru-RU" sz="5500" b="1" dirty="0" smtClean="0">
                <a:latin typeface="Arial" pitchFamily="34" charset="0"/>
                <a:ea typeface="Calibri"/>
                <a:cs typeface="Arial" pitchFamily="34" charset="0"/>
              </a:rPr>
              <a:t>».</a:t>
            </a:r>
          </a:p>
          <a:p>
            <a:pPr indent="0" algn="just">
              <a:lnSpc>
                <a:spcPct val="115000"/>
              </a:lnSpc>
              <a:buNone/>
            </a:pPr>
            <a:endParaRPr lang="ru-RU" b="1" dirty="0" smtClean="0">
              <a:latin typeface="Arial" pitchFamily="34" charset="0"/>
              <a:ea typeface="Calibri"/>
              <a:cs typeface="Arial" pitchFamily="34" charset="0"/>
            </a:endParaRPr>
          </a:p>
          <a:p>
            <a:pPr indent="0" algn="just">
              <a:lnSpc>
                <a:spcPct val="115000"/>
              </a:lnSpc>
              <a:buNone/>
            </a:pPr>
            <a:r>
              <a:rPr lang="ru-RU" b="1" dirty="0" smtClean="0">
                <a:latin typeface="Arial" pitchFamily="34" charset="0"/>
                <a:ea typeface="Calibri"/>
                <a:cs typeface="Arial" pitchFamily="34" charset="0"/>
              </a:rPr>
              <a:t>	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748733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732614"/>
          </a:xfrm>
        </p:spPr>
        <p:txBody>
          <a:bodyPr/>
          <a:lstStyle/>
          <a:p>
            <a:pPr algn="ctr"/>
            <a:r>
              <a:rPr lang="ru-RU" dirty="0" smtClean="0"/>
              <a:t>Обращения граждан</a:t>
            </a:r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571472" y="1071546"/>
          <a:ext cx="8229600" cy="50347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72098"/>
                <a:gridCol w="1571636"/>
                <a:gridCol w="1585866"/>
              </a:tblGrid>
              <a:tr h="29989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Формы обращений граждан</a:t>
                      </a:r>
                    </a:p>
                    <a:p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effectLst/>
                        </a:rPr>
                        <a:t>      2019 год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chemeClr val="bg1"/>
                          </a:solidFill>
                          <a:effectLst/>
                        </a:rPr>
                        <a:t>2020 год</a:t>
                      </a:r>
                    </a:p>
                  </a:txBody>
                  <a:tcPr marL="68580" marR="68580" marT="0" marB="0"/>
                </a:tc>
              </a:tr>
              <a:tr h="24118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Письменные обращения всего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168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99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8353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Приёмная администрации МО «Красноборский муниципальный район»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154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060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Интернет - приёмная на официальном сайте администрации МО «Красноборский муниципальный район»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1501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Приёмная Губернатора и Правительства Архангельской области (ССТУ.РФ)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946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Прямая линия Правительства Архангельской области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29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Инцидент менеджмент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060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Передвижная приёмная Правительства Архангельской области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1501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Передвижная приёмная  администрации МО «Красноборский муниципальный район»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530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Телефон доверия о фактах коррупционной направленности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530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Общероссийский день приёма граждан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530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Региональный день приема граждан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3975" y="-273949"/>
            <a:ext cx="9251950" cy="7405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500042"/>
            <a:ext cx="8643997" cy="6073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Parshina.ADMI\Desktop\ССТУ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288556" y="-8929774"/>
            <a:ext cx="11391900" cy="7219950"/>
          </a:xfrm>
          <a:prstGeom prst="rect">
            <a:avLst/>
          </a:prstGeom>
          <a:noFill/>
        </p:spPr>
      </p:pic>
      <p:pic>
        <p:nvPicPr>
          <p:cNvPr id="2051" name="Picture 3" descr="C:\Users\Parshina.ADMI\Desktop\ССТУ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31361"/>
            <a:ext cx="9144000" cy="61123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Parshina.ADMI\Desktop\прямая линия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642919"/>
            <a:ext cx="8786873" cy="59309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INFOOTDEL\Desktop\Opera Снимок_2021-03-02_150954_im.gosuslugi.ru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5183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Обращения граждан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928667"/>
          <a:ext cx="8229600" cy="57823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5000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Arial"/>
                        </a:rPr>
                        <a:t>Тематика обращений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Arial"/>
                        </a:rPr>
                        <a:t>2019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kern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2020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13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Arial"/>
                        </a:rPr>
                        <a:t>ЖКХ, благоустройство 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Arial"/>
                        </a:rPr>
                        <a:t>19%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Arial"/>
                        </a:rPr>
                        <a:t>17%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790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Arial"/>
                        </a:rPr>
                        <a:t>Жилье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Arial"/>
                        </a:rPr>
                        <a:t>24%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Arial"/>
                        </a:rPr>
                        <a:t>20%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790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Arial"/>
                        </a:rPr>
                        <a:t>Дороги, транспорт 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Arial"/>
                        </a:rPr>
                        <a:t>34%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Arial"/>
                        </a:rPr>
                        <a:t>23%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790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Arial"/>
                        </a:rPr>
                        <a:t>Имущество, земля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Arial"/>
                        </a:rPr>
                        <a:t>9%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Arial"/>
                        </a:rPr>
                        <a:t>10%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790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Arial"/>
                        </a:rPr>
                        <a:t>Электроснабжение 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Arial"/>
                        </a:rPr>
                        <a:t>1%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Arial"/>
                        </a:rPr>
                        <a:t>2%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790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Arial"/>
                        </a:rPr>
                        <a:t>Образование 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Arial"/>
                        </a:rPr>
                        <a:t>0%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Arial"/>
                        </a:rPr>
                        <a:t>3%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790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Arial"/>
                        </a:rPr>
                        <a:t>Здравоохранение 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Arial"/>
                        </a:rPr>
                        <a:t>0%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Arial"/>
                        </a:rPr>
                        <a:t>0%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790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Личные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5%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790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Связь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3%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790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Разное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13%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790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Размещение</a:t>
                      </a:r>
                      <a:r>
                        <a:rPr lang="ru-RU" sz="16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отходов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, несанкционированные свалки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4%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2674</TotalTime>
  <Words>826</Words>
  <Application>Microsoft Office PowerPoint</Application>
  <PresentationFormat>Экран (4:3)</PresentationFormat>
  <Paragraphs>148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Городская</vt:lpstr>
      <vt:lpstr>О работе с обращениями граждан   в администрации  МО «Красноборский  муниципальный район»</vt:lpstr>
      <vt:lpstr>Правовое регулирование</vt:lpstr>
      <vt:lpstr>Обращения граждан</vt:lpstr>
      <vt:lpstr>Слайд 4</vt:lpstr>
      <vt:lpstr>Слайд 5</vt:lpstr>
      <vt:lpstr>Слайд 6</vt:lpstr>
      <vt:lpstr>Слайд 7</vt:lpstr>
      <vt:lpstr>Слайд 8</vt:lpstr>
      <vt:lpstr>Обращения граждан</vt:lpstr>
      <vt:lpstr>Динамика по видам обращений</vt:lpstr>
      <vt:lpstr>Соотношение  письменных обращений</vt:lpstr>
      <vt:lpstr>Обращения граждан</vt:lpstr>
      <vt:lpstr>Статья 2. Право граждан на обращение</vt:lpstr>
      <vt:lpstr>  Статья 8. Направление и регистрация письменного обращения  </vt:lpstr>
      <vt:lpstr>Статья 10. Рассмотрение обращения</vt:lpstr>
      <vt:lpstr> Статья 11. Порядок рассмотрения отдельных обращений </vt:lpstr>
      <vt:lpstr>Статья 11. Порядок рассмотрения отдельных обращений</vt:lpstr>
      <vt:lpstr>Статья 11. Порядок рассмотрения отдельных обращений</vt:lpstr>
      <vt:lpstr> Статья 12. Сроки рассмотрения письменного обращения </vt:lpstr>
      <vt:lpstr>Статья 13. Личный прием граждан </vt:lpstr>
      <vt:lpstr>Критерии качества рассмотрения обращений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Совершенствование работы  с обращениями граждан</dc:title>
  <dc:creator>Фрунзе Елена Николаевна</dc:creator>
  <cp:lastModifiedBy>Надежда Викторовна</cp:lastModifiedBy>
  <cp:revision>141</cp:revision>
  <cp:lastPrinted>2013-04-10T08:11:49Z</cp:lastPrinted>
  <dcterms:created xsi:type="dcterms:W3CDTF">2013-04-08T11:05:53Z</dcterms:created>
  <dcterms:modified xsi:type="dcterms:W3CDTF">2021-03-03T14:54:08Z</dcterms:modified>
</cp:coreProperties>
</file>